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3" r:id="rId3"/>
    <p:sldId id="262" r:id="rId4"/>
    <p:sldId id="268" r:id="rId5"/>
    <p:sldId id="259" r:id="rId6"/>
    <p:sldId id="274" r:id="rId7"/>
    <p:sldId id="277" r:id="rId8"/>
    <p:sldId id="267" r:id="rId9"/>
    <p:sldId id="260" r:id="rId10"/>
    <p:sldId id="261" r:id="rId11"/>
    <p:sldId id="265" r:id="rId12"/>
    <p:sldId id="263" r:id="rId13"/>
    <p:sldId id="264" r:id="rId14"/>
    <p:sldId id="275" r:id="rId15"/>
    <p:sldId id="276" r:id="rId16"/>
    <p:sldId id="272" r:id="rId17"/>
    <p:sldId id="281" r:id="rId18"/>
    <p:sldId id="282" r:id="rId19"/>
    <p:sldId id="278" r:id="rId20"/>
    <p:sldId id="283" r:id="rId21"/>
    <p:sldId id="284" r:id="rId22"/>
    <p:sldId id="280" r:id="rId23"/>
    <p:sldId id="285" r:id="rId24"/>
    <p:sldId id="286" r:id="rId25"/>
    <p:sldId id="288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02C7-4990-4A51-A45F-2E1F17D8D13E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FB0D4-7802-44E9-961F-15CFA7D31B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48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B0D4-7802-44E9-961F-15CFA7D31B5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75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8000"/>
                    </a14:imgEffect>
                    <a14:imgEffect>
                      <a14:colorTemperature colorTemp="5375"/>
                    </a14:imgEffect>
                    <a14:imgEffect>
                      <a14:saturation sat="135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2015.08.04.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4.emf"/><Relationship Id="rId4" Type="http://schemas.openxmlformats.org/officeDocument/2006/relationships/package" Target="../embeddings/Microsoft_Excel-munkalap1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5.emf"/><Relationship Id="rId4" Type="http://schemas.openxmlformats.org/officeDocument/2006/relationships/package" Target="../embeddings/Microsoft_Excel-munkalap2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Zenei skálák</a:t>
            </a:r>
            <a:endParaRPr lang="hu-HU" sz="6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90" y="3861048"/>
            <a:ext cx="4769220" cy="18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Lebegés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67434"/>
            <a:ext cx="5448165" cy="38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1" y="1340768"/>
            <a:ext cx="5125169" cy="50888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Felhangok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3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Spektrum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4356"/>
            <a:ext cx="7432514" cy="45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Hangszín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79811"/>
            <a:ext cx="7721029" cy="42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Oktáv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47" y="1340768"/>
            <a:ext cx="5307704" cy="4363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860032" y="3284984"/>
                <a:ext cx="32060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284984"/>
                <a:ext cx="320601" cy="921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85751"/>
            <a:ext cx="1092840" cy="26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Kvint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51597"/>
            <a:ext cx="4912862" cy="4681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3842656" y="3284984"/>
                <a:ext cx="117378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56" y="3284984"/>
                <a:ext cx="1173783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6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Kvint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95" y="1417638"/>
            <a:ext cx="5742410" cy="489550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>
          <a:xfrm>
            <a:off x="3347864" y="3109546"/>
            <a:ext cx="936104" cy="2952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199384" y="4585710"/>
                <a:ext cx="745232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84" y="4585710"/>
                <a:ext cx="745232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7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Nagyterc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568207" cy="847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3842656" y="3284984"/>
                <a:ext cx="117378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656" y="3284984"/>
                <a:ext cx="1173783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6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Nagyterc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81" y="1385781"/>
            <a:ext cx="6186237" cy="45606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2"/>
          <a:stretch/>
        </p:blipFill>
        <p:spPr>
          <a:xfrm>
            <a:off x="3166528" y="3212976"/>
            <a:ext cx="917235" cy="26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199384" y="4585710"/>
                <a:ext cx="745232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84" y="4585710"/>
                <a:ext cx="745232" cy="9233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3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Dó-mi-szó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5"/>
          <a:stretch/>
        </p:blipFill>
        <p:spPr>
          <a:xfrm>
            <a:off x="1475656" y="1417638"/>
            <a:ext cx="1475937" cy="5218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3203848" y="5085184"/>
                <a:ext cx="320601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085184"/>
                <a:ext cx="320601" cy="9233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1619672" y="6093296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6093296"/>
                <a:ext cx="238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1620240" y="4392687"/>
                <a:ext cx="238848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40" y="4392687"/>
                <a:ext cx="238848" cy="6924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1619672" y="3127343"/>
                <a:ext cx="23884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127343"/>
                <a:ext cx="238848" cy="693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1619672" y="1501887"/>
                <a:ext cx="2388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501887"/>
                <a:ext cx="238848" cy="6914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3200931" y="3645024"/>
                <a:ext cx="2843086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931" y="3645024"/>
                <a:ext cx="2843086" cy="9351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3200931" y="2204864"/>
                <a:ext cx="284308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931" y="2204864"/>
                <a:ext cx="2843086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7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Hullámok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Hullámhossz (</a:t>
            </a:r>
            <a:r>
              <a:rPr lang="el-GR" dirty="0" smtClean="0"/>
              <a:t>λ</a:t>
            </a:r>
            <a:r>
              <a:rPr lang="hu-HU" dirty="0" smtClean="0"/>
              <a:t>)</a:t>
            </a:r>
          </a:p>
          <a:p>
            <a:r>
              <a:rPr lang="hu-HU" dirty="0" smtClean="0"/>
              <a:t>Frekvencia (f)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Terjedési sebesség (v)</a:t>
            </a:r>
          </a:p>
          <a:p>
            <a:r>
              <a:rPr lang="hu-HU" dirty="0" smtClean="0"/>
              <a:t>Amplitúdó (A)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780928"/>
            <a:ext cx="7761728" cy="38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Kvart-kvint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2" b="35486"/>
          <a:stretch/>
        </p:blipFill>
        <p:spPr>
          <a:xfrm>
            <a:off x="568353" y="1340768"/>
            <a:ext cx="8007294" cy="16561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6"/>
          <a:stretch/>
        </p:blipFill>
        <p:spPr>
          <a:xfrm>
            <a:off x="2771801" y="3212975"/>
            <a:ext cx="1148414" cy="3456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3826768" y="5163243"/>
                <a:ext cx="745232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768" y="5163243"/>
                <a:ext cx="745232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3829116" y="3667447"/>
                <a:ext cx="745232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16" y="3667447"/>
                <a:ext cx="745232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5254350" y="4365104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350" y="4365104"/>
                <a:ext cx="2269978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0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Nagyterc-kisszext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2"/>
          <a:stretch/>
        </p:blipFill>
        <p:spPr>
          <a:xfrm>
            <a:off x="2771800" y="1988840"/>
            <a:ext cx="1455979" cy="4229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199384" y="4585710"/>
                <a:ext cx="745232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384" y="4585710"/>
                <a:ext cx="745232" cy="9233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4067944" y="3046871"/>
                <a:ext cx="2269978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046871"/>
                <a:ext cx="2269978" cy="9676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0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Nagyszext-kisterc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843310" cy="4360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3923928" y="4097098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97098"/>
                <a:ext cx="2269978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3707904" y="2274989"/>
                <a:ext cx="2269978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274989"/>
                <a:ext cx="2269978" cy="9676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6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állunk?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9"/>
          <a:stretch/>
        </p:blipFill>
        <p:spPr>
          <a:xfrm>
            <a:off x="2555776" y="1340768"/>
            <a:ext cx="1043889" cy="5412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2567937" y="6384384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37" y="6384384"/>
                <a:ext cx="23884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8205" r="-33333" b="-65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2567937" y="5119541"/>
                <a:ext cx="238848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37" y="5119541"/>
                <a:ext cx="238848" cy="6924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2592977" y="3177853"/>
                <a:ext cx="23884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77" y="3177853"/>
                <a:ext cx="238848" cy="69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2592977" y="1318253"/>
                <a:ext cx="2388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77" y="1318253"/>
                <a:ext cx="238848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2567937" y="2163629"/>
                <a:ext cx="23884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937" y="2163629"/>
                <a:ext cx="238847" cy="693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2592977" y="4192077"/>
                <a:ext cx="23884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77" y="4192077"/>
                <a:ext cx="238847" cy="6914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3826768" y="5645656"/>
                <a:ext cx="745232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768" y="5645656"/>
                <a:ext cx="745232" cy="92339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3599665" y="4541145"/>
                <a:ext cx="2269978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65" y="4541145"/>
                <a:ext cx="2269978" cy="9676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3599665" y="3475015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65" y="3475015"/>
                <a:ext cx="2269978" cy="9251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3605389" y="2495573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89" y="2495573"/>
                <a:ext cx="2269978" cy="9251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/>
              <p:cNvSpPr txBox="1"/>
              <p:nvPr/>
            </p:nvSpPr>
            <p:spPr>
              <a:xfrm>
                <a:off x="3599665" y="1490495"/>
                <a:ext cx="2269978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6" name="Szövegdoboz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665" y="1490495"/>
                <a:ext cx="2269978" cy="96763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9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Dó-ré-mi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1440160" cy="507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1907704" y="5589240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89240"/>
                <a:ext cx="23884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1907704" y="1567700"/>
                <a:ext cx="238848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67700"/>
                <a:ext cx="238848" cy="6924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1882440" y="3232221"/>
                <a:ext cx="23884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40" y="3232221"/>
                <a:ext cx="238847" cy="69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3419872" y="4437112"/>
                <a:ext cx="745232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437112"/>
                <a:ext cx="745232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3262940" y="2222522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40" y="2222522"/>
                <a:ext cx="2269978" cy="9251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076056" y="4418702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18702"/>
                <a:ext cx="2269978" cy="925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Lá-ti-dó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69671"/>
            <a:ext cx="1440159" cy="507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1907704" y="1567700"/>
                <a:ext cx="23884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67700"/>
                <a:ext cx="238847" cy="69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3419872" y="4437112"/>
                <a:ext cx="745232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437112"/>
                <a:ext cx="745232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3437011" y="2259171"/>
                <a:ext cx="2269978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11" y="2259171"/>
                <a:ext cx="2269978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076056" y="4418702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18702"/>
                <a:ext cx="2269978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1907703" y="5517232"/>
                <a:ext cx="23884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3" y="5517232"/>
                <a:ext cx="238847" cy="693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1768685" y="3199099"/>
                <a:ext cx="40876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685" y="3199099"/>
                <a:ext cx="408766" cy="6938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6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Természetes skála</a:t>
            </a:r>
            <a:endParaRPr lang="hu-HU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863527"/>
              </p:ext>
            </p:extLst>
          </p:nvPr>
        </p:nvGraphicFramePr>
        <p:xfrm>
          <a:off x="1907704" y="1700808"/>
          <a:ext cx="5524251" cy="463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Munkalap" r:id="rId4" imgW="3667147" imgH="3076703" progId="Excel.Sheet.12">
                  <p:embed/>
                </p:oleObj>
              </mc:Choice>
              <mc:Fallback>
                <p:oleObj name="Munkalap" r:id="rId4" imgW="3667147" imgH="30767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1700808"/>
                        <a:ext cx="5524251" cy="4634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4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Ré-lá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D-A: </a:t>
            </a:r>
          </a:p>
          <a:p>
            <a:endParaRPr lang="hu-HU" dirty="0"/>
          </a:p>
          <a:p>
            <a:r>
              <a:rPr lang="hu-HU" dirty="0"/>
              <a:t>K</a:t>
            </a:r>
            <a:r>
              <a:rPr lang="hu-HU" dirty="0" smtClean="0"/>
              <a:t>vint: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2843808" y="1600200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2269978" cy="9251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2843808" y="2964126"/>
                <a:ext cx="226997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u-HU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hu-HU" sz="3200" b="0" i="1" dirty="0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964126"/>
                <a:ext cx="2269978" cy="925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Kiegyenlített skála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Egy oktáv = 12 kisszekund</a:t>
                </a:r>
              </a:p>
              <a:p>
                <a:r>
                  <a:rPr lang="hu-HU" dirty="0" smtClean="0"/>
                  <a:t>Egy </a:t>
                </a:r>
                <a:r>
                  <a:rPr lang="hu-HU" dirty="0" err="1" smtClean="0"/>
                  <a:t>nagyszekund</a:t>
                </a:r>
                <a:r>
                  <a:rPr lang="hu-HU" dirty="0" smtClean="0"/>
                  <a:t> = 2 kisszekund</a:t>
                </a:r>
              </a:p>
              <a:p>
                <a:r>
                  <a:rPr lang="hu-HU" dirty="0" smtClean="0"/>
                  <a:t>Kisszekund: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f>
                          <m:f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hu-HU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0,94387…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Összehasonlítás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75765"/>
              </p:ext>
            </p:extLst>
          </p:nvPr>
        </p:nvGraphicFramePr>
        <p:xfrm>
          <a:off x="690900" y="1628800"/>
          <a:ext cx="7762199" cy="417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Munkalap" r:id="rId4" imgW="6362776" imgH="3419519" progId="Excel.Sheet.12">
                  <p:embed/>
                </p:oleObj>
              </mc:Choice>
              <mc:Fallback>
                <p:oleObj name="Munkalap" r:id="rId4" imgW="6362776" imgH="34195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900" y="1628800"/>
                        <a:ext cx="7762199" cy="4171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7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Hullámok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780928"/>
            <a:ext cx="7761728" cy="3824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1691680" y="1505012"/>
                <a:ext cx="5904656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3600" b="0" i="1" smtClean="0">
                        <a:latin typeface="Cambria Math"/>
                      </a:rPr>
                      <m:t>𝑣</m:t>
                    </m:r>
                    <m:r>
                      <a:rPr lang="hu-HU" sz="3600" b="0" i="1" smtClean="0">
                        <a:latin typeface="Cambria Math"/>
                      </a:rPr>
                      <m:t>=</m:t>
                    </m:r>
                    <m:r>
                      <a:rPr lang="hu-HU" sz="3600" b="0" i="1" smtClean="0">
                        <a:latin typeface="Cambria Math"/>
                      </a:rPr>
                      <m:t>𝑓</m:t>
                    </m:r>
                    <m:r>
                      <a:rPr lang="hu-HU" sz="3600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sz="3200" dirty="0"/>
                  <a:t> λ</a:t>
                </a:r>
                <a:endParaRPr lang="hu-HU" sz="32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505012"/>
                <a:ext cx="5904656" cy="633571"/>
              </a:xfrm>
              <a:prstGeom prst="rect">
                <a:avLst/>
              </a:prstGeom>
              <a:blipFill rotWithShape="1">
                <a:blip r:embed="rId3"/>
                <a:stretch>
                  <a:fillRect t="-3846" b="-317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0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Kvintkör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568" y="1628800"/>
            <a:ext cx="4724863" cy="47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12 kvint = 7 oktáv?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zövegdoboz 3"/>
              <p:cNvSpPr txBox="1"/>
              <p:nvPr/>
            </p:nvSpPr>
            <p:spPr>
              <a:xfrm>
                <a:off x="2699792" y="1916832"/>
                <a:ext cx="2568908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916832"/>
                <a:ext cx="2568908" cy="12037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56256"/>
            <a:ext cx="1152128" cy="15248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Szövegdoboz 5"/>
              <p:cNvSpPr txBox="1"/>
              <p:nvPr/>
            </p:nvSpPr>
            <p:spPr>
              <a:xfrm>
                <a:off x="2699792" y="3789040"/>
                <a:ext cx="3912481" cy="1203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hu-HU" sz="32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hu-HU" sz="320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789040"/>
                <a:ext cx="3912481" cy="1203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843808" y="5471846"/>
            <a:ext cx="3528392" cy="792088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err="1" smtClean="0"/>
              <a:t>Pitagoraszi</a:t>
            </a:r>
            <a:r>
              <a:rPr lang="hu-HU" u="sng" dirty="0" smtClean="0"/>
              <a:t> </a:t>
            </a:r>
            <a:r>
              <a:rPr lang="hu-HU" u="sng" dirty="0" err="1" smtClean="0"/>
              <a:t>komma</a:t>
            </a:r>
            <a:endParaRPr lang="hu-HU" u="sng" dirty="0" smtClean="0"/>
          </a:p>
        </p:txBody>
      </p:sp>
    </p:spTree>
    <p:extLst>
      <p:ext uri="{BB962C8B-B14F-4D97-AF65-F5344CB8AC3E}">
        <p14:creationId xmlns:p14="http://schemas.microsoft.com/office/powerpoint/2010/main" val="18437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Lissajous-görbék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5" y="1590418"/>
            <a:ext cx="8773749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77" y="1412776"/>
            <a:ext cx="511013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39"/>
            <a:ext cx="5976664" cy="450079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hu-HU" dirty="0" smtClean="0"/>
              <a:t>Frekvencia → hangmagasság</a:t>
            </a:r>
          </a:p>
          <a:p>
            <a:r>
              <a:rPr lang="hu-HU" dirty="0" smtClean="0"/>
              <a:t>Amplitúdó </a:t>
            </a:r>
            <a:r>
              <a:rPr lang="hu-HU" dirty="0"/>
              <a:t>→ </a:t>
            </a:r>
            <a:r>
              <a:rPr lang="hu-HU" dirty="0" smtClean="0"/>
              <a:t>hangerő</a:t>
            </a:r>
          </a:p>
          <a:p>
            <a:r>
              <a:rPr lang="hu-HU" dirty="0" smtClean="0"/>
              <a:t>Hangszín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Sebesség: 330 m/s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77" y="2708920"/>
            <a:ext cx="647790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Hangmagasság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Hallható hang: 20 – 20.000 Hz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8" y="2420888"/>
            <a:ext cx="5559614" cy="21152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3741"/>
            <a:ext cx="6405869" cy="11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Hangmagasság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Hallható hang: 20 – 20.000 Hz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378739" cy="54684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4347592" cy="165409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0" y="4509120"/>
            <a:ext cx="546153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Hangközök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02597"/>
            <a:ext cx="6541710" cy="1207496"/>
          </a:xfrm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457200" y="2852936"/>
            <a:ext cx="82296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chemeClr val="accent2"/>
                </a:solidFill>
              </a:rPr>
              <a:t>Prím: </a:t>
            </a:r>
            <a:r>
              <a:rPr lang="hu-HU" dirty="0" smtClean="0"/>
              <a:t>C-C, F-F stb.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Szekund: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nagy: </a:t>
            </a:r>
            <a:r>
              <a:rPr lang="hu-HU" dirty="0" smtClean="0"/>
              <a:t>C-D,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kis: </a:t>
            </a:r>
            <a:r>
              <a:rPr lang="hu-HU" dirty="0" smtClean="0"/>
              <a:t>E-F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Terc: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nagy: </a:t>
            </a:r>
            <a:r>
              <a:rPr lang="hu-HU" dirty="0" smtClean="0"/>
              <a:t>C-E,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kis: </a:t>
            </a:r>
            <a:r>
              <a:rPr lang="hu-HU" dirty="0" smtClean="0"/>
              <a:t>E-G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Kvart: </a:t>
            </a:r>
            <a:r>
              <a:rPr lang="hu-HU" dirty="0" smtClean="0"/>
              <a:t>C-F, G-C’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Kvint: </a:t>
            </a:r>
            <a:r>
              <a:rPr lang="hu-HU" dirty="0" smtClean="0"/>
              <a:t>C-G, F-C’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Oktáv: </a:t>
            </a:r>
            <a:r>
              <a:rPr lang="hu-HU" dirty="0" smtClean="0"/>
              <a:t>C-C’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51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Tiszta (szinuszos) rezgések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6772275" cy="23717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48768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Hullámok összeadódása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1553604"/>
            <a:ext cx="4635029" cy="44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161</Words>
  <Application>Microsoft Office PowerPoint</Application>
  <PresentationFormat>Diavetítés a képernyőre (4:3 oldalarány)</PresentationFormat>
  <Paragraphs>108</Paragraphs>
  <Slides>33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Office-téma</vt:lpstr>
      <vt:lpstr>Munkalap</vt:lpstr>
      <vt:lpstr>Zenei skálák</vt:lpstr>
      <vt:lpstr>Hullámok</vt:lpstr>
      <vt:lpstr>Hullámok</vt:lpstr>
      <vt:lpstr>Hang</vt:lpstr>
      <vt:lpstr>Hangmagasság</vt:lpstr>
      <vt:lpstr>Hangmagasság</vt:lpstr>
      <vt:lpstr>Hangközök</vt:lpstr>
      <vt:lpstr>Tiszta (szinuszos) rezgések</vt:lpstr>
      <vt:lpstr>Hullámok összeadódása</vt:lpstr>
      <vt:lpstr>Lebegés</vt:lpstr>
      <vt:lpstr>Felhangok</vt:lpstr>
      <vt:lpstr>Spektrum</vt:lpstr>
      <vt:lpstr>Hangszín</vt:lpstr>
      <vt:lpstr>Oktáv</vt:lpstr>
      <vt:lpstr>Kvint</vt:lpstr>
      <vt:lpstr>Kvint</vt:lpstr>
      <vt:lpstr>Nagyterc</vt:lpstr>
      <vt:lpstr>Nagyterc</vt:lpstr>
      <vt:lpstr>Dó-mi-szó</vt:lpstr>
      <vt:lpstr>Kvart-kvint</vt:lpstr>
      <vt:lpstr>Nagyterc-kisszext</vt:lpstr>
      <vt:lpstr>Nagyszext-kisterc</vt:lpstr>
      <vt:lpstr>Hogy állunk?</vt:lpstr>
      <vt:lpstr>Dó-ré-mi</vt:lpstr>
      <vt:lpstr>Lá-ti-dó</vt:lpstr>
      <vt:lpstr>Természetes skála</vt:lpstr>
      <vt:lpstr>Ré-lá</vt:lpstr>
      <vt:lpstr>Kiegyenlített skála</vt:lpstr>
      <vt:lpstr>Összehasonlítás</vt:lpstr>
      <vt:lpstr>Kvintkör</vt:lpstr>
      <vt:lpstr>12 kvint = 7 oktáv?</vt:lpstr>
      <vt:lpstr>Lissajous-görbék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Zenei skálák</dc:title>
  <dc:creator>Lapaatkereek</dc:creator>
  <cp:lastModifiedBy>Lapaatkereek</cp:lastModifiedBy>
  <cp:revision>71</cp:revision>
  <dcterms:created xsi:type="dcterms:W3CDTF">2015-07-23T16:21:47Z</dcterms:created>
  <dcterms:modified xsi:type="dcterms:W3CDTF">2015-08-04T15:00:18Z</dcterms:modified>
</cp:coreProperties>
</file>