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405" r:id="rId3"/>
    <p:sldId id="419" r:id="rId4"/>
    <p:sldId id="420" r:id="rId5"/>
    <p:sldId id="413" r:id="rId6"/>
    <p:sldId id="421" r:id="rId7"/>
    <p:sldId id="333" r:id="rId8"/>
    <p:sldId id="409" r:id="rId9"/>
    <p:sldId id="351" r:id="rId10"/>
    <p:sldId id="354" r:id="rId11"/>
    <p:sldId id="358" r:id="rId12"/>
    <p:sldId id="361" r:id="rId13"/>
    <p:sldId id="375" r:id="rId14"/>
    <p:sldId id="389" r:id="rId15"/>
    <p:sldId id="383" r:id="rId16"/>
    <p:sldId id="384" r:id="rId17"/>
    <p:sldId id="386" r:id="rId18"/>
    <p:sldId id="387" r:id="rId19"/>
    <p:sldId id="388" r:id="rId20"/>
    <p:sldId id="390" r:id="rId21"/>
    <p:sldId id="399" r:id="rId22"/>
    <p:sldId id="396" r:id="rId23"/>
    <p:sldId id="400" r:id="rId24"/>
    <p:sldId id="401" r:id="rId25"/>
    <p:sldId id="378" r:id="rId26"/>
    <p:sldId id="394" r:id="rId27"/>
    <p:sldId id="395" r:id="rId28"/>
    <p:sldId id="422" r:id="rId29"/>
    <p:sldId id="411" r:id="rId30"/>
    <p:sldId id="423" r:id="rId31"/>
    <p:sldId id="425" r:id="rId32"/>
    <p:sldId id="426" r:id="rId33"/>
    <p:sldId id="340" r:id="rId34"/>
  </p:sldIdLst>
  <p:sldSz cx="9144000" cy="6858000" type="screen4x3"/>
  <p:notesSz cx="7038975" cy="9185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EAA"/>
    <a:srgbClr val="0000FF"/>
    <a:srgbClr val="0432FF"/>
    <a:srgbClr val="FFB523"/>
    <a:srgbClr val="800080"/>
    <a:srgbClr val="2E703E"/>
    <a:srgbClr val="43814E"/>
    <a:srgbClr val="818181"/>
    <a:srgbClr val="33CC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9"/>
  </p:normalViewPr>
  <p:slideViewPr>
    <p:cSldViewPr>
      <p:cViewPr varScale="1">
        <p:scale>
          <a:sx n="91" d="100"/>
          <a:sy n="91" d="100"/>
        </p:scale>
        <p:origin x="17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13.emf"/><Relationship Id="rId4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37" tIns="44719" rIns="89437" bIns="44719" numCol="1" anchor="t" anchorCtr="0" compatLnSpc="1">
            <a:prstTxWarp prst="textNoShape">
              <a:avLst/>
            </a:prstTxWarp>
          </a:bodyPr>
          <a:lstStyle>
            <a:lvl1pPr defTabSz="893763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37" tIns="44719" rIns="89437" bIns="44719" numCol="1" anchor="t" anchorCtr="0" compatLnSpc="1">
            <a:prstTxWarp prst="textNoShape">
              <a:avLst/>
            </a:prstTxWarp>
          </a:bodyPr>
          <a:lstStyle>
            <a:lvl1pPr algn="r" defTabSz="893763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3313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37" tIns="44719" rIns="89437" bIns="44719" numCol="1" anchor="b" anchorCtr="0" compatLnSpc="1">
            <a:prstTxWarp prst="textNoShape">
              <a:avLst/>
            </a:prstTxWarp>
          </a:bodyPr>
          <a:lstStyle>
            <a:lvl1pPr defTabSz="893763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723313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37" tIns="44719" rIns="89437" bIns="44719" numCol="1" anchor="b" anchorCtr="0" compatLnSpc="1">
            <a:prstTxWarp prst="textNoShape">
              <a:avLst/>
            </a:prstTxWarp>
          </a:bodyPr>
          <a:lstStyle>
            <a:lvl1pPr algn="r" defTabSz="893763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1EFA1CA-D2C6-DA43-81CE-4D34B2762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8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63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95A18F-4732-5A4D-BE05-FAE5E3097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13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DCCB92-2692-A548-A90D-8E741ACE76E3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0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34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\ell^2-\ell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5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sequence of large graphs  m=n^{3/2}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4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9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24F2C5-72EE-C04F-AF23-762B6DF37713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3963" y="688975"/>
            <a:ext cx="4594225" cy="3444875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362450"/>
            <a:ext cx="5632450" cy="41338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2" tIns="45716" rIns="91432" bIns="45716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7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7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0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E7962-D4EE-B843-AFA1-521B586EA2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2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1923AB-A92F-284E-A844-A6EB8ACE047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Thickness 2 graphs are called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biplanar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an optimal</a:t>
            </a:r>
            <a:r>
              <a:rPr lang="en-US" baseline="0" dirty="0"/>
              <a:t> drawing of G in the plane. Mostly follow this drawing to make a 2-planar drawing.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5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3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Kirkman</a:t>
            </a:r>
            <a:r>
              <a:rPr lang="en-US" dirty="0"/>
              <a:t>, </a:t>
            </a:r>
            <a:r>
              <a:rPr lang="en-US" dirty="0" err="1"/>
              <a:t>Cayley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95A18F-4732-5A4D-BE05-FAE5E3097BB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3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2"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A62D-BC55-C241-9B6F-B42E9D50C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9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58A65-5524-1845-8811-F1274F39A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5965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5965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101BA-FB3A-1E4E-8988-77C8D1D3F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4DA6-1B8F-EB46-A4EB-8C62060A1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6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15EAF-E060-C34C-83C9-107FC93F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8F7AA-3B76-F341-A5EA-52973FACD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0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0C569-BA8A-C246-A9C7-B8E2476F8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1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CC38-2E87-9D42-B14B-98CBCCAF9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4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DD64A-2CC3-5446-80A3-932C1F8F9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9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35038-EDE8-144D-803E-024177719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9FC18-0511-CE42-99CA-2B0EC096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4DF89982-ED7B-6640-A069-5671B49D0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3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8.emf"/><Relationship Id="rId18" Type="http://schemas.openxmlformats.org/officeDocument/2006/relationships/oleObject" Target="../embeddings/oleObject30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31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1"/>
            <a:ext cx="7924800" cy="2590800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Using designs for crossing 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numbers and midrange crossing constants of graph classes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19400"/>
            <a:ext cx="6858000" cy="2971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800" dirty="0" err="1">
                <a:latin typeface="Chalkboard" charset="0"/>
                <a:ea typeface="ＭＳ Ｐゴシック" charset="0"/>
                <a:cs typeface="ＭＳ Ｐゴシック" charset="0"/>
              </a:rPr>
              <a:t>László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 A. </a:t>
            </a:r>
            <a:r>
              <a:rPr lang="en-US" sz="2800" dirty="0" err="1">
                <a:latin typeface="Chalkboard" charset="0"/>
                <a:ea typeface="ＭＳ Ｐゴシック" charset="0"/>
                <a:cs typeface="ＭＳ Ｐゴシック" charset="0"/>
              </a:rPr>
              <a:t>Székely</a:t>
            </a:r>
            <a:endParaRPr lang="en-US" sz="28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University of South Carolina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endParaRPr lang="en-US" sz="28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In collaboration with 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John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Asplund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Eva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Czabarka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Gregory Clark, Garner Cochran,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Arrun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Hamm,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Inne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Singgih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Gwen Spencer, Josiah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Reiswig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Libby Taylor,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</a:rPr>
              <a:t>Zhiyu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Wang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800" dirty="0" err="1">
                <a:latin typeface="Chalkboard" charset="0"/>
                <a:ea typeface="ＭＳ Ｐゴシック" charset="0"/>
                <a:cs typeface="ＭＳ Ｐゴシック" charset="0"/>
              </a:rPr>
              <a:t>Rényi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 Geometry Webinar, May 1, 2020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0"/>
            <a:ext cx="13716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1143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Proof to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⅜ </a:t>
            </a:r>
            <a:r>
              <a:rPr lang="en-US" dirty="0">
                <a:ea typeface="ＭＳ Ｐゴシック" charset="0"/>
                <a:cs typeface="Times New Roman" charset="0"/>
              </a:rPr>
              <a:t>Theorem: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Randomized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Consider a random bipartition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;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W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of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V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G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: for every vertex, independently toss a fair coin, and if Head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=0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is obtained, add it to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Tail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=1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V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. Now any crossing in </a:t>
            </a:r>
            <a:r>
              <a:rPr lang="en-US" sz="2400" dirty="0">
                <a:latin typeface="Lucida Handwriting" charset="0"/>
                <a:ea typeface="ＭＳ Ｐゴシック" charset="0"/>
                <a:cs typeface="Lucida Handwriting" charset="0"/>
              </a:rPr>
              <a:t>D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occurs in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6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possible forms, according to which classes the endpoints of the crossing edges belong to: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UU,UU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1/16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WW,WW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1/16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UW,UW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1/4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UU,WW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1/8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UU,UW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1/4</a:t>
            </a:r>
          </a:p>
          <a:p>
            <a:pPr lvl="1"/>
            <a:r>
              <a:rPr lang="en-US" sz="2200" i="1" dirty="0">
                <a:latin typeface="Times New Roman" charset="0"/>
                <a:ea typeface="ＭＳ Ｐゴシック" charset="0"/>
                <a:cs typeface="Times New Roman" charset="0"/>
              </a:rPr>
              <a:t>WW,UW </a:t>
            </a:r>
            <a:r>
              <a:rPr lang="en-US" sz="2200" dirty="0">
                <a:latin typeface="Chalkboard" charset="0"/>
                <a:ea typeface="ＭＳ Ｐゴシック" charset="0"/>
              </a:rPr>
              <a:t>edges with probability </a:t>
            </a:r>
            <a:r>
              <a:rPr lang="en-US" sz="2200" dirty="0">
                <a:latin typeface="Times New Roman" charset="0"/>
                <a:ea typeface="ＭＳ Ｐゴシック" charset="0"/>
                <a:cs typeface="Times New Roman" charset="0"/>
              </a:rPr>
              <a:t>1/4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72200" y="4191000"/>
            <a:ext cx="2528206" cy="884236"/>
            <a:chOff x="6172201" y="4495800"/>
            <a:chExt cx="2528206" cy="838200"/>
          </a:xfrm>
        </p:grpSpPr>
        <p:sp>
          <p:nvSpPr>
            <p:cNvPr id="7" name="Oval 6"/>
            <p:cNvSpPr/>
            <p:nvPr/>
          </p:nvSpPr>
          <p:spPr bwMode="auto">
            <a:xfrm>
              <a:off x="6172201" y="4495800"/>
              <a:ext cx="775607" cy="8382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/>
                  <a:cs typeface="Times New Roman"/>
                </a:rPr>
                <a:t>U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Times New Roman"/>
                  <a:cs typeface="Times New Roman"/>
                </a:rPr>
                <a:t>(0)</a:t>
              </a:r>
              <a:endParaRPr kumimoji="0" lang="en-US" sz="16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endParaRPr>
            </a:p>
          </p:txBody>
        </p:sp>
        <p:cxnSp>
          <p:nvCxnSpPr>
            <p:cNvPr id="14" name="Straight Connector 13"/>
            <p:cNvCxnSpPr>
              <a:stCxn id="19" idx="2"/>
              <a:endCxn id="7" idx="6"/>
            </p:cNvCxnSpPr>
            <p:nvPr/>
          </p:nvCxnSpPr>
          <p:spPr bwMode="auto">
            <a:xfrm flipH="1">
              <a:off x="6947808" y="4914900"/>
              <a:ext cx="976992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/>
            <p:cNvSpPr/>
            <p:nvPr/>
          </p:nvSpPr>
          <p:spPr bwMode="auto">
            <a:xfrm>
              <a:off x="7924800" y="4495800"/>
              <a:ext cx="775607" cy="8382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/>
              <a:r>
                <a:rPr lang="en-US" sz="2800" b="1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W</a:t>
              </a:r>
            </a:p>
            <a:p>
              <a:pPr lvl="0"/>
              <a:r>
                <a:rPr lang="en-US" sz="16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(1)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72199" y="4267199"/>
            <a:ext cx="2473478" cy="1203959"/>
            <a:chOff x="6172199" y="4245429"/>
            <a:chExt cx="1997809" cy="859971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6326451"/>
                </p:ext>
              </p:extLst>
            </p:nvPr>
          </p:nvGraphicFramePr>
          <p:xfrm>
            <a:off x="6172199" y="4953000"/>
            <a:ext cx="5715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0" name="Equation" r:id="rId4" imgW="571500" imgH="152400" progId="Equation.DSMT4">
                    <p:embed/>
                  </p:oleObj>
                </mc:Choice>
                <mc:Fallback>
                  <p:oleObj name="Equation" r:id="rId4" imgW="5715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72199" y="4953000"/>
                          <a:ext cx="5715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7135175"/>
                </p:ext>
              </p:extLst>
            </p:nvPr>
          </p:nvGraphicFramePr>
          <p:xfrm>
            <a:off x="7649308" y="4898571"/>
            <a:ext cx="5207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1" name="Equation" r:id="rId6" imgW="520700" imgH="152400" progId="Equation.DSMT4">
                    <p:embed/>
                  </p:oleObj>
                </mc:Choice>
                <mc:Fallback>
                  <p:oleObj name="Equation" r:id="rId6" imgW="5207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49308" y="4898571"/>
                          <a:ext cx="5207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0380073"/>
                </p:ext>
              </p:extLst>
            </p:nvPr>
          </p:nvGraphicFramePr>
          <p:xfrm>
            <a:off x="6972300" y="4245429"/>
            <a:ext cx="5334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2" name="Equation" r:id="rId8" imgW="520700" imgH="152400" progId="Equation.DSMT4">
                    <p:embed/>
                  </p:oleObj>
                </mc:Choice>
                <mc:Fallback>
                  <p:oleObj name="Equation" r:id="rId8" imgW="5207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972300" y="4245429"/>
                          <a:ext cx="5334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Randomized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In the first plane draw the subdrawings spanned by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and spanned by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W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, in the second plane draw the subdrawing of edges connecting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to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W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(sum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=0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) </a:t>
            </a:r>
          </a:p>
          <a:p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In the second plane we have the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UW,UW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type crossings, in expectation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(1/4)</a:t>
            </a:r>
            <a:r>
              <a:rPr lang="en-US" sz="2400" dirty="0" err="1">
                <a:latin typeface="Times New Roman" charset="0"/>
                <a:ea typeface="ＭＳ Ｐゴシック" charset="0"/>
                <a:cs typeface="Times New Roman" charset="0"/>
              </a:rPr>
              <a:t>cr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sz="2400" dirty="0">
                <a:latin typeface="Lucida Handwriting" charset="0"/>
                <a:ea typeface="ＭＳ Ｐゴシック" charset="0"/>
                <a:cs typeface="Lucida Handwriting" charset="0"/>
              </a:rPr>
              <a:t>D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In the first plane, we have the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UU,UU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WW,WW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type crossings, in total expectation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(1/8)</a:t>
            </a:r>
            <a:r>
              <a:rPr lang="en-US" sz="2400" dirty="0" err="1">
                <a:latin typeface="Times New Roman" charset="0"/>
                <a:ea typeface="ＭＳ Ｐゴシック" charset="0"/>
                <a:cs typeface="Times New Roman" charset="0"/>
              </a:rPr>
              <a:t>cr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sz="2400" dirty="0">
                <a:latin typeface="Lucida Handwriting" charset="0"/>
                <a:ea typeface="ＭＳ Ｐゴシック" charset="0"/>
                <a:cs typeface="Lucida Handwriting" charset="0"/>
              </a:rPr>
              <a:t>D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; and also the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UU,WW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type crossings. Get rid of the latter type of crossing, by a translation of the </a:t>
            </a:r>
            <a:r>
              <a:rPr lang="en-US" sz="2400" i="1" dirty="0">
                <a:latin typeface="Times New Roman" charset="0"/>
                <a:ea typeface="ＭＳ Ｐゴシック" charset="0"/>
                <a:cs typeface="Times New Roman" charset="0"/>
              </a:rPr>
              <a:t>W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point set and its induced edges to sufficiently far away.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96200" cy="121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Randomized </a:t>
            </a:r>
            <a:r>
              <a:rPr lang="en-US" b="0" i="1" dirty="0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-planar Algorithm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János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Pach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Csaba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Tóth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Géza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Tóth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Sz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 2014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Theorem: For all positive integer </a:t>
            </a:r>
            <a:r>
              <a:rPr lang="en-US" sz="24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4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400" dirty="0">
                <a:latin typeface="Times New Roman"/>
                <a:ea typeface="ＭＳ Ｐゴシック" charset="0"/>
                <a:cs typeface="Times New Roman"/>
              </a:rPr>
              <a:t>=2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we get back the 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⅜ </a:t>
            </a:r>
            <a:r>
              <a:rPr lang="en-US" sz="2400" dirty="0">
                <a:ea typeface="ＭＳ Ｐゴシック" charset="0"/>
                <a:cs typeface="Times New Roman" charset="0"/>
              </a:rPr>
              <a:t>Theorem</a:t>
            </a:r>
            <a:r>
              <a:rPr lang="en-US" sz="2400" dirty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They posed the problem whether </a:t>
            </a:r>
            <a:r>
              <a:rPr lang="en-US" sz="24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400" i="1" baseline="30000" dirty="0"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sz="2400" i="1" dirty="0">
                <a:latin typeface="Times New Roman"/>
                <a:ea typeface="ＭＳ Ｐゴシック" charset="0"/>
                <a:cs typeface="Times New Roman"/>
              </a:rPr>
              <a:t>α</a:t>
            </a:r>
            <a:r>
              <a:rPr lang="en-US" sz="2400" i="1" baseline="-25000" dirty="0">
                <a:latin typeface="Times New Roman"/>
                <a:ea typeface="ＭＳ Ｐゴシック" charset="0"/>
                <a:cs typeface="Times New Roman"/>
              </a:rPr>
              <a:t>k </a:t>
            </a:r>
            <a:r>
              <a:rPr lang="en-US" sz="2400" dirty="0">
                <a:ea typeface="ＭＳ Ｐゴシック" charset="0"/>
                <a:cs typeface="Times New Roman"/>
              </a:rPr>
              <a:t>has a limit.</a:t>
            </a: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760678"/>
              </p:ext>
            </p:extLst>
          </p:nvPr>
        </p:nvGraphicFramePr>
        <p:xfrm>
          <a:off x="3048000" y="3200400"/>
          <a:ext cx="21240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" name="Equation" r:id="rId3" imgW="1041400" imgH="419100" progId="Equation.3">
                  <p:embed/>
                </p:oleObj>
              </mc:Choice>
              <mc:Fallback>
                <p:oleObj name="Equation" r:id="rId3" imgW="10414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00400"/>
                        <a:ext cx="212407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relevant partition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066800" y="2514600"/>
            <a:ext cx="2438400" cy="3048000"/>
            <a:chOff x="990600" y="2743200"/>
            <a:chExt cx="2438400" cy="3048000"/>
          </a:xfrm>
        </p:grpSpPr>
        <p:grpSp>
          <p:nvGrpSpPr>
            <p:cNvPr id="38" name="Group 37"/>
            <p:cNvGrpSpPr/>
            <p:nvPr/>
          </p:nvGrpSpPr>
          <p:grpSpPr>
            <a:xfrm>
              <a:off x="990600" y="3352800"/>
              <a:ext cx="2438400" cy="2438400"/>
              <a:chOff x="1143000" y="2057400"/>
              <a:chExt cx="2438400" cy="2438400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1143000" y="2895600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 bwMode="auto">
              <a:xfrm>
                <a:off x="2133600" y="2057400"/>
                <a:ext cx="381000" cy="381000"/>
              </a:xfrm>
              <a:prstGeom prst="ellipse">
                <a:avLst/>
              </a:prstGeom>
              <a:solidFill>
                <a:srgbClr val="0000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3200400" y="2895600"/>
                <a:ext cx="381000" cy="381000"/>
              </a:xfrm>
              <a:prstGeom prst="ellipse">
                <a:avLst/>
              </a:prstGeom>
              <a:solidFill>
                <a:srgbClr val="FFB523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1600200" y="4114800"/>
                <a:ext cx="381000" cy="381000"/>
              </a:xfrm>
              <a:prstGeom prst="ellipse">
                <a:avLst/>
              </a:prstGeom>
              <a:solidFill>
                <a:srgbClr val="2E703E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2743200" y="4114800"/>
                <a:ext cx="381000" cy="381000"/>
              </a:xfrm>
              <a:prstGeom prst="ellipse">
                <a:avLst/>
              </a:prstGeom>
              <a:solidFill>
                <a:srgbClr val="660066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" name="Straight Connector 9"/>
              <p:cNvCxnSpPr>
                <a:stCxn id="4" idx="6"/>
                <a:endCxn id="6" idx="2"/>
              </p:cNvCxnSpPr>
              <p:nvPr/>
            </p:nvCxnSpPr>
            <p:spPr bwMode="auto">
              <a:xfrm>
                <a:off x="1524000" y="3086100"/>
                <a:ext cx="16764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>
                <a:stCxn id="7" idx="6"/>
                <a:endCxn id="8" idx="2"/>
              </p:cNvCxnSpPr>
              <p:nvPr/>
            </p:nvCxnSpPr>
            <p:spPr bwMode="auto">
              <a:xfrm>
                <a:off x="1981200" y="4305300"/>
                <a:ext cx="7620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>
                <a:stCxn id="5" idx="4"/>
                <a:endCxn id="7" idx="0"/>
              </p:cNvCxnSpPr>
              <p:nvPr/>
            </p:nvCxnSpPr>
            <p:spPr bwMode="auto">
              <a:xfrm flipH="1">
                <a:off x="1790700" y="2438400"/>
                <a:ext cx="533400" cy="16764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>
                <a:stCxn id="6" idx="4"/>
                <a:endCxn id="8" idx="7"/>
              </p:cNvCxnSpPr>
              <p:nvPr/>
            </p:nvCxnSpPr>
            <p:spPr bwMode="auto">
              <a:xfrm flipH="1">
                <a:off x="3068404" y="3276600"/>
                <a:ext cx="322496" cy="893996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>
                <a:stCxn id="4" idx="5"/>
                <a:endCxn id="8" idx="1"/>
              </p:cNvCxnSpPr>
              <p:nvPr/>
            </p:nvCxnSpPr>
            <p:spPr bwMode="auto">
              <a:xfrm>
                <a:off x="1468204" y="3220804"/>
                <a:ext cx="1330792" cy="9497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43814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>
                <a:stCxn id="5" idx="5"/>
                <a:endCxn id="6" idx="1"/>
              </p:cNvCxnSpPr>
              <p:nvPr/>
            </p:nvCxnSpPr>
            <p:spPr bwMode="auto">
              <a:xfrm>
                <a:off x="2458804" y="2382604"/>
                <a:ext cx="797392" cy="5687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43814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>
                <a:stCxn id="7" idx="7"/>
                <a:endCxn id="6" idx="3"/>
              </p:cNvCxnSpPr>
              <p:nvPr/>
            </p:nvCxnSpPr>
            <p:spPr bwMode="auto">
              <a:xfrm flipV="1">
                <a:off x="1925404" y="3220804"/>
                <a:ext cx="1330792" cy="9497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800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>
                <a:stCxn id="4" idx="7"/>
                <a:endCxn id="5" idx="3"/>
              </p:cNvCxnSpPr>
              <p:nvPr/>
            </p:nvCxnSpPr>
            <p:spPr bwMode="auto">
              <a:xfrm flipV="1">
                <a:off x="1468204" y="2382604"/>
                <a:ext cx="721192" cy="5687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800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>
                <a:stCxn id="8" idx="0"/>
                <a:endCxn id="5" idx="4"/>
              </p:cNvCxnSpPr>
              <p:nvPr/>
            </p:nvCxnSpPr>
            <p:spPr bwMode="auto">
              <a:xfrm flipH="1" flipV="1">
                <a:off x="2324100" y="2438400"/>
                <a:ext cx="609600" cy="16764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B5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>
                <a:stCxn id="7" idx="1"/>
                <a:endCxn id="4" idx="4"/>
              </p:cNvCxnSpPr>
              <p:nvPr/>
            </p:nvCxnSpPr>
            <p:spPr bwMode="auto">
              <a:xfrm flipH="1" flipV="1">
                <a:off x="1333500" y="3276600"/>
                <a:ext cx="322496" cy="893996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B5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2" name="TextBox 81"/>
            <p:cNvSpPr txBox="1"/>
            <p:nvPr/>
          </p:nvSpPr>
          <p:spPr>
            <a:xfrm>
              <a:off x="1600200" y="2743200"/>
              <a:ext cx="1717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Odd </a:t>
              </a:r>
              <a:r>
                <a:rPr lang="en-US" sz="2400" i="1" dirty="0">
                  <a:latin typeface="Times New Roman"/>
                  <a:cs typeface="Times New Roman"/>
                </a:rPr>
                <a:t>k, k =5</a:t>
              </a:r>
              <a:endParaRPr lang="en-US" sz="2400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410200" y="2590800"/>
            <a:ext cx="2294562" cy="3124200"/>
            <a:chOff x="5410200" y="2667000"/>
            <a:chExt cx="2294562" cy="3124200"/>
          </a:xfrm>
        </p:grpSpPr>
        <p:grpSp>
          <p:nvGrpSpPr>
            <p:cNvPr id="81" name="Group 80"/>
            <p:cNvGrpSpPr/>
            <p:nvPr/>
          </p:nvGrpSpPr>
          <p:grpSpPr>
            <a:xfrm>
              <a:off x="5410200" y="3581400"/>
              <a:ext cx="2133600" cy="2209800"/>
              <a:chOff x="5410200" y="3581400"/>
              <a:chExt cx="2133600" cy="2209800"/>
            </a:xfrm>
          </p:grpSpPr>
          <p:sp>
            <p:nvSpPr>
              <p:cNvPr id="40" name="Oval 39"/>
              <p:cNvSpPr/>
              <p:nvPr/>
            </p:nvSpPr>
            <p:spPr bwMode="auto">
              <a:xfrm>
                <a:off x="5410200" y="3581400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7162800" y="3581400"/>
                <a:ext cx="381000" cy="381000"/>
              </a:xfrm>
              <a:prstGeom prst="ellipse">
                <a:avLst/>
              </a:prstGeom>
              <a:solidFill>
                <a:srgbClr val="0000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7162800" y="5410200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5410200" y="5410200"/>
                <a:ext cx="381000" cy="381000"/>
              </a:xfrm>
              <a:prstGeom prst="ellipse">
                <a:avLst/>
              </a:prstGeom>
              <a:solidFill>
                <a:srgbClr val="0000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5" name="Straight Connector 44"/>
              <p:cNvCxnSpPr>
                <a:stCxn id="40" idx="5"/>
                <a:endCxn id="42" idx="1"/>
              </p:cNvCxnSpPr>
              <p:nvPr/>
            </p:nvCxnSpPr>
            <p:spPr bwMode="auto">
              <a:xfrm>
                <a:off x="5735404" y="3906604"/>
                <a:ext cx="1483192" cy="15593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>
                <a:stCxn id="41" idx="3"/>
                <a:endCxn id="43" idx="7"/>
              </p:cNvCxnSpPr>
              <p:nvPr/>
            </p:nvCxnSpPr>
            <p:spPr bwMode="auto">
              <a:xfrm flipH="1">
                <a:off x="5735404" y="3906604"/>
                <a:ext cx="1483192" cy="1559392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>
                <a:stCxn id="43" idx="6"/>
                <a:endCxn id="42" idx="2"/>
              </p:cNvCxnSpPr>
              <p:nvPr/>
            </p:nvCxnSpPr>
            <p:spPr bwMode="auto">
              <a:xfrm>
                <a:off x="5791200" y="5600700"/>
                <a:ext cx="13716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43814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>
                <a:stCxn id="41" idx="2"/>
                <a:endCxn id="40" idx="6"/>
              </p:cNvCxnSpPr>
              <p:nvPr/>
            </p:nvCxnSpPr>
            <p:spPr bwMode="auto">
              <a:xfrm flipH="1">
                <a:off x="5791200" y="3771900"/>
                <a:ext cx="1371600" cy="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43814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>
                <a:stCxn id="42" idx="0"/>
                <a:endCxn id="41" idx="4"/>
              </p:cNvCxnSpPr>
              <p:nvPr/>
            </p:nvCxnSpPr>
            <p:spPr bwMode="auto">
              <a:xfrm flipV="1">
                <a:off x="7353300" y="3962400"/>
                <a:ext cx="0" cy="14478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B5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>
                <a:stCxn id="43" idx="0"/>
                <a:endCxn id="40" idx="4"/>
              </p:cNvCxnSpPr>
              <p:nvPr/>
            </p:nvCxnSpPr>
            <p:spPr bwMode="auto">
              <a:xfrm flipV="1">
                <a:off x="5600700" y="3962400"/>
                <a:ext cx="0" cy="1447800"/>
              </a:xfrm>
              <a:prstGeom prst="line">
                <a:avLst/>
              </a:prstGeom>
              <a:solidFill>
                <a:schemeClr val="accent1"/>
              </a:solidFill>
              <a:ln w="63500" cap="flat" cmpd="sng" algn="ctr">
                <a:solidFill>
                  <a:srgbClr val="FFB52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3" name="TextBox 82"/>
            <p:cNvSpPr txBox="1"/>
            <p:nvPr/>
          </p:nvSpPr>
          <p:spPr>
            <a:xfrm>
              <a:off x="5867400" y="2667000"/>
              <a:ext cx="183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Even </a:t>
              </a:r>
              <a:r>
                <a:rPr lang="en-US" sz="2400" i="1" dirty="0">
                  <a:latin typeface="Times New Roman"/>
                  <a:cs typeface="Times New Roman"/>
                </a:rPr>
                <a:t>k, k =4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1000" y="1371600"/>
            <a:ext cx="8534401" cy="1212850"/>
            <a:chOff x="1143000" y="1371600"/>
            <a:chExt cx="6562574" cy="1212850"/>
          </a:xfrm>
        </p:grpSpPr>
        <p:sp>
          <p:nvSpPr>
            <p:cNvPr id="3" name="TextBox 2"/>
            <p:cNvSpPr txBox="1"/>
            <p:nvPr/>
          </p:nvSpPr>
          <p:spPr>
            <a:xfrm>
              <a:off x="1143000" y="1371600"/>
              <a:ext cx="4953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Assign random residue mod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800" dirty="0"/>
                <a:t> to nodes. Place edge (</a:t>
              </a:r>
              <a:r>
                <a:rPr lang="en-US" sz="2800" i="1" dirty="0" err="1">
                  <a:latin typeface="Times New Roman"/>
                  <a:cs typeface="Times New Roman"/>
                </a:rPr>
                <a:t>i</a:t>
              </a:r>
              <a:r>
                <a:rPr lang="en-US" sz="2800" dirty="0" err="1"/>
                <a:t>,</a:t>
              </a:r>
              <a:r>
                <a:rPr lang="en-US" sz="2800" i="1" dirty="0" err="1">
                  <a:latin typeface="Times New Roman"/>
                  <a:cs typeface="Times New Roman"/>
                </a:rPr>
                <a:t>j</a:t>
              </a:r>
              <a:r>
                <a:rPr lang="en-US" sz="2800" dirty="0"/>
                <a:t>)  in </a:t>
              </a:r>
              <a:r>
                <a:rPr lang="en-US" sz="2800" i="1" dirty="0" err="1">
                  <a:latin typeface="Times New Roman"/>
                  <a:cs typeface="Times New Roman"/>
                </a:rPr>
                <a:t>p</a:t>
              </a:r>
              <a:r>
                <a:rPr lang="en-US" sz="2800" baseline="30000" dirty="0" err="1"/>
                <a:t>th</a:t>
              </a:r>
              <a:r>
                <a:rPr lang="en-US" sz="2800" dirty="0"/>
                <a:t> plane when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0209712"/>
                </p:ext>
              </p:extLst>
            </p:nvPr>
          </p:nvGraphicFramePr>
          <p:xfrm>
            <a:off x="5304568" y="2057400"/>
            <a:ext cx="2401006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863" name="Equation" r:id="rId3" imgW="1041400" imgH="228600" progId="Equation.DSMT4">
                    <p:embed/>
                  </p:oleObj>
                </mc:Choice>
                <mc:Fallback>
                  <p:oleObj name="Equation" r:id="rId3" imgW="1041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304568" y="2057400"/>
                          <a:ext cx="2401006" cy="52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8751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7696200" cy="12192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New Results [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Asplund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Czabarka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, Clark, Cochran, Hamm, Spencer,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Sz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, Taylor, Wang]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          , where </a:t>
            </a:r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46288"/>
              </p:ext>
            </p:extLst>
          </p:nvPr>
        </p:nvGraphicFramePr>
        <p:xfrm>
          <a:off x="838200" y="1371600"/>
          <a:ext cx="3498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02" name="Equation" r:id="rId3" imgW="1714500" imgH="419100" progId="Equation.DSMT4">
                  <p:embed/>
                </p:oleObj>
              </mc:Choice>
              <mc:Fallback>
                <p:oleObj name="Equation" r:id="rId3" imgW="1714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3498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992111"/>
              </p:ext>
            </p:extLst>
          </p:nvPr>
        </p:nvGraphicFramePr>
        <p:xfrm>
          <a:off x="914400" y="2286000"/>
          <a:ext cx="10636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03" name="Equation" r:id="rId5" imgW="520700" imgH="419100" progId="Equation.3">
                  <p:embed/>
                </p:oleObj>
              </mc:Choice>
              <mc:Fallback>
                <p:oleObj name="Equation" r:id="rId5" imgW="520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86000"/>
                        <a:ext cx="106362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937062"/>
              </p:ext>
            </p:extLst>
          </p:nvPr>
        </p:nvGraphicFramePr>
        <p:xfrm>
          <a:off x="3200400" y="2438400"/>
          <a:ext cx="576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04" name="Equation" r:id="rId7" imgW="2882900" imgH="266700" progId="Equation.DSMT4">
                  <p:embed/>
                </p:oleObj>
              </mc:Choice>
              <mc:Fallback>
                <p:oleObj name="Equation" r:id="rId7" imgW="28829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00400" y="2438400"/>
                        <a:ext cx="5765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3124200"/>
            <a:ext cx="4953000" cy="33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for obtaining good </a:t>
            </a:r>
            <a:r>
              <a:rPr lang="en-US" b="0" i="1" dirty="0">
                <a:latin typeface="Times New Roman"/>
                <a:cs typeface="Times New Roman"/>
              </a:rPr>
              <a:t>k</a:t>
            </a:r>
            <a:r>
              <a:rPr lang="en-US" dirty="0"/>
              <a:t>-planar drawings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410200"/>
          </a:xfrm>
        </p:spPr>
        <p:txBody>
          <a:bodyPr/>
          <a:lstStyle/>
          <a:p>
            <a:r>
              <a:rPr lang="en-US" sz="2000" dirty="0"/>
              <a:t>Fix </a:t>
            </a:r>
            <a:r>
              <a:rPr lang="en-US" sz="2000" i="1" dirty="0">
                <a:latin typeface="Times New Roman"/>
                <a:cs typeface="Times New Roman"/>
              </a:rPr>
              <a:t>k, </a:t>
            </a:r>
            <a:r>
              <a:rPr lang="en-US" sz="2000" dirty="0"/>
              <a:t>select </a:t>
            </a:r>
            <a:r>
              <a:rPr lang="en-US" sz="2000" i="1" dirty="0">
                <a:latin typeface="Times New Roman"/>
                <a:cs typeface="Times New Roman"/>
              </a:rPr>
              <a:t>s. </a:t>
            </a:r>
            <a:r>
              <a:rPr lang="en-US" sz="2000" dirty="0"/>
              <a:t>Take an </a:t>
            </a:r>
            <a:r>
              <a:rPr lang="en-US" sz="2000" dirty="0">
                <a:solidFill>
                  <a:srgbClr val="2E703E"/>
                </a:solidFill>
              </a:rPr>
              <a:t>optimal drawing </a:t>
            </a:r>
            <a:r>
              <a:rPr lang="en-US" sz="2000" i="1" dirty="0">
                <a:solidFill>
                  <a:srgbClr val="2E703E"/>
                </a:solidFill>
                <a:latin typeface="Times New Roman"/>
                <a:cs typeface="Times New Roman"/>
              </a:rPr>
              <a:t>D</a:t>
            </a:r>
            <a:r>
              <a:rPr lang="en-US" sz="2000" dirty="0">
                <a:solidFill>
                  <a:srgbClr val="2E703E"/>
                </a:solidFill>
              </a:rPr>
              <a:t> of </a:t>
            </a:r>
            <a:r>
              <a:rPr lang="en-US" sz="2000" i="1" dirty="0">
                <a:solidFill>
                  <a:srgbClr val="2E703E"/>
                </a:solidFill>
                <a:latin typeface="Times New Roman"/>
                <a:cs typeface="Times New Roman"/>
              </a:rPr>
              <a:t>G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dirty="0">
                <a:cs typeface="Times New Roman"/>
              </a:rPr>
              <a:t>realizing </a:t>
            </a:r>
            <a:r>
              <a:rPr lang="en-US" sz="2000" dirty="0" err="1">
                <a:latin typeface="Times New Roman"/>
                <a:cs typeface="Times New Roman"/>
              </a:rPr>
              <a:t>cr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i="1" dirty="0"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).</a:t>
            </a:r>
            <a:endParaRPr lang="en-US" sz="2000" i="1" dirty="0">
              <a:latin typeface="Times New Roman"/>
              <a:cs typeface="Times New Roman"/>
            </a:endParaRPr>
          </a:p>
          <a:p>
            <a:r>
              <a:rPr lang="en-US" sz="2000" dirty="0"/>
              <a:t>Partition the edge set of </a:t>
            </a:r>
            <a:r>
              <a:rPr lang="en-US" sz="2000" i="1" dirty="0">
                <a:latin typeface="Times New Roman"/>
                <a:cs typeface="Times New Roman"/>
              </a:rPr>
              <a:t>K</a:t>
            </a:r>
            <a:r>
              <a:rPr lang="en-US" sz="2000" i="1" baseline="-25000" dirty="0">
                <a:latin typeface="Times New Roman"/>
                <a:cs typeface="Times New Roman"/>
              </a:rPr>
              <a:t>s</a:t>
            </a:r>
            <a:r>
              <a:rPr lang="en-US" sz="2000" i="1" baseline="30000" dirty="0">
                <a:latin typeface="Times New Roman"/>
                <a:cs typeface="Times New Roman"/>
              </a:rPr>
              <a:t>o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0000FF"/>
                </a:solidFill>
              </a:rPr>
              <a:t>complete graph with a loop on every vertex</a:t>
            </a:r>
            <a:r>
              <a:rPr lang="en-US" sz="2000" dirty="0"/>
              <a:t>, into </a:t>
            </a:r>
            <a:r>
              <a:rPr lang="en-US" sz="2000" i="1" dirty="0">
                <a:latin typeface="Times New Roman"/>
                <a:cs typeface="Times New Roman"/>
              </a:rPr>
              <a:t>H</a:t>
            </a:r>
            <a:r>
              <a:rPr lang="en-US" sz="2000" i="1" baseline="-25000" dirty="0">
                <a:latin typeface="Times New Roman"/>
                <a:cs typeface="Times New Roman"/>
              </a:rPr>
              <a:t>1</a:t>
            </a:r>
            <a:r>
              <a:rPr lang="en-US" sz="2000" i="1" dirty="0">
                <a:latin typeface="Times New Roman"/>
                <a:cs typeface="Times New Roman"/>
              </a:rPr>
              <a:t>, H</a:t>
            </a:r>
            <a:r>
              <a:rPr lang="en-US" sz="2000" i="1" baseline="-25000" dirty="0">
                <a:latin typeface="Times New Roman"/>
                <a:cs typeface="Times New Roman"/>
              </a:rPr>
              <a:t>2</a:t>
            </a:r>
            <a:r>
              <a:rPr lang="en-US" sz="2000" i="1" dirty="0">
                <a:latin typeface="Times New Roman"/>
                <a:cs typeface="Times New Roman"/>
              </a:rPr>
              <a:t>,</a:t>
            </a:r>
            <a:r>
              <a:rPr lang="mr-IN" sz="2000" i="1" dirty="0">
                <a:latin typeface="Times New Roman"/>
                <a:cs typeface="Times New Roman"/>
              </a:rPr>
              <a:t>…</a:t>
            </a:r>
            <a:r>
              <a:rPr lang="en-US" sz="2000" i="1" dirty="0">
                <a:latin typeface="Times New Roman"/>
                <a:cs typeface="Times New Roman"/>
              </a:rPr>
              <a:t>, H</a:t>
            </a:r>
            <a:r>
              <a:rPr lang="en-US" sz="2000" i="1" baseline="-25000" dirty="0">
                <a:latin typeface="Times New Roman"/>
                <a:cs typeface="Times New Roman"/>
              </a:rPr>
              <a:t>k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Map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00FF"/>
                </a:solidFill>
              </a:rPr>
              <a:t>vertices of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G </a:t>
            </a:r>
            <a:r>
              <a:rPr lang="en-US" sz="2000" dirty="0"/>
              <a:t>randomly, uniformly, independently to </a:t>
            </a:r>
            <a:r>
              <a:rPr lang="en-US" sz="2000" dirty="0">
                <a:solidFill>
                  <a:srgbClr val="2E703E"/>
                </a:solidFill>
              </a:rPr>
              <a:t>the vertices of </a:t>
            </a:r>
            <a:r>
              <a:rPr lang="en-US" sz="2000" i="1" dirty="0">
                <a:solidFill>
                  <a:srgbClr val="2E703E"/>
                </a:solidFill>
                <a:latin typeface="Times New Roman"/>
                <a:cs typeface="Times New Roman"/>
              </a:rPr>
              <a:t>K</a:t>
            </a:r>
            <a:r>
              <a:rPr lang="en-US" sz="2000" i="1" baseline="-25000" dirty="0">
                <a:solidFill>
                  <a:srgbClr val="2E703E"/>
                </a:solidFill>
                <a:latin typeface="Times New Roman"/>
                <a:cs typeface="Times New Roman"/>
              </a:rPr>
              <a:t>s</a:t>
            </a:r>
            <a:r>
              <a:rPr lang="en-US" sz="2000" i="1" baseline="30000" dirty="0">
                <a:solidFill>
                  <a:srgbClr val="2E703E"/>
                </a:solidFill>
                <a:latin typeface="Times New Roman"/>
                <a:cs typeface="Times New Roman"/>
              </a:rPr>
              <a:t>o</a:t>
            </a:r>
            <a:endParaRPr lang="en-US" sz="2000" i="1" baseline="-25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Types</a:t>
            </a:r>
            <a:r>
              <a:rPr lang="en-US" sz="2000" dirty="0"/>
              <a:t>: the connected components of </a:t>
            </a:r>
            <a:r>
              <a:rPr lang="en-US" sz="2000" i="1" dirty="0" err="1">
                <a:latin typeface="Times New Roman"/>
                <a:cs typeface="Times New Roman"/>
              </a:rPr>
              <a:t>H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r>
              <a:rPr lang="en-US" sz="2000" i="1" dirty="0" err="1">
                <a:latin typeface="Times New Roman"/>
                <a:cs typeface="Times New Roman"/>
              </a:rPr>
              <a:t>’</a:t>
            </a:r>
            <a:r>
              <a:rPr lang="en-US" sz="2000" dirty="0" err="1"/>
              <a:t>s</a:t>
            </a:r>
            <a:r>
              <a:rPr lang="en-US" sz="2000" dirty="0"/>
              <a:t>; </a:t>
            </a:r>
            <a:r>
              <a:rPr lang="en-US" sz="2000" dirty="0">
                <a:solidFill>
                  <a:srgbClr val="0000FF"/>
                </a:solidFill>
              </a:rPr>
              <a:t>type of an edge in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is the type it maps to.</a:t>
            </a:r>
          </a:p>
          <a:p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dirty="0"/>
              <a:t>be the </a:t>
            </a:r>
            <a:r>
              <a:rPr lang="en-US" sz="2000" dirty="0" err="1"/>
              <a:t>subgraph</a:t>
            </a:r>
            <a:r>
              <a:rPr lang="en-US" sz="2000" dirty="0"/>
              <a:t> formed by the edges of </a:t>
            </a:r>
            <a:r>
              <a:rPr lang="en-US" sz="2000" i="1" dirty="0">
                <a:latin typeface="Times New Roman"/>
                <a:cs typeface="Times New Roman"/>
              </a:rPr>
              <a:t>G </a:t>
            </a:r>
            <a:r>
              <a:rPr lang="en-US" sz="2000" dirty="0"/>
              <a:t>that map to </a:t>
            </a:r>
            <a:r>
              <a:rPr lang="en-US" sz="2000" i="1" dirty="0">
                <a:latin typeface="Times New Roman"/>
                <a:cs typeface="Times New Roman"/>
              </a:rPr>
              <a:t>H</a:t>
            </a:r>
            <a:r>
              <a:rPr lang="en-US" sz="2000" i="1" baseline="-25000" dirty="0">
                <a:latin typeface="Times New Roman"/>
                <a:cs typeface="Times New Roman"/>
              </a:rPr>
              <a:t>i</a:t>
            </a:r>
            <a:r>
              <a:rPr lang="en-US" sz="2000" dirty="0"/>
              <a:t>. Edges of </a:t>
            </a:r>
            <a:r>
              <a:rPr lang="en-US" sz="2000" i="1" dirty="0">
                <a:latin typeface="Times New Roman"/>
                <a:cs typeface="Times New Roman"/>
              </a:rPr>
              <a:t>G </a:t>
            </a:r>
            <a:r>
              <a:rPr lang="en-US" sz="2000" dirty="0"/>
              <a:t>with a given type in </a:t>
            </a:r>
            <a:r>
              <a:rPr lang="en-US" sz="2000" i="1" dirty="0">
                <a:latin typeface="Times New Roman"/>
                <a:cs typeface="Times New Roman"/>
              </a:rPr>
              <a:t>H</a:t>
            </a:r>
            <a:r>
              <a:rPr lang="en-US" sz="2000" i="1" baseline="-25000" dirty="0">
                <a:latin typeface="Times New Roman"/>
                <a:cs typeface="Times New Roman"/>
              </a:rPr>
              <a:t>i  </a:t>
            </a:r>
            <a:r>
              <a:rPr lang="en-US" sz="2000" dirty="0"/>
              <a:t>form a union of components of </a:t>
            </a:r>
            <a:r>
              <a:rPr lang="en-US" sz="2000" i="1" dirty="0" err="1">
                <a:latin typeface="Times New Roman"/>
                <a:cs typeface="Times New Roman"/>
              </a:rPr>
              <a:t>G</a:t>
            </a:r>
            <a:r>
              <a:rPr lang="en-US" sz="2000" i="1" baseline="-25000" dirty="0" err="1">
                <a:latin typeface="Times New Roman"/>
                <a:cs typeface="Times New Roman"/>
              </a:rPr>
              <a:t>i</a:t>
            </a:r>
            <a:endParaRPr lang="en-US" sz="2000" i="1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2E703E"/>
                </a:solidFill>
              </a:rPr>
              <a:t>Following the drawing </a:t>
            </a:r>
            <a:r>
              <a:rPr lang="en-US" sz="2000" i="1" dirty="0">
                <a:solidFill>
                  <a:srgbClr val="2E703E"/>
                </a:solidFill>
                <a:latin typeface="Times New Roman"/>
                <a:cs typeface="Times New Roman"/>
              </a:rPr>
              <a:t>D</a:t>
            </a:r>
            <a:r>
              <a:rPr lang="en-US" sz="2000" dirty="0"/>
              <a:t>, draw </a:t>
            </a:r>
            <a:r>
              <a:rPr lang="en-US" sz="2000" dirty="0">
                <a:solidFill>
                  <a:srgbClr val="FF0000"/>
                </a:solidFill>
              </a:rPr>
              <a:t>an edge of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G </a:t>
            </a:r>
            <a:r>
              <a:rPr lang="en-US" sz="2000" dirty="0">
                <a:solidFill>
                  <a:srgbClr val="FF0000"/>
                </a:solidFill>
              </a:rPr>
              <a:t>in the </a:t>
            </a:r>
            <a:r>
              <a:rPr lang="en-US" sz="20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en-US" sz="2000" i="1" baseline="30000" dirty="0" err="1"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plane </a:t>
            </a:r>
            <a:r>
              <a:rPr lang="en-US" sz="2000" dirty="0"/>
              <a:t>if it </a:t>
            </a:r>
            <a:r>
              <a:rPr lang="en-US" sz="2000" dirty="0">
                <a:solidFill>
                  <a:srgbClr val="0000FF"/>
                </a:solidFill>
              </a:rPr>
              <a:t>maps to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sz="2000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</a:p>
          <a:p>
            <a:r>
              <a:rPr lang="en-US" sz="2000" dirty="0"/>
              <a:t>In each plane, move by translation the vertex sets that map to different types so far from each other, that </a:t>
            </a:r>
            <a:r>
              <a:rPr lang="en-US" sz="2000" dirty="0">
                <a:solidFill>
                  <a:srgbClr val="FF0000"/>
                </a:solidFill>
              </a:rPr>
              <a:t>only edges of the same type can cross</a:t>
            </a:r>
            <a:r>
              <a:rPr lang="en-US" sz="2000" dirty="0"/>
              <a:t>.</a:t>
            </a:r>
            <a:endParaRPr lang="en-US" sz="2000" i="1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9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Crossings in this </a:t>
            </a:r>
            <a:r>
              <a:rPr lang="en-US" b="0" i="1" dirty="0">
                <a:latin typeface="Times New Roman"/>
                <a:cs typeface="Times New Roman"/>
              </a:rPr>
              <a:t>k</a:t>
            </a:r>
            <a:r>
              <a:rPr lang="en-US" dirty="0"/>
              <a:t>-planar drawing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334000"/>
          </a:xfrm>
        </p:spPr>
        <p:txBody>
          <a:bodyPr/>
          <a:lstStyle/>
          <a:p>
            <a:r>
              <a:rPr lang="en-US" sz="2800" dirty="0"/>
              <a:t>For an (unordered) </a:t>
            </a:r>
            <a:r>
              <a:rPr lang="en-US" sz="2800" dirty="0">
                <a:solidFill>
                  <a:srgbClr val="0000FF"/>
                </a:solidFill>
              </a:rPr>
              <a:t>pair of crossing edges  </a:t>
            </a:r>
            <a:r>
              <a:rPr lang="en-US" sz="2800" i="1" dirty="0">
                <a:solidFill>
                  <a:srgbClr val="0000FF"/>
                </a:solidFill>
                <a:latin typeface="Times New Roman"/>
                <a:cs typeface="Times New Roman"/>
              </a:rPr>
              <a:t>uv, </a:t>
            </a:r>
            <a:r>
              <a:rPr lang="en-US" sz="28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wz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in </a:t>
            </a:r>
            <a:r>
              <a:rPr lang="en-US" sz="2800" i="1" dirty="0">
                <a:latin typeface="Times New Roman"/>
                <a:cs typeface="Times New Roman"/>
              </a:rPr>
              <a:t>D, </a:t>
            </a:r>
            <a:r>
              <a:rPr lang="en-US" sz="2800" dirty="0">
                <a:cs typeface="Times New Roman"/>
              </a:rPr>
              <a:t>define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q=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cs typeface="Times New Roman"/>
              </a:rPr>
              <a:t>Prob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[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uv,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wz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has the same type]</a:t>
            </a:r>
          </a:p>
          <a:p>
            <a:r>
              <a:rPr lang="en-US" sz="2800" i="1" dirty="0">
                <a:solidFill>
                  <a:srgbClr val="2E703E"/>
                </a:solidFill>
                <a:latin typeface="Times New Roman"/>
                <a:cs typeface="Times New Roman"/>
              </a:rPr>
              <a:t>q </a:t>
            </a:r>
            <a:r>
              <a:rPr lang="en-US" sz="2800" dirty="0">
                <a:solidFill>
                  <a:srgbClr val="2E703E"/>
                </a:solidFill>
              </a:rPr>
              <a:t>is independent of the choice of </a:t>
            </a:r>
            <a:r>
              <a:rPr lang="en-US" sz="2800" i="1" dirty="0">
                <a:solidFill>
                  <a:srgbClr val="2E703E"/>
                </a:solidFill>
                <a:latin typeface="Times New Roman"/>
                <a:cs typeface="Times New Roman"/>
              </a:rPr>
              <a:t>uv, </a:t>
            </a:r>
            <a:r>
              <a:rPr lang="en-US" sz="2800" i="1" dirty="0" err="1">
                <a:solidFill>
                  <a:srgbClr val="2E703E"/>
                </a:solidFill>
                <a:latin typeface="Times New Roman"/>
                <a:cs typeface="Times New Roman"/>
              </a:rPr>
              <a:t>wz</a:t>
            </a:r>
            <a:r>
              <a:rPr lang="en-US" sz="2800" dirty="0">
                <a:solidFill>
                  <a:srgbClr val="2E703E"/>
                </a:solidFill>
              </a:rPr>
              <a:t> </a:t>
            </a:r>
          </a:p>
          <a:p>
            <a:r>
              <a:rPr lang="en-US" sz="2800" dirty="0">
                <a:cs typeface="Times New Roman"/>
              </a:rPr>
              <a:t>There is a </a:t>
            </a:r>
            <a:r>
              <a:rPr lang="en-US" sz="2800" i="1" dirty="0">
                <a:latin typeface="Times New Roman"/>
                <a:cs typeface="Times New Roman"/>
              </a:rPr>
              <a:t>k</a:t>
            </a:r>
            <a:r>
              <a:rPr lang="en-US" sz="2800" dirty="0">
                <a:cs typeface="Times New Roman"/>
              </a:rPr>
              <a:t>-planar drawing </a:t>
            </a:r>
            <a:r>
              <a:rPr lang="en-US" sz="2800" i="1" dirty="0">
                <a:latin typeface="Times New Roman"/>
                <a:cs typeface="Times New Roman"/>
              </a:rPr>
              <a:t>D*</a:t>
            </a:r>
            <a:r>
              <a:rPr lang="en-US" sz="2800" dirty="0">
                <a:cs typeface="Times New Roman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cr</a:t>
            </a:r>
            <a:r>
              <a:rPr lang="en-US" sz="2800" i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k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(D*)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≤ </a:t>
            </a:r>
            <a:r>
              <a:rPr lang="en-US" sz="2800" i="1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</a:rPr>
              <a:t>q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  <a:cs typeface="Times New Roman"/>
              </a:rPr>
              <a:t>cr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800" i="1" dirty="0">
                <a:solidFill>
                  <a:srgbClr val="0000FF"/>
                </a:solidFill>
                <a:latin typeface="Times New Roman"/>
                <a:cs typeface="Times New Roman"/>
              </a:rPr>
              <a:t>G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) 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sz="2800" baseline="-25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≤ 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q</a:t>
            </a:r>
          </a:p>
          <a:p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Czabarka-S</a:t>
            </a:r>
            <a:r>
              <a:rPr lang="en-US" altLang="ja-JP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ý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kora-Sz-Vr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Chalkboard (Body)" charset="0"/>
              </a:rPr>
              <a:t>ť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o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: 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800" dirty="0">
                <a:latin typeface="Times New Roman"/>
                <a:ea typeface="ＭＳ Ｐゴシック" charset="0"/>
                <a:cs typeface="Times New Roman"/>
              </a:rPr>
              <a:t>=2, 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2800" dirty="0">
                <a:latin typeface="Times New Roman"/>
                <a:ea typeface="ＭＳ Ｐゴシック" charset="0"/>
                <a:cs typeface="Times New Roman"/>
              </a:rPr>
              <a:t>=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800" dirty="0">
                <a:latin typeface="Times New Roman"/>
                <a:ea typeface="ＭＳ Ｐゴシック" charset="0"/>
                <a:cs typeface="Times New Roman"/>
              </a:rPr>
              <a:t>=2, 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US" sz="2800" baseline="-25000" dirty="0">
                <a:latin typeface="Times New Roman"/>
                <a:ea typeface="ＭＳ Ｐゴシック" charset="0"/>
                <a:cs typeface="Times New Roman"/>
              </a:rPr>
              <a:t>1</a:t>
            </a:r>
            <a:r>
              <a:rPr lang="en-US" sz="2800" dirty="0">
                <a:latin typeface="Times New Roman"/>
                <a:ea typeface="ＭＳ Ｐゴシック" charset="0"/>
                <a:cs typeface="Times New Roman"/>
              </a:rPr>
              <a:t>= </a:t>
            </a:r>
            <a:r>
              <a:rPr lang="en-US" sz="2800" dirty="0">
                <a:ea typeface="ＭＳ Ｐゴシック" charset="0"/>
                <a:cs typeface="Times New Roman"/>
              </a:rPr>
              <a:t>single edge,  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US" sz="2800" i="1" baseline="-25000" dirty="0"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sz="2800" dirty="0">
                <a:latin typeface="Times New Roman"/>
                <a:ea typeface="ＭＳ Ｐゴシック" charset="0"/>
                <a:cs typeface="Times New Roman"/>
              </a:rPr>
              <a:t>=</a:t>
            </a:r>
            <a:r>
              <a:rPr lang="en-US" sz="2800" dirty="0">
                <a:ea typeface="ＭＳ Ｐゴシック" charset="0"/>
                <a:cs typeface="Times New Roman"/>
              </a:rPr>
              <a:t> two loops</a:t>
            </a:r>
          </a:p>
          <a:p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Pach-Tóth-Tóth-Sz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: 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 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arbitrary, 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=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</a:t>
            </a:r>
            <a:endParaRPr lang="en-US" sz="2800" dirty="0">
              <a:solidFill>
                <a:srgbClr val="000000"/>
              </a:solidFill>
              <a:ea typeface="ＭＳ Ｐゴシック" charset="0"/>
              <a:cs typeface="Times New Roman"/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odd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: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H</a:t>
            </a:r>
            <a:r>
              <a:rPr lang="en-US" sz="2400" i="1" baseline="-25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=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one loop and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(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 –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1)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matching edges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even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: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H</a:t>
            </a:r>
            <a:r>
              <a:rPr lang="en-US" sz="2400" i="1" baseline="-25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=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either a perfect matching or two loops and</a:t>
            </a:r>
            <a:r>
              <a:rPr lang="en-US" sz="2400" i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(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 –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2)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matching edges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6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b="0" i="1" dirty="0">
                <a:latin typeface="Times New Roman"/>
                <a:cs typeface="Times New Roman"/>
              </a:rPr>
              <a:t>k=</a:t>
            </a:r>
            <a:r>
              <a:rPr lang="en-US" b="0" dirty="0">
                <a:latin typeface="Times New Roman"/>
                <a:cs typeface="Times New Roman"/>
              </a:rPr>
              <a:t>4, </a:t>
            </a:r>
            <a:r>
              <a:rPr lang="en-US" b="0" i="1" dirty="0">
                <a:latin typeface="Times New Roman"/>
                <a:cs typeface="Times New Roman"/>
              </a:rPr>
              <a:t>s=</a:t>
            </a:r>
            <a:r>
              <a:rPr lang="en-US" b="0" dirty="0">
                <a:latin typeface="Times New Roman"/>
                <a:cs typeface="Times New Roman"/>
              </a:rPr>
              <a:t>7,</a:t>
            </a:r>
            <a:r>
              <a:rPr lang="en-US" sz="4000" i="1" dirty="0">
                <a:latin typeface="Times New Roman" charset="0"/>
                <a:ea typeface="ＭＳ Ｐゴシック" charset="0"/>
                <a:cs typeface="Lucida Grande" charset="0"/>
              </a:rPr>
              <a:t> </a:t>
            </a:r>
            <a:r>
              <a:rPr lang="en-US" sz="4000" b="0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sz="4000" b="0" i="1" baseline="-25000" dirty="0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sz="4000" b="0" baseline="-25000" dirty="0">
                <a:latin typeface="Times New Roman" charset="0"/>
                <a:ea typeface="ＭＳ Ｐゴシック" charset="0"/>
                <a:cs typeface="Times New Roman" charset="0"/>
              </a:rPr>
              <a:t>  </a:t>
            </a:r>
            <a:r>
              <a:rPr lang="en-US" sz="4000" b="0" dirty="0">
                <a:latin typeface="Times New Roman" charset="0"/>
                <a:ea typeface="ＭＳ Ｐゴシック" charset="0"/>
                <a:cs typeface="Times New Roman" charset="0"/>
              </a:rPr>
              <a:t>≤235/2401</a:t>
            </a:r>
            <a:r>
              <a:rPr lang="en-US" b="0" dirty="0">
                <a:latin typeface="Times New Roman"/>
                <a:cs typeface="Times New Roman"/>
              </a:rPr>
              <a:t> 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7620000" cy="30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Kirkman’s</a:t>
            </a:r>
            <a:r>
              <a:rPr lang="en-US" dirty="0"/>
              <a:t> Schoolgirl Problem (1847)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Sun ABC DEF GHI JKL MNO</a:t>
            </a:r>
          </a:p>
          <a:p>
            <a:pPr marL="0" indent="0">
              <a:buNone/>
            </a:pPr>
            <a:r>
              <a:rPr lang="en-US" dirty="0"/>
              <a:t>Mon ADH BEK CIO FLN GJM</a:t>
            </a:r>
          </a:p>
          <a:p>
            <a:pPr marL="0" indent="0">
              <a:buNone/>
            </a:pPr>
            <a:r>
              <a:rPr lang="en-US" dirty="0"/>
              <a:t>Tue AEM BHN CGK DIL FJO</a:t>
            </a:r>
          </a:p>
          <a:p>
            <a:pPr marL="0" indent="0">
              <a:buNone/>
            </a:pPr>
            <a:r>
              <a:rPr lang="en-US" dirty="0"/>
              <a:t>Wed AFI BLO CHJ DKM EGN</a:t>
            </a:r>
          </a:p>
          <a:p>
            <a:pPr marL="0" indent="0">
              <a:buNone/>
            </a:pPr>
            <a:r>
              <a:rPr lang="en-US" dirty="0"/>
              <a:t>Thu AGL BDJ CFM EHO IKN</a:t>
            </a:r>
          </a:p>
          <a:p>
            <a:pPr marL="0" indent="0">
              <a:buNone/>
            </a:pPr>
            <a:r>
              <a:rPr lang="en-US" dirty="0"/>
              <a:t>Fri  AJN BIM CEL DOG FHK</a:t>
            </a:r>
          </a:p>
          <a:p>
            <a:pPr marL="0" indent="0">
              <a:buNone/>
            </a:pPr>
            <a:r>
              <a:rPr lang="en-US" dirty="0"/>
              <a:t>Sat AKO BFG CDN EIJ HLM</a:t>
            </a:r>
          </a:p>
        </p:txBody>
      </p:sp>
    </p:spTree>
    <p:extLst>
      <p:ext uri="{BB962C8B-B14F-4D97-AF65-F5344CB8AC3E}">
        <p14:creationId xmlns:p14="http://schemas.microsoft.com/office/powerpoint/2010/main" val="335622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Resolvable Balanced Incomplete Block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RBIBD(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dirty="0">
                <a:solidFill>
                  <a:srgbClr val="FF0000"/>
                </a:solidFill>
                <a:latin typeface="Mistral"/>
                <a:cs typeface="Mistral"/>
              </a:rPr>
              <a:t>l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1)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is a collection of </a:t>
            </a:r>
            <a:r>
              <a:rPr lang="en-US" i="1" dirty="0">
                <a:latin typeface="Times New Roman"/>
                <a:cs typeface="Times New Roman"/>
              </a:rPr>
              <a:t>m</a:t>
            </a:r>
            <a:r>
              <a:rPr lang="en-US" dirty="0">
                <a:cs typeface="Times New Roman"/>
              </a:rPr>
              <a:t> partitions 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i="1" baseline="-25000" dirty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, P</a:t>
            </a:r>
            <a:r>
              <a:rPr lang="en-US" i="1" baseline="-25000" dirty="0">
                <a:latin typeface="Times New Roman"/>
                <a:cs typeface="Times New Roman"/>
              </a:rPr>
              <a:t>2</a:t>
            </a:r>
            <a:r>
              <a:rPr lang="en-US" i="1" dirty="0">
                <a:latin typeface="Times New Roman"/>
                <a:cs typeface="Times New Roman"/>
              </a:rPr>
              <a:t>,</a:t>
            </a:r>
            <a:r>
              <a:rPr lang="mr-IN" i="1" dirty="0">
                <a:latin typeface="Times New Roman"/>
                <a:cs typeface="Times New Roman"/>
              </a:rPr>
              <a:t>…</a:t>
            </a:r>
            <a:r>
              <a:rPr lang="en-US" i="1" dirty="0">
                <a:latin typeface="Times New Roman"/>
                <a:cs typeface="Times New Roman"/>
              </a:rPr>
              <a:t>, P</a:t>
            </a:r>
            <a:r>
              <a:rPr lang="en-US" i="1" baseline="-25000" dirty="0">
                <a:latin typeface="Times New Roman"/>
                <a:cs typeface="Times New Roman"/>
              </a:rPr>
              <a:t>m 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of an underlying </a:t>
            </a:r>
            <a:r>
              <a:rPr lang="en-US" i="1" dirty="0">
                <a:latin typeface="Times New Roman"/>
                <a:cs typeface="Times New Roman"/>
              </a:rPr>
              <a:t>s-</a:t>
            </a:r>
            <a:r>
              <a:rPr lang="en-US" dirty="0">
                <a:cs typeface="Times New Roman"/>
              </a:rPr>
              <a:t>element set, each into 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-</a:t>
            </a:r>
            <a:r>
              <a:rPr lang="en-US" dirty="0">
                <a:cs typeface="Times New Roman"/>
              </a:rPr>
              <a:t>element subsets, such that every pair of the </a:t>
            </a:r>
            <a:r>
              <a:rPr lang="en-US" i="1" dirty="0">
                <a:latin typeface="Times New Roman"/>
                <a:cs typeface="Times New Roman"/>
              </a:rPr>
              <a:t>s-</a:t>
            </a:r>
            <a:r>
              <a:rPr lang="en-US" dirty="0">
                <a:cs typeface="Times New Roman"/>
              </a:rPr>
              <a:t>element set is contained by exactly one of the </a:t>
            </a:r>
            <a:r>
              <a:rPr lang="en-US" i="1" dirty="0" err="1">
                <a:latin typeface="Times New Roman"/>
                <a:cs typeface="Times New Roman"/>
              </a:rPr>
              <a:t>ms</a:t>
            </a:r>
            <a:r>
              <a:rPr lang="en-US" i="1" dirty="0">
                <a:latin typeface="Times New Roman"/>
                <a:cs typeface="Times New Roman"/>
              </a:rPr>
              <a:t>/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   </a:t>
            </a:r>
            <a:r>
              <a:rPr lang="en-US" dirty="0">
                <a:latin typeface="Mistral"/>
                <a:cs typeface="Mistral"/>
              </a:rPr>
              <a:t>l-</a:t>
            </a:r>
            <a:r>
              <a:rPr lang="en-US" dirty="0" err="1">
                <a:cs typeface="Times New Roman"/>
              </a:rPr>
              <a:t>ele</a:t>
            </a:r>
            <a:r>
              <a:rPr lang="en-US" dirty="0">
                <a:cs typeface="Times New Roman"/>
              </a:rPr>
              <a:t>-</a:t>
            </a:r>
            <a:r>
              <a:rPr lang="en-US" dirty="0" err="1">
                <a:cs typeface="Times New Roman"/>
              </a:rPr>
              <a:t>ment</a:t>
            </a:r>
            <a:r>
              <a:rPr lang="en-US" dirty="0">
                <a:cs typeface="Times New Roman"/>
              </a:rPr>
              <a:t> sets occurring as partition classes.</a:t>
            </a:r>
          </a:p>
          <a:p>
            <a:r>
              <a:rPr lang="en-US" i="1" dirty="0">
                <a:latin typeface="Times New Roman"/>
                <a:cs typeface="Times New Roman"/>
              </a:rPr>
              <a:t>s=</a:t>
            </a:r>
            <a:r>
              <a:rPr lang="en-US" dirty="0">
                <a:latin typeface="Times New Roman"/>
                <a:cs typeface="Times New Roman"/>
              </a:rPr>
              <a:t>15, 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=</a:t>
            </a:r>
            <a:r>
              <a:rPr lang="en-US" dirty="0">
                <a:latin typeface="Times New Roman"/>
                <a:cs typeface="Times New Roman"/>
              </a:rPr>
              <a:t>3: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Kirkman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Schoolgirl Problem</a:t>
            </a:r>
          </a:p>
          <a:p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=</a:t>
            </a:r>
            <a:r>
              <a:rPr lang="en-US" dirty="0">
                <a:latin typeface="Times New Roman"/>
                <a:cs typeface="Times New Roman"/>
              </a:rPr>
              <a:t>2: </a:t>
            </a:r>
            <a:r>
              <a:rPr lang="en-US" dirty="0">
                <a:cs typeface="Times New Roman"/>
              </a:rPr>
              <a:t>factorization of complete graph into     perfect </a:t>
            </a:r>
            <a:r>
              <a:rPr lang="en-US" dirty="0" err="1">
                <a:cs typeface="Times New Roman"/>
              </a:rPr>
              <a:t>matchings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43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0090"/>
                </a:solidFill>
              </a:rPr>
              <a:t>Harary</a:t>
            </a:r>
            <a:r>
              <a:rPr lang="en-US" dirty="0">
                <a:solidFill>
                  <a:srgbClr val="000090"/>
                </a:solidFill>
              </a:rPr>
              <a:t>-Hill</a:t>
            </a:r>
            <a:r>
              <a:rPr lang="en-US" dirty="0"/>
              <a:t> conjecture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242225"/>
              </p:ext>
            </p:extLst>
          </p:nvPr>
        </p:nvGraphicFramePr>
        <p:xfrm>
          <a:off x="990600" y="1600200"/>
          <a:ext cx="7292975" cy="136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1" name="Equation" r:id="rId4" imgW="2362200" imgH="431800" progId="Equation.3">
                  <p:embed/>
                </p:oleObj>
              </mc:Choice>
              <mc:Fallback>
                <p:oleObj name="Equation" r:id="rId4" imgW="2362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00200"/>
                        <a:ext cx="7292975" cy="13634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Content Placeholder 1"/>
          <p:cNvSpPr>
            <a:spLocks noGrp="1"/>
          </p:cNvSpPr>
          <p:nvPr>
            <p:ph idx="1"/>
          </p:nvPr>
        </p:nvSpPr>
        <p:spPr>
          <a:xfrm>
            <a:off x="533400" y="3048000"/>
            <a:ext cx="8305800" cy="3048000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Achieved in several different ways:</a:t>
            </a:r>
          </a:p>
          <a:p>
            <a:pPr lvl="1"/>
            <a:r>
              <a:rPr lang="en-US" dirty="0"/>
              <a:t>Soup can drawing (</a:t>
            </a:r>
            <a:r>
              <a:rPr lang="en-US" dirty="0" err="1"/>
              <a:t>Harary</a:t>
            </a:r>
            <a:r>
              <a:rPr lang="en-US" dirty="0"/>
              <a:t>, Hill, 1963)</a:t>
            </a:r>
          </a:p>
          <a:p>
            <a:pPr lvl="1"/>
            <a:r>
              <a:rPr lang="en-US" dirty="0"/>
              <a:t>Throwing different slopes to different hemispheres (Blazek-</a:t>
            </a:r>
            <a:r>
              <a:rPr lang="en-US" dirty="0" err="1"/>
              <a:t>Koman</a:t>
            </a:r>
            <a:r>
              <a:rPr lang="en-US" dirty="0"/>
              <a:t>, 1964)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shellable</a:t>
            </a:r>
            <a:r>
              <a:rPr lang="en-US" dirty="0"/>
              <a:t> optimal drawings exist </a:t>
            </a:r>
          </a:p>
          <a:p>
            <a:r>
              <a:rPr lang="en-US" dirty="0"/>
              <a:t>Proved for </a:t>
            </a:r>
            <a:r>
              <a:rPr lang="en-US" dirty="0" err="1"/>
              <a:t>shellable</a:t>
            </a:r>
            <a:r>
              <a:rPr lang="en-US" dirty="0"/>
              <a:t> drawings (</a:t>
            </a:r>
            <a:r>
              <a:rPr lang="en-US" dirty="0">
                <a:latin typeface="Times New Roman"/>
                <a:cs typeface="Times New Roman"/>
              </a:rPr>
              <a:t>0%</a:t>
            </a:r>
            <a:r>
              <a:rPr lang="en-US" dirty="0"/>
              <a:t> of all drawings, </a:t>
            </a:r>
            <a:r>
              <a:rPr lang="en-US" dirty="0" err="1"/>
              <a:t>Abrego</a:t>
            </a:r>
            <a:r>
              <a:rPr lang="en-US" dirty="0"/>
              <a:t>, </a:t>
            </a:r>
            <a:r>
              <a:rPr lang="en-US" dirty="0" err="1"/>
              <a:t>Aichholzer</a:t>
            </a:r>
            <a:r>
              <a:rPr lang="en-US" dirty="0"/>
              <a:t>, Fernandez-Merchant, Ramos, Salazar, 2013)</a:t>
            </a:r>
          </a:p>
          <a:p>
            <a:r>
              <a:rPr lang="en-US" dirty="0"/>
              <a:t>Lower bound at 98.5% of conjecture (Balogh, </a:t>
            </a:r>
            <a:r>
              <a:rPr lang="en-US" dirty="0" err="1"/>
              <a:t>Lidicky</a:t>
            </a:r>
            <a:r>
              <a:rPr lang="en-US" dirty="0"/>
              <a:t>, Salazar 2018)</a:t>
            </a:r>
          </a:p>
          <a:p>
            <a:r>
              <a:rPr lang="en-US" dirty="0"/>
              <a:t>Limit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exists, conjectured to be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1/64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Resolvable Balanced Incomplete Block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411663"/>
          </a:xfrm>
        </p:spPr>
        <p:txBody>
          <a:bodyPr/>
          <a:lstStyle/>
          <a:p>
            <a:r>
              <a:rPr lang="en-US" dirty="0">
                <a:cs typeface="Times New Roman"/>
              </a:rPr>
              <a:t>If an </a:t>
            </a:r>
            <a:r>
              <a:rPr lang="en-US" dirty="0">
                <a:latin typeface="Times New Roman"/>
                <a:cs typeface="Times New Roman"/>
              </a:rPr>
              <a:t>RBIBD(</a:t>
            </a:r>
            <a:r>
              <a:rPr lang="en-US" i="1" dirty="0">
                <a:latin typeface="Times New Roman"/>
                <a:cs typeface="Times New Roman"/>
              </a:rPr>
              <a:t>s,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,</a:t>
            </a:r>
            <a:r>
              <a:rPr lang="en-US" dirty="0">
                <a:latin typeface="Times New Roman"/>
                <a:cs typeface="Times New Roman"/>
              </a:rPr>
              <a:t>1) </a:t>
            </a:r>
            <a:r>
              <a:rPr lang="en-US" dirty="0">
                <a:cs typeface="Times New Roman"/>
              </a:rPr>
              <a:t>exists then the following hold (</a:t>
            </a:r>
            <a:r>
              <a:rPr lang="en-US" dirty="0">
                <a:solidFill>
                  <a:srgbClr val="2E703E"/>
                </a:solidFill>
                <a:cs typeface="Times New Roman"/>
              </a:rPr>
              <a:t>necessary conditions</a:t>
            </a:r>
            <a:r>
              <a:rPr lang="en-US" dirty="0">
                <a:cs typeface="Times New Roman"/>
              </a:rPr>
              <a:t>)</a:t>
            </a:r>
            <a:r>
              <a:rPr lang="en-US" dirty="0">
                <a:latin typeface="Times New Roman"/>
                <a:cs typeface="Times New Roman"/>
              </a:rPr>
              <a:t>:</a:t>
            </a:r>
          </a:p>
          <a:p>
            <a:pPr lvl="1"/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divides</a:t>
            </a:r>
            <a:r>
              <a:rPr lang="en-US" i="1" dirty="0">
                <a:latin typeface="Times New Roman"/>
                <a:cs typeface="Times New Roman"/>
              </a:rPr>
              <a:t> s </a:t>
            </a:r>
            <a:r>
              <a:rPr lang="en-US" dirty="0">
                <a:cs typeface="Times New Roman"/>
              </a:rPr>
              <a:t>(partitions have </a:t>
            </a:r>
            <a:r>
              <a:rPr lang="en-US" i="1" dirty="0">
                <a:latin typeface="Times New Roman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dirty="0">
                <a:cs typeface="Mistral"/>
              </a:rPr>
              <a:t> classes</a:t>
            </a:r>
            <a:r>
              <a:rPr lang="en-US" dirty="0">
                <a:cs typeface="Times New Roman"/>
              </a:rPr>
              <a:t>) </a:t>
            </a:r>
          </a:p>
          <a:p>
            <a:pPr lvl="1"/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−</a:t>
            </a:r>
            <a:r>
              <a:rPr lang="en-US" dirty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divides</a:t>
            </a:r>
            <a:r>
              <a:rPr lang="en-US" i="1" dirty="0">
                <a:latin typeface="Times New Roman"/>
                <a:cs typeface="Times New Roman"/>
              </a:rPr>
              <a:t> s−</a:t>
            </a:r>
            <a:r>
              <a:rPr lang="en-US" dirty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(as             )</a:t>
            </a:r>
          </a:p>
          <a:p>
            <a:pPr marL="344487" lvl="1" indent="0">
              <a:buNone/>
            </a:pPr>
            <a:r>
              <a:rPr lang="en-US" dirty="0">
                <a:cs typeface="Times New Roman"/>
              </a:rPr>
              <a:t>These combine as</a:t>
            </a:r>
          </a:p>
          <a:p>
            <a:r>
              <a:rPr lang="en-US" dirty="0">
                <a:cs typeface="Times New Roman"/>
              </a:rPr>
              <a:t>This condition is also 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sufficient</a:t>
            </a:r>
            <a:r>
              <a:rPr lang="en-US" dirty="0">
                <a:cs typeface="Times New Roman"/>
              </a:rPr>
              <a:t> for </a:t>
            </a:r>
          </a:p>
          <a:p>
            <a:pPr lvl="1"/>
            <a:r>
              <a:rPr lang="en-US" dirty="0">
                <a:latin typeface="Mistral"/>
                <a:cs typeface="Mistral"/>
              </a:rPr>
              <a:t>l</a:t>
            </a:r>
            <a:r>
              <a:rPr lang="en-US" i="1" dirty="0">
                <a:latin typeface="Times New Roman"/>
                <a:cs typeface="Times New Roman"/>
              </a:rPr>
              <a:t>= </a:t>
            </a:r>
            <a:r>
              <a:rPr lang="en-US" dirty="0">
                <a:latin typeface="Times New Roman"/>
                <a:cs typeface="Times New Roman"/>
              </a:rPr>
              <a:t>3 </a:t>
            </a:r>
            <a:r>
              <a:rPr lang="en-US" dirty="0">
                <a:cs typeface="Times New Roman"/>
              </a:rPr>
              <a:t>or </a:t>
            </a:r>
            <a:r>
              <a:rPr lang="en-US" dirty="0">
                <a:latin typeface="Times New Roman"/>
                <a:cs typeface="Times New Roman"/>
              </a:rPr>
              <a:t>4 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[Ray </a:t>
            </a:r>
            <a:r>
              <a:rPr lang="en-US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Chaudhuri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-Wilson 1971, </a:t>
            </a:r>
            <a:r>
              <a:rPr lang="en-US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Hanani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-Ray </a:t>
            </a:r>
            <a:r>
              <a:rPr lang="en-US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Chaudhuri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-Wilson 1972]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for any </a:t>
            </a:r>
            <a:r>
              <a:rPr lang="en-US" dirty="0">
                <a:latin typeface="Mistral"/>
                <a:cs typeface="Mistral"/>
              </a:rPr>
              <a:t>l</a:t>
            </a:r>
            <a:r>
              <a:rPr lang="en-US" dirty="0">
                <a:cs typeface="Times New Roman"/>
              </a:rPr>
              <a:t> for sufficiently large </a:t>
            </a:r>
            <a:r>
              <a:rPr lang="en-US" i="1" dirty="0">
                <a:latin typeface="Times New Roman"/>
                <a:cs typeface="Times New Roman"/>
              </a:rPr>
              <a:t>s 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[Ray </a:t>
            </a:r>
            <a:r>
              <a:rPr lang="en-US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Chaudhuri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-Wilson 1973, </a:t>
            </a:r>
            <a:r>
              <a:rPr lang="en-US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Yanxun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 Chang 2000]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196772"/>
              </p:ext>
            </p:extLst>
          </p:nvPr>
        </p:nvGraphicFramePr>
        <p:xfrm>
          <a:off x="3505200" y="3124200"/>
          <a:ext cx="1447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1" name="Equation" r:id="rId4" imgW="1206500" imgH="508000" progId="Equation.DSMT4">
                  <p:embed/>
                </p:oleObj>
              </mc:Choice>
              <mc:Fallback>
                <p:oleObj name="Equation" r:id="rId4" imgW="12065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5200" y="3124200"/>
                        <a:ext cx="14478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022218"/>
              </p:ext>
            </p:extLst>
          </p:nvPr>
        </p:nvGraphicFramePr>
        <p:xfrm>
          <a:off x="3343275" y="3657600"/>
          <a:ext cx="24860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12" name="Equation" r:id="rId6" imgW="1104900" imgH="203200" progId="Equation.DSMT4">
                  <p:embed/>
                </p:oleObj>
              </mc:Choice>
              <mc:Fallback>
                <p:oleObj name="Equation" r:id="rId6" imgW="1104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3275" y="3657600"/>
                        <a:ext cx="24860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7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411663"/>
          </a:xfrm>
        </p:spPr>
        <p:txBody>
          <a:bodyPr/>
          <a:lstStyle/>
          <a:p>
            <a:r>
              <a:rPr lang="en-US" dirty="0">
                <a:solidFill>
                  <a:srgbClr val="2E703E"/>
                </a:solidFill>
                <a:latin typeface="Chalkboard" charset="0"/>
                <a:ea typeface="ＭＳ Ｐゴシック" charset="0"/>
                <a:cs typeface="ＭＳ Ｐゴシック" charset="0"/>
              </a:rPr>
              <a:t>Proof to the lower bound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Pach-Tóth-Tóth-Sz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2E703E"/>
                </a:solidFill>
                <a:latin typeface="Chalkboard" charset="0"/>
                <a:ea typeface="ＭＳ Ｐゴシック" charset="0"/>
                <a:cs typeface="ＭＳ Ｐゴシック" charset="0"/>
              </a:rPr>
              <a:t>(will be shown later)</a:t>
            </a:r>
            <a:endParaRPr lang="en-US" sz="2800" dirty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271073"/>
              </p:ext>
            </p:extLst>
          </p:nvPr>
        </p:nvGraphicFramePr>
        <p:xfrm>
          <a:off x="2895600" y="666750"/>
          <a:ext cx="3498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1" name="Equation" r:id="rId3" imgW="1714500" imgH="419100" progId="Equation.DSMT4">
                  <p:embed/>
                </p:oleObj>
              </mc:Choice>
              <mc:Fallback>
                <p:oleObj name="Equation" r:id="rId3" imgW="1714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66750"/>
                        <a:ext cx="3498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598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4116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Proof to the upper bound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: Fix arbitrary 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and sufficiently large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k, </a:t>
            </a:r>
            <a:r>
              <a:rPr lang="en-US" dirty="0">
                <a:ea typeface="ＭＳ Ｐゴシック" charset="0"/>
                <a:cs typeface="Times New Roman"/>
              </a:rPr>
              <a:t>set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 s=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k−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1)(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−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1)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+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1.</a:t>
            </a:r>
            <a:endParaRPr lang="en-US" i="1" dirty="0">
              <a:latin typeface="Times New Roman"/>
              <a:ea typeface="ＭＳ Ｐゴシック" charset="0"/>
              <a:cs typeface="Times New Roman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If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RBIBD(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>
                <a:solidFill>
                  <a:srgbClr val="FF0000"/>
                </a:solidFill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,1)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exists: </a:t>
            </a:r>
            <a:r>
              <a:rPr lang="en-US" dirty="0">
                <a:ea typeface="ＭＳ Ｐゴシック" charset="0"/>
                <a:cs typeface="Times New Roman"/>
              </a:rPr>
              <a:t>set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= s </a:t>
            </a:r>
            <a:r>
              <a:rPr lang="en-US" dirty="0">
                <a:ea typeface="ＭＳ Ｐゴシック" charset="0"/>
                <a:cs typeface="Times New Roman"/>
              </a:rPr>
              <a:t>loops</a:t>
            </a:r>
            <a:r>
              <a:rPr lang="en-US" dirty="0">
                <a:cs typeface="Times New Roman"/>
              </a:rPr>
              <a:t> and </a:t>
            </a:r>
            <a:r>
              <a:rPr lang="en-US" dirty="0">
                <a:ea typeface="ＭＳ Ｐゴシック" charset="0"/>
                <a:cs typeface="Times New Roman"/>
              </a:rPr>
              <a:t>for   </a:t>
            </a:r>
            <a:r>
              <a:rPr lang="en-US" i="1" dirty="0" err="1"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=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1,2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mr-IN" i="1" dirty="0">
                <a:latin typeface="Times New Roman"/>
                <a:ea typeface="ＭＳ Ｐゴシック" charset="0"/>
                <a:cs typeface="Times New Roman"/>
              </a:rPr>
              <a:t>…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−1)/(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−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1)  </a:t>
            </a:r>
            <a:r>
              <a:rPr lang="en-US" dirty="0">
                <a:ea typeface="ＭＳ Ｐゴシック" charset="0"/>
                <a:cs typeface="Times New Roman"/>
              </a:rPr>
              <a:t>set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US" i="1" baseline="-25000" dirty="0"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= </a:t>
            </a:r>
            <a:r>
              <a:rPr lang="en-US" dirty="0">
                <a:ea typeface="ＭＳ Ｐゴシック" charset="0"/>
                <a:cs typeface="Times New Roman"/>
              </a:rPr>
              <a:t>disjoint union of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baseline="-25000" dirty="0">
                <a:latin typeface="Mistral"/>
                <a:ea typeface="ＭＳ Ｐゴシック" charset="0"/>
                <a:cs typeface="Mistral"/>
              </a:rPr>
              <a:t>l </a:t>
            </a:r>
            <a:r>
              <a:rPr lang="en-US" dirty="0">
                <a:ea typeface="ＭＳ Ｐゴシック" charset="0"/>
                <a:cs typeface="Times New Roman"/>
              </a:rPr>
              <a:t>s where each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baseline="-25000" dirty="0">
                <a:latin typeface="Mistral"/>
                <a:ea typeface="ＭＳ Ｐゴシック" charset="0"/>
                <a:cs typeface="Mistral"/>
              </a:rPr>
              <a:t>l  </a:t>
            </a:r>
            <a:r>
              <a:rPr lang="en-US" dirty="0">
                <a:ea typeface="ＭＳ Ｐゴシック" charset="0"/>
                <a:cs typeface="Times New Roman"/>
              </a:rPr>
              <a:t>is formed on an 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ea typeface="ＭＳ Ｐゴシック" charset="0"/>
                <a:cs typeface="Times New Roman"/>
              </a:rPr>
              <a:t>-element set in a partition class of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P</a:t>
            </a:r>
            <a:r>
              <a:rPr lang="en-US" i="1" baseline="-25000" dirty="0"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dirty="0">
                <a:ea typeface="ＭＳ Ｐゴシック" charset="0"/>
                <a:cs typeface="Times New Roman"/>
              </a:rPr>
              <a:t>.</a:t>
            </a:r>
          </a:p>
          <a:p>
            <a:pPr marL="344487" lvl="1" indent="0">
              <a:buNone/>
            </a:pPr>
            <a:r>
              <a:rPr lang="en-US" dirty="0">
                <a:ea typeface="ＭＳ Ｐゴシック" charset="0"/>
                <a:cs typeface="Times New Roman"/>
              </a:rPr>
              <a:t>   We have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936258"/>
              </p:ext>
            </p:extLst>
          </p:nvPr>
        </p:nvGraphicFramePr>
        <p:xfrm>
          <a:off x="2895600" y="666750"/>
          <a:ext cx="3498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1" name="Equation" r:id="rId4" imgW="1714500" imgH="419100" progId="Equation.DSMT4">
                  <p:embed/>
                </p:oleObj>
              </mc:Choice>
              <mc:Fallback>
                <p:oleObj name="Equation" r:id="rId4" imgW="1714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66750"/>
                        <a:ext cx="3498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046352"/>
              </p:ext>
            </p:extLst>
          </p:nvPr>
        </p:nvGraphicFramePr>
        <p:xfrm>
          <a:off x="2743199" y="4572000"/>
          <a:ext cx="4752109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2" name="Equation" r:id="rId6" imgW="2489200" imgH="558800" progId="Equation.DSMT4">
                  <p:embed/>
                </p:oleObj>
              </mc:Choice>
              <mc:Fallback>
                <p:oleObj name="Equation" r:id="rId6" imgW="24892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3199" y="4572000"/>
                        <a:ext cx="4752109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5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411663"/>
          </a:xfrm>
        </p:spPr>
        <p:txBody>
          <a:bodyPr/>
          <a:lstStyle/>
          <a:p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Proof to the upper bound: Fix arbitrary 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and sufficiently large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k, </a:t>
            </a:r>
            <a:r>
              <a:rPr lang="en-US" dirty="0">
                <a:ea typeface="ＭＳ Ｐゴシック" charset="0"/>
                <a:cs typeface="Times New Roman"/>
              </a:rPr>
              <a:t>set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 s=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k−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1)(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−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1)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+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1.</a:t>
            </a:r>
            <a:endParaRPr lang="en-US" i="1" dirty="0">
              <a:latin typeface="Times New Roman"/>
              <a:ea typeface="ＭＳ Ｐゴシック" charset="0"/>
              <a:cs typeface="Times New Roman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/>
              </a:rPr>
              <a:t>If 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RBIBD(</a:t>
            </a:r>
            <a:r>
              <a:rPr lang="en-US" i="1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>
                <a:solidFill>
                  <a:srgbClr val="0000FF"/>
                </a:solidFill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,1) 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Times New Roman"/>
              </a:rPr>
              <a:t>exists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  <a:ea typeface="ＭＳ Ｐゴシック" charset="0"/>
              <a:cs typeface="Times New Roman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If 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RBIBD(</a:t>
            </a:r>
            <a:r>
              <a:rPr lang="en-US" i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>
                <a:solidFill>
                  <a:srgbClr val="FF0000"/>
                </a:solidFill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,1)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does not exist,</a:t>
            </a:r>
            <a:r>
              <a:rPr lang="en-US" dirty="0">
                <a:ea typeface="ＭＳ Ｐゴシック" charset="0"/>
                <a:cs typeface="Times New Roman"/>
              </a:rPr>
              <a:t> sufficient conditions for existence give that there is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’ </a:t>
            </a:r>
            <a:r>
              <a:rPr lang="en-US" dirty="0">
                <a:ea typeface="ＭＳ Ｐゴシック" charset="0"/>
                <a:cs typeface="Times New Roman"/>
              </a:rPr>
              <a:t>with             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s−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 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−1) &lt;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s’ ≤ s</a:t>
            </a:r>
            <a:r>
              <a:rPr lang="en-US" dirty="0">
                <a:ea typeface="ＭＳ Ｐゴシック" charset="0"/>
                <a:cs typeface="Times New Roman"/>
              </a:rPr>
              <a:t> such that an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RBIBD(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s’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,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,1) </a:t>
            </a:r>
            <a:r>
              <a:rPr lang="en-US" dirty="0">
                <a:ea typeface="ＭＳ Ｐゴシック" charset="0"/>
                <a:cs typeface="Times New Roman"/>
              </a:rPr>
              <a:t>exists.</a:t>
            </a:r>
            <a:br>
              <a:rPr lang="en-US" dirty="0">
                <a:ea typeface="ＭＳ Ｐゴシック" charset="0"/>
                <a:cs typeface="Times New Roman"/>
              </a:rPr>
            </a:br>
            <a:r>
              <a:rPr lang="en-US" dirty="0">
                <a:ea typeface="ＭＳ Ｐゴシック" charset="0"/>
                <a:cs typeface="Times New Roman"/>
              </a:rPr>
              <a:t>Set            then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k−</a:t>
            </a:r>
            <a:r>
              <a:rPr lang="en-US" dirty="0">
                <a:latin typeface="Mistral"/>
                <a:ea typeface="ＭＳ Ｐゴシック" charset="0"/>
                <a:cs typeface="Mistral"/>
              </a:rPr>
              <a:t>l </a:t>
            </a:r>
            <a:r>
              <a:rPr lang="en-US" dirty="0">
                <a:latin typeface="Times New Roman"/>
                <a:ea typeface="ＭＳ Ｐゴシック" charset="0"/>
                <a:cs typeface="Times New Roman"/>
              </a:rPr>
              <a:t> &lt; </a:t>
            </a: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k’ ≤ k</a:t>
            </a:r>
            <a:r>
              <a:rPr lang="en-US" dirty="0">
                <a:ea typeface="ＭＳ Ｐゴシック" charset="0"/>
                <a:cs typeface="Times New Roman"/>
              </a:rPr>
              <a:t> and we get</a:t>
            </a:r>
            <a:endParaRPr lang="en-US" dirty="0"/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121397"/>
              </p:ext>
            </p:extLst>
          </p:nvPr>
        </p:nvGraphicFramePr>
        <p:xfrm>
          <a:off x="2895600" y="666750"/>
          <a:ext cx="34988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6" name="Equation" r:id="rId3" imgW="1714500" imgH="419100" progId="Equation.DSMT4">
                  <p:embed/>
                </p:oleObj>
              </mc:Choice>
              <mc:Fallback>
                <p:oleObj name="Equation" r:id="rId3" imgW="1714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66750"/>
                        <a:ext cx="34988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957971"/>
              </p:ext>
            </p:extLst>
          </p:nvPr>
        </p:nvGraphicFramePr>
        <p:xfrm>
          <a:off x="4724400" y="2590800"/>
          <a:ext cx="20955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7" name="Equation" r:id="rId5" imgW="1155700" imgH="571500" progId="Equation.3">
                  <p:embed/>
                </p:oleObj>
              </mc:Choice>
              <mc:Fallback>
                <p:oleObj name="Equation" r:id="rId5" imgW="11557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400" y="2590800"/>
                        <a:ext cx="2095500" cy="103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901038"/>
              </p:ext>
            </p:extLst>
          </p:nvPr>
        </p:nvGraphicFramePr>
        <p:xfrm>
          <a:off x="1905000" y="4724400"/>
          <a:ext cx="114300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8" name="Equation" r:id="rId7" imgW="609600" imgH="419100" progId="Equation.DSMT4">
                  <p:embed/>
                </p:oleObj>
              </mc:Choice>
              <mc:Fallback>
                <p:oleObj name="Equation" r:id="rId7" imgW="609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05000" y="4724400"/>
                        <a:ext cx="1143000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11352"/>
              </p:ext>
            </p:extLst>
          </p:nvPr>
        </p:nvGraphicFramePr>
        <p:xfrm>
          <a:off x="2425700" y="5464175"/>
          <a:ext cx="4746625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9" name="Equation" r:id="rId9" imgW="2616200" imgH="571500" progId="Equation.3">
                  <p:embed/>
                </p:oleObj>
              </mc:Choice>
              <mc:Fallback>
                <p:oleObj name="Equation" r:id="rId9" imgW="26162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25700" y="5464175"/>
                        <a:ext cx="4746625" cy="103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89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Bipartite 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</a:t>
            </a:r>
            <a:r>
              <a:rPr lang="en-US" sz="2800" dirty="0"/>
              <a:t>, where</a:t>
            </a:r>
          </a:p>
          <a:p>
            <a:pPr eaLnBrk="1" hangingPunct="1"/>
            <a:r>
              <a:rPr lang="en-US" sz="2800" dirty="0">
                <a:solidFill>
                  <a:srgbClr val="2E703E"/>
                </a:solidFill>
                <a:latin typeface="Chalkboard" charset="0"/>
                <a:ea typeface="ＭＳ Ｐゴシック" charset="0"/>
                <a:cs typeface="ＭＳ Ｐゴシック" charset="0"/>
              </a:rPr>
              <a:t>Proof to the upper bound: 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sz="2800" i="1" dirty="0" err="1">
                <a:latin typeface="Times New Roman"/>
                <a:cs typeface="Times New Roman"/>
              </a:rPr>
              <a:t>K</a:t>
            </a:r>
            <a:r>
              <a:rPr lang="en-US" sz="2800" i="1" baseline="-25000" dirty="0" err="1">
                <a:latin typeface="Times New Roman"/>
                <a:cs typeface="Times New Roman"/>
              </a:rPr>
              <a:t>k,k</a:t>
            </a:r>
            <a:r>
              <a:rPr lang="en-US" sz="2800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 instead of </a:t>
            </a:r>
            <a:r>
              <a:rPr lang="en-US" sz="2800" i="1" dirty="0">
                <a:latin typeface="Times New Roman"/>
                <a:cs typeface="Times New Roman"/>
              </a:rPr>
              <a:t>K</a:t>
            </a:r>
            <a:r>
              <a:rPr lang="en-US" sz="2800" i="1" baseline="-25000" dirty="0">
                <a:latin typeface="Times New Roman"/>
                <a:cs typeface="Times New Roman"/>
              </a:rPr>
              <a:t>s</a:t>
            </a:r>
            <a:r>
              <a:rPr lang="en-US" sz="2800" i="1" baseline="30000" dirty="0">
                <a:latin typeface="Times New Roman"/>
                <a:cs typeface="Times New Roman"/>
              </a:rPr>
              <a:t>o  </a:t>
            </a:r>
            <a:r>
              <a:rPr lang="en-US" sz="2800" dirty="0"/>
              <a:t>and let </a:t>
            </a:r>
            <a:r>
              <a:rPr lang="en-US" sz="2800" i="1" dirty="0">
                <a:latin typeface="Times New Roman"/>
                <a:cs typeface="Times New Roman"/>
              </a:rPr>
              <a:t>H</a:t>
            </a:r>
            <a:r>
              <a:rPr lang="en-US" sz="2800" i="1" baseline="-25000" dirty="0">
                <a:latin typeface="Times New Roman"/>
                <a:cs typeface="Times New Roman"/>
              </a:rPr>
              <a:t>1</a:t>
            </a:r>
            <a:r>
              <a:rPr lang="en-US" sz="2800" i="1" dirty="0">
                <a:latin typeface="Times New Roman"/>
                <a:cs typeface="Times New Roman"/>
              </a:rPr>
              <a:t>, H</a:t>
            </a:r>
            <a:r>
              <a:rPr lang="en-US" sz="2800" i="1" baseline="-25000" dirty="0">
                <a:latin typeface="Times New Roman"/>
                <a:cs typeface="Times New Roman"/>
              </a:rPr>
              <a:t>2</a:t>
            </a:r>
            <a:r>
              <a:rPr lang="en-US" sz="2800" i="1" dirty="0">
                <a:latin typeface="Times New Roman"/>
                <a:cs typeface="Times New Roman"/>
              </a:rPr>
              <a:t>,</a:t>
            </a:r>
            <a:r>
              <a:rPr lang="mr-IN" sz="2800" i="1" dirty="0">
                <a:latin typeface="Times New Roman"/>
                <a:cs typeface="Times New Roman"/>
              </a:rPr>
              <a:t>…</a:t>
            </a:r>
            <a:r>
              <a:rPr lang="en-US" sz="2800" i="1" dirty="0">
                <a:latin typeface="Times New Roman"/>
                <a:cs typeface="Times New Roman"/>
              </a:rPr>
              <a:t>, H</a:t>
            </a:r>
            <a:r>
              <a:rPr lang="en-US" sz="2800" i="1" baseline="-25000" dirty="0">
                <a:latin typeface="Times New Roman"/>
                <a:cs typeface="Times New Roman"/>
              </a:rPr>
              <a:t>k  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be a factorization into perfect </a:t>
            </a:r>
            <a:r>
              <a:rPr lang="en-US" sz="2800" dirty="0" err="1">
                <a:latin typeface="Chalkboard" charset="0"/>
                <a:ea typeface="ＭＳ Ｐゴシック" charset="0"/>
                <a:cs typeface="ＭＳ Ｐゴシック" charset="0"/>
              </a:rPr>
              <a:t>matchings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; compute 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q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 as before.</a:t>
            </a:r>
          </a:p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Proof to the lower bound: </a:t>
            </a:r>
            <a:r>
              <a:rPr lang="en-US" sz="2800" dirty="0">
                <a:latin typeface="Chalkboard" charset="0"/>
                <a:ea typeface="ＭＳ Ｐゴシック" charset="0"/>
                <a:cs typeface="ＭＳ Ｐゴシック" charset="0"/>
              </a:rPr>
              <a:t>the lower bound proof for </a:t>
            </a:r>
            <a:r>
              <a:rPr lang="en-US" sz="2800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sz="2800" i="1" baseline="-25000" dirty="0">
                <a:latin typeface="Times New Roman" charset="0"/>
                <a:ea typeface="ＭＳ Ｐゴシック" charset="0"/>
                <a:cs typeface="Lucida Grande" charset="0"/>
              </a:rPr>
              <a:t>k</a:t>
            </a:r>
            <a:r>
              <a:rPr lang="en-US" sz="2800" i="1" dirty="0">
                <a:latin typeface="Times New Roman" charset="0"/>
                <a:ea typeface="ＭＳ Ｐゴシック" charset="0"/>
                <a:cs typeface="Lucida Grande" charset="0"/>
              </a:rPr>
              <a:t> ≥</a:t>
            </a:r>
            <a:r>
              <a:rPr lang="en-US" sz="2800" dirty="0">
                <a:latin typeface="Times New Roman" charset="0"/>
                <a:ea typeface="ＭＳ Ｐゴシック" charset="0"/>
                <a:cs typeface="Times New Roman" charset="0"/>
              </a:rPr>
              <a:t>1/</a:t>
            </a:r>
            <a:r>
              <a:rPr lang="en-US" sz="280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sz="2800" i="1" baseline="30000" dirty="0"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sz="2800" dirty="0">
                <a:ea typeface="ＭＳ Ｐゴシック" charset="0"/>
                <a:cs typeface="Times New Roman"/>
              </a:rPr>
              <a:t> uses the midrange crossing constant; it goes through verbatim for </a:t>
            </a:r>
            <a:r>
              <a:rPr lang="en-US" sz="2800" i="1" dirty="0">
                <a:latin typeface="Times New Roman" charset="0"/>
                <a:ea typeface="ＭＳ Ｐゴシック" charset="0"/>
                <a:cs typeface="Lucida Grande" charset="0"/>
              </a:rPr>
              <a:t>β</a:t>
            </a:r>
            <a:r>
              <a:rPr lang="en-US" sz="2800" i="1" baseline="-25000" dirty="0">
                <a:latin typeface="Times New Roman" charset="0"/>
                <a:ea typeface="ＭＳ Ｐゴシック" charset="0"/>
                <a:cs typeface="Lucida Grande" charset="0"/>
              </a:rPr>
              <a:t>k</a:t>
            </a:r>
            <a:r>
              <a:rPr lang="en-US" sz="2800" dirty="0">
                <a:ea typeface="ＭＳ Ｐゴシック" charset="0"/>
                <a:cs typeface="Times New Roman"/>
              </a:rPr>
              <a:t>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if we have a midrange crossing constant on the class of bipartite graphs</a:t>
            </a:r>
            <a:endParaRPr lang="en-US" sz="2800" i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869376"/>
              </p:ext>
            </p:extLst>
          </p:nvPr>
        </p:nvGraphicFramePr>
        <p:xfrm>
          <a:off x="838200" y="1524000"/>
          <a:ext cx="10636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59" name="Equation" r:id="rId3" imgW="520700" imgH="419100" progId="Equation.3">
                  <p:embed/>
                </p:oleObj>
              </mc:Choice>
              <mc:Fallback>
                <p:oleObj name="Equation" r:id="rId3" imgW="520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24000"/>
                        <a:ext cx="1063625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8222"/>
              </p:ext>
            </p:extLst>
          </p:nvPr>
        </p:nvGraphicFramePr>
        <p:xfrm>
          <a:off x="3200400" y="1752600"/>
          <a:ext cx="576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60" name="Equation" r:id="rId5" imgW="2882900" imgH="266700" progId="Equation.DSMT4">
                  <p:embed/>
                </p:oleObj>
              </mc:Choice>
              <mc:Fallback>
                <p:oleObj name="Equation" r:id="rId5" imgW="28829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1752600"/>
                        <a:ext cx="5765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7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96200" cy="121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Proof to the lower bound (2014)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János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Pach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Csaba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Tóth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Géza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Tóth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LSz</a:t>
            </a:r>
            <a:r>
              <a:rPr lang="en-US" sz="2800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ea typeface="Lucida Grande"/>
                <a:cs typeface="Lucida Grande"/>
              </a:rPr>
              <a:t>Proof. For a fixed </a:t>
            </a:r>
            <a:r>
              <a:rPr lang="en-US" sz="2400" i="1" dirty="0" err="1">
                <a:latin typeface="Times New Roman"/>
                <a:ea typeface="Lucida Grande"/>
                <a:cs typeface="Times New Roman"/>
              </a:rPr>
              <a:t>ε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Lucida Grande"/>
                <a:cs typeface="Times New Roman"/>
              </a:rPr>
              <a:t>&gt; 0</a:t>
            </a:r>
            <a:r>
              <a:rPr lang="en-US" sz="2400" dirty="0">
                <a:ea typeface="Lucida Grande"/>
                <a:cs typeface="Lucida Grande"/>
              </a:rPr>
              <a:t>, select a large graph 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G</a:t>
            </a:r>
            <a:r>
              <a:rPr lang="en-US" sz="2400" dirty="0">
                <a:ea typeface="Lucida Grande"/>
                <a:cs typeface="Lucida Grande"/>
              </a:rPr>
              <a:t> such that</a:t>
            </a:r>
            <a:endParaRPr lang="en-US" sz="900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9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9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sz="9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</a:rPr>
              <a:t>Assume 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G </a:t>
            </a:r>
            <a:r>
              <a:rPr lang="en-US" sz="2400" dirty="0">
                <a:ea typeface="Lucida Grande"/>
                <a:cs typeface="Lucida Grande"/>
              </a:rPr>
              <a:t>is decomposed into 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G</a:t>
            </a:r>
            <a:r>
              <a:rPr lang="en-US" sz="2400" baseline="-25000" dirty="0">
                <a:latin typeface="Times New Roman"/>
                <a:ea typeface="Lucida Grande"/>
                <a:cs typeface="Times New Roman"/>
              </a:rPr>
              <a:t>1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, G</a:t>
            </a:r>
            <a:r>
              <a:rPr lang="en-US" sz="2400" baseline="-25000" dirty="0">
                <a:latin typeface="Times New Roman"/>
                <a:ea typeface="Lucida Grande"/>
                <a:cs typeface="Times New Roman"/>
              </a:rPr>
              <a:t>2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,…, </a:t>
            </a:r>
            <a:r>
              <a:rPr lang="en-US" sz="2400" i="1" dirty="0" err="1">
                <a:latin typeface="Times New Roman"/>
                <a:ea typeface="Lucida Grande"/>
                <a:cs typeface="Times New Roman"/>
              </a:rPr>
              <a:t>G</a:t>
            </a:r>
            <a:r>
              <a:rPr lang="en-US" sz="2400" i="1" baseline="-25000" dirty="0" err="1">
                <a:latin typeface="Times New Roman"/>
                <a:ea typeface="Lucida Grande"/>
                <a:cs typeface="Times New Roman"/>
              </a:rPr>
              <a:t>k</a:t>
            </a:r>
            <a:r>
              <a:rPr lang="en-US" sz="2400" i="1" baseline="-25000" dirty="0">
                <a:latin typeface="Times New Roman"/>
                <a:ea typeface="Lucida Grande"/>
                <a:cs typeface="Times New Roman"/>
              </a:rPr>
              <a:t>  </a:t>
            </a:r>
            <a:r>
              <a:rPr lang="en-US" sz="2400" dirty="0">
                <a:ea typeface="Lucida Grande"/>
                <a:cs typeface="Lucida Grande"/>
              </a:rPr>
              <a:t>in an optimal 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k</a:t>
            </a:r>
            <a:r>
              <a:rPr lang="en-US" sz="2400" dirty="0">
                <a:ea typeface="Lucida Grande"/>
                <a:cs typeface="Lucida Grande"/>
              </a:rPr>
              <a:t>-planar drawing, and </a:t>
            </a:r>
            <a:r>
              <a:rPr lang="en-US" sz="2400" i="1" dirty="0">
                <a:latin typeface="Times New Roman"/>
                <a:ea typeface="Lucida Grande"/>
                <a:cs typeface="Times New Roman"/>
              </a:rPr>
              <a:t>J</a:t>
            </a:r>
            <a:r>
              <a:rPr lang="en-US" sz="2400" dirty="0">
                <a:ea typeface="Lucida Grande"/>
                <a:cs typeface="Lucida Grande"/>
              </a:rPr>
              <a:t> is a set such that</a:t>
            </a: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Lucida Grande"/>
              <a:cs typeface="Lucida Grande"/>
            </a:endParaRPr>
          </a:p>
          <a:p>
            <a:pPr marL="0" indent="0">
              <a:buNone/>
              <a:defRPr/>
            </a:pPr>
            <a:endParaRPr lang="en-US" sz="2400" dirty="0">
              <a:latin typeface="Chalkboard" charset="0"/>
              <a:ea typeface="Lucida Grande"/>
              <a:cs typeface="Lucida Grande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Chalkboard" charset="0"/>
                <a:ea typeface="Lucida Grande"/>
                <a:cs typeface="Lucida Grande"/>
              </a:rPr>
              <a:t>Consequently,</a:t>
            </a: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56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548591"/>
              </p:ext>
            </p:extLst>
          </p:nvPr>
        </p:nvGraphicFramePr>
        <p:xfrm>
          <a:off x="3910013" y="1676400"/>
          <a:ext cx="10350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9" name="Equation" r:id="rId4" imgW="508000" imgH="419100" progId="Equation.3">
                  <p:embed/>
                </p:oleObj>
              </mc:Choice>
              <mc:Fallback>
                <p:oleObj name="Equation" r:id="rId4" imgW="508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013" y="1676400"/>
                        <a:ext cx="10350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915228"/>
              </p:ext>
            </p:extLst>
          </p:nvPr>
        </p:nvGraphicFramePr>
        <p:xfrm>
          <a:off x="1676400" y="2743200"/>
          <a:ext cx="5562600" cy="791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0" name="Equation" r:id="rId6" imgW="3048000" imgH="431800" progId="Equation.DSMT4">
                  <p:embed/>
                </p:oleObj>
              </mc:Choice>
              <mc:Fallback>
                <p:oleObj name="Equation" r:id="rId6" imgW="30480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743200"/>
                        <a:ext cx="5562600" cy="791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679376"/>
              </p:ext>
            </p:extLst>
          </p:nvPr>
        </p:nvGraphicFramePr>
        <p:xfrm>
          <a:off x="6172200" y="3780004"/>
          <a:ext cx="2735262" cy="56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1" name="Equation" r:id="rId8" imgW="1485900" imgH="304800" progId="Equation.DSMT4">
                  <p:embed/>
                </p:oleObj>
              </mc:Choice>
              <mc:Fallback>
                <p:oleObj name="Equation" r:id="rId8" imgW="14859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780004"/>
                        <a:ext cx="2735262" cy="563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173944"/>
              </p:ext>
            </p:extLst>
          </p:nvPr>
        </p:nvGraphicFramePr>
        <p:xfrm>
          <a:off x="282575" y="4378325"/>
          <a:ext cx="21034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2" name="Equation" r:id="rId10" imgW="1168400" imgH="444500" progId="Equation.DSMT4">
                  <p:embed/>
                </p:oleObj>
              </mc:Choice>
              <mc:Fallback>
                <p:oleObj name="Equation" r:id="rId10" imgW="11684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" y="4378325"/>
                        <a:ext cx="210343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20655"/>
              </p:ext>
            </p:extLst>
          </p:nvPr>
        </p:nvGraphicFramePr>
        <p:xfrm>
          <a:off x="2971800" y="5562600"/>
          <a:ext cx="22860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3" name="Equation" r:id="rId12" imgW="1270000" imgH="444500" progId="Equation.DSMT4">
                  <p:embed/>
                </p:oleObj>
              </mc:Choice>
              <mc:Fallback>
                <p:oleObj name="Equation" r:id="rId12" imgW="12700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562600"/>
                        <a:ext cx="22860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829301"/>
              </p:ext>
            </p:extLst>
          </p:nvPr>
        </p:nvGraphicFramePr>
        <p:xfrm>
          <a:off x="2362200" y="4354513"/>
          <a:ext cx="235426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4" name="Equation" r:id="rId14" imgW="1308100" imgH="457200" progId="Equation.DSMT4">
                  <p:embed/>
                </p:oleObj>
              </mc:Choice>
              <mc:Fallback>
                <p:oleObj name="Equation" r:id="rId14" imgW="13081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354513"/>
                        <a:ext cx="2354262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34329"/>
              </p:ext>
            </p:extLst>
          </p:nvPr>
        </p:nvGraphicFramePr>
        <p:xfrm>
          <a:off x="4648200" y="4191000"/>
          <a:ext cx="2430091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5" name="Equation" r:id="rId16" imgW="1511300" imgH="660400" progId="Equation.DSMT4">
                  <p:embed/>
                </p:oleObj>
              </mc:Choice>
              <mc:Fallback>
                <p:oleObj name="Equation" r:id="rId16" imgW="1511300" imgH="660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2430091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07239"/>
              </p:ext>
            </p:extLst>
          </p:nvPr>
        </p:nvGraphicFramePr>
        <p:xfrm>
          <a:off x="7129463" y="4343400"/>
          <a:ext cx="17589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06" name="Equation" r:id="rId18" imgW="977900" imgH="431800" progId="Equation.DSMT4">
                  <p:embed/>
                </p:oleObj>
              </mc:Choice>
              <mc:Fallback>
                <p:oleObj name="Equation" r:id="rId18" imgW="977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9463" y="4343400"/>
                        <a:ext cx="17589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4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4116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latin typeface="Brush Script MT Italic"/>
                <a:cs typeface="Brush Script MT Italic"/>
              </a:rPr>
              <a:t>C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2400" dirty="0"/>
              <a:t>is a PST graph class, if not all members are edgeless graphs, and the class is closed under</a:t>
            </a:r>
          </a:p>
          <a:p>
            <a:pPr lvl="1"/>
            <a:r>
              <a:rPr lang="en-US" sz="2000" dirty="0"/>
              <a:t>Taking </a:t>
            </a:r>
            <a:r>
              <a:rPr lang="en-US" sz="2000" dirty="0" err="1"/>
              <a:t>subgraphs</a:t>
            </a:r>
            <a:endParaRPr lang="en-US" sz="2000" dirty="0"/>
          </a:p>
          <a:p>
            <a:pPr lvl="1"/>
            <a:r>
              <a:rPr lang="en-US" sz="2000" dirty="0"/>
              <a:t>Taking disjoint union of graphs from the class</a:t>
            </a:r>
          </a:p>
          <a:p>
            <a:pPr lvl="1"/>
            <a:r>
              <a:rPr lang="en-US" sz="2000" dirty="0"/>
              <a:t>Cloning a vertex</a:t>
            </a:r>
          </a:p>
          <a:p>
            <a:r>
              <a:rPr lang="en-US" sz="2400" dirty="0"/>
              <a:t>Theorem. For a PST class of graphs </a:t>
            </a:r>
            <a:r>
              <a:rPr lang="en-US" sz="2400" i="1" dirty="0">
                <a:solidFill>
                  <a:srgbClr val="FF0000"/>
                </a:solidFill>
                <a:latin typeface="Brush Script MT Italic"/>
                <a:cs typeface="Brush Script MT Italic"/>
              </a:rPr>
              <a:t>C</a:t>
            </a:r>
            <a:r>
              <a:rPr lang="en-US" sz="2400" dirty="0">
                <a:cs typeface="Times New Roman"/>
              </a:rPr>
              <a:t>,                  </a:t>
            </a:r>
          </a:p>
          <a:p>
            <a:endParaRPr lang="en-US" sz="2400" dirty="0"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cs typeface="Times New Roman"/>
              </a:rPr>
              <a:t>   </a:t>
            </a:r>
            <a:r>
              <a:rPr lang="en-US" sz="2400" dirty="0"/>
              <a:t>converges to a constant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κ</a:t>
            </a:r>
            <a:r>
              <a:rPr lang="en-US" sz="2400" i="1" baseline="-25000" dirty="0" err="1">
                <a:solidFill>
                  <a:srgbClr val="FF0000"/>
                </a:solidFill>
                <a:latin typeface="Brush Script MT Italic"/>
                <a:cs typeface="Brush Script MT Italic"/>
              </a:rPr>
              <a:t>C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/>
              <a:t>,  if </a:t>
            </a:r>
            <a:r>
              <a:rPr lang="en-US" sz="2400" i="1" dirty="0">
                <a:latin typeface="Times New Roman"/>
                <a:cs typeface="Times New Roman"/>
              </a:rPr>
              <a:t>n&lt;&lt; m &lt;&lt; n</a:t>
            </a:r>
            <a:r>
              <a:rPr lang="en-US" sz="2400" baseline="30000" dirty="0">
                <a:latin typeface="Times New Roman"/>
                <a:cs typeface="Times New Roman"/>
              </a:rPr>
              <a:t>2 </a:t>
            </a:r>
            <a:endParaRPr lang="en-US" sz="2400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lvl="1" indent="-342900">
              <a:buClr>
                <a:schemeClr val="tx2"/>
              </a:buClr>
            </a:pPr>
            <a:r>
              <a:rPr lang="en-US" sz="2400" dirty="0"/>
              <a:t>Examples: </a:t>
            </a:r>
            <a:r>
              <a:rPr lang="en-US" sz="2400" i="1" dirty="0">
                <a:latin typeface="Times New Roman"/>
                <a:cs typeface="Times New Roman"/>
              </a:rPr>
              <a:t>K</a:t>
            </a:r>
            <a:r>
              <a:rPr lang="en-US" sz="2400" i="1" baseline="-25000" dirty="0">
                <a:latin typeface="Times New Roman"/>
                <a:cs typeface="Times New Roman"/>
              </a:rPr>
              <a:t>m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mr-IN" sz="2400" i="1" dirty="0">
                <a:latin typeface="Times New Roman"/>
                <a:cs typeface="Times New Roman"/>
              </a:rPr>
              <a:t>–</a:t>
            </a:r>
            <a:r>
              <a:rPr lang="en-US" sz="2400" dirty="0">
                <a:cs typeface="Times New Roman"/>
              </a:rPr>
              <a:t>free graphs,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c-</a:t>
            </a:r>
            <a:r>
              <a:rPr lang="en-US" sz="2400" dirty="0">
                <a:solidFill>
                  <a:srgbClr val="FF0000"/>
                </a:solidFill>
                <a:cs typeface="Times New Roman"/>
              </a:rPr>
              <a:t>colorable graphs</a:t>
            </a:r>
            <a:r>
              <a:rPr lang="en-US" sz="2400" dirty="0">
                <a:solidFill>
                  <a:srgbClr val="0000FF"/>
                </a:solidFill>
                <a:cs typeface="Times New Roman"/>
              </a:rPr>
              <a:t> (in particular bipartite graphs)</a:t>
            </a:r>
            <a:r>
              <a:rPr lang="en-US" sz="2400" dirty="0">
                <a:cs typeface="Times New Roman"/>
              </a:rPr>
              <a:t>, graphs with </a:t>
            </a:r>
            <a:r>
              <a:rPr lang="en-US" sz="2400" i="1" u="sng" dirty="0"/>
              <a:t>odd girth </a:t>
            </a:r>
            <a:r>
              <a:rPr lang="en-US" sz="2400" dirty="0"/>
              <a:t>at least </a:t>
            </a:r>
            <a:r>
              <a:rPr lang="en-US" sz="2400" i="1" dirty="0">
                <a:latin typeface="Times New Roman"/>
                <a:cs typeface="Times New Roman"/>
              </a:rPr>
              <a:t>g</a:t>
            </a:r>
          </a:p>
          <a:p>
            <a:pPr marL="342900" lvl="1" indent="-342900">
              <a:buClr>
                <a:schemeClr val="tx2"/>
              </a:buClr>
            </a:pPr>
            <a:r>
              <a:rPr lang="en-US" sz="2400" dirty="0"/>
              <a:t>PST classes “subclass lattice”, min=bipartite, max=all</a:t>
            </a:r>
            <a:endParaRPr lang="en-US" sz="2400" i="1" dirty="0">
              <a:latin typeface="Times New Roman"/>
              <a:cs typeface="Times New Roman"/>
            </a:endParaRPr>
          </a:p>
          <a:p>
            <a:pPr marL="342900" lvl="1" indent="-342900">
              <a:buClr>
                <a:schemeClr val="tx2"/>
              </a:buClr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Midrange crossing constant for </a:t>
            </a:r>
            <a:br>
              <a:rPr lang="en-US" dirty="0"/>
            </a:br>
            <a:r>
              <a:rPr lang="en-US" dirty="0"/>
              <a:t>PST graph classes </a:t>
            </a:r>
            <a:r>
              <a:rPr lang="en-US" dirty="0">
                <a:solidFill>
                  <a:srgbClr val="000090"/>
                </a:solidFill>
              </a:rPr>
              <a:t>[</a:t>
            </a:r>
            <a:r>
              <a:rPr lang="en-US" dirty="0" err="1">
                <a:solidFill>
                  <a:srgbClr val="000090"/>
                </a:solidFill>
              </a:rPr>
              <a:t>Czabarka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Reiswig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Sz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Zhiyu</a:t>
            </a:r>
            <a:r>
              <a:rPr lang="en-US" dirty="0">
                <a:solidFill>
                  <a:srgbClr val="000090"/>
                </a:solidFill>
              </a:rPr>
              <a:t> Wang </a:t>
            </a:r>
            <a:r>
              <a:rPr lang="en-US" dirty="0"/>
              <a:t> (2018)]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97441"/>
              </p:ext>
            </p:extLst>
          </p:nvPr>
        </p:nvGraphicFramePr>
        <p:xfrm>
          <a:off x="3962400" y="3886200"/>
          <a:ext cx="15827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5" name="Equation" r:id="rId4" imgW="1028700" imgH="495300" progId="Equation.3">
                  <p:embed/>
                </p:oleObj>
              </mc:Choice>
              <mc:Fallback>
                <p:oleObj name="Equation" r:id="rId4" imgW="1028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62400" y="3886200"/>
                        <a:ext cx="1582737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79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41537"/>
                <a:ext cx="8229600" cy="4411663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0090"/>
                    </a:solidFill>
                  </a:rPr>
                  <a:t>Pach, </a:t>
                </a:r>
                <a:r>
                  <a:rPr lang="en-US" dirty="0" err="1">
                    <a:solidFill>
                      <a:srgbClr val="000090"/>
                    </a:solidFill>
                  </a:rPr>
                  <a:t>Radoicic</a:t>
                </a:r>
                <a:r>
                  <a:rPr lang="en-US" dirty="0">
                    <a:solidFill>
                      <a:srgbClr val="000090"/>
                    </a:solidFill>
                  </a:rPr>
                  <a:t>, </a:t>
                </a:r>
                <a:r>
                  <a:rPr lang="en-US" dirty="0" err="1">
                    <a:solidFill>
                      <a:srgbClr val="000090"/>
                    </a:solidFill>
                  </a:rPr>
                  <a:t>Tardos</a:t>
                </a:r>
                <a:r>
                  <a:rPr lang="en-US" dirty="0">
                    <a:solidFill>
                      <a:srgbClr val="000090"/>
                    </a:solidFill>
                  </a:rPr>
                  <a:t>, G. </a:t>
                </a:r>
                <a:r>
                  <a:rPr lang="en-US" dirty="0" err="1">
                    <a:solidFill>
                      <a:srgbClr val="000090"/>
                    </a:solidFill>
                  </a:rPr>
                  <a:t>Tóth</a:t>
                </a:r>
                <a:r>
                  <a:rPr lang="en-US" dirty="0">
                    <a:solidFill>
                      <a:srgbClr val="000090"/>
                    </a:solidFill>
                  </a:rPr>
                  <a:t> </a:t>
                </a:r>
                <a:r>
                  <a:rPr lang="en-US" dirty="0"/>
                  <a:t>(1997,2006)</a:t>
                </a:r>
                <a:r>
                  <a:rPr lang="en-US" dirty="0">
                    <a:solidFill>
                      <a:srgbClr val="000090"/>
                    </a:solidFill>
                  </a:rPr>
                  <a:t>; Ackerman</a:t>
                </a:r>
                <a:r>
                  <a:rPr lang="en-US" dirty="0"/>
                  <a:t> (2015)                                </a:t>
                </a:r>
                <a:r>
                  <a:rPr lang="en-US" dirty="0">
                    <a:latin typeface="Times New Roman"/>
                    <a:cs typeface="Times New Roman"/>
                  </a:rPr>
                  <a:t>0.034 </a:t>
                </a:r>
                <a:r>
                  <a:rPr lang="en-US" i="1" dirty="0">
                    <a:latin typeface="Times New Roman"/>
                    <a:cs typeface="Times New Roman"/>
                  </a:rPr>
                  <a:t> ≤ </a:t>
                </a:r>
                <a:r>
                  <a:rPr lang="en-US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κ</a:t>
                </a:r>
                <a:r>
                  <a:rPr lang="en-US" i="1" dirty="0">
                    <a:latin typeface="Times New Roman"/>
                    <a:cs typeface="Times New Roman"/>
                  </a:rPr>
                  <a:t>   ≤ </a:t>
                </a:r>
                <a:r>
                  <a:rPr lang="en-US" dirty="0">
                    <a:latin typeface="Times New Roman"/>
                    <a:cs typeface="Times New Roman"/>
                  </a:rPr>
                  <a:t>8/(9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𝜋</m:t>
                    </m:r>
                  </m:oMath>
                </a14:m>
                <a:r>
                  <a:rPr lang="en-US" baseline="30000" dirty="0">
                    <a:latin typeface="Times New Roman"/>
                    <a:cs typeface="Times New Roman"/>
                  </a:rPr>
                  <a:t>2</a:t>
                </a:r>
                <a:r>
                  <a:rPr lang="en-US" dirty="0">
                    <a:latin typeface="Times New Roman"/>
                    <a:cs typeface="Times New Roman"/>
                  </a:rPr>
                  <a:t>)</a:t>
                </a:r>
                <a:r>
                  <a:rPr lang="en-US" i="1" dirty="0">
                    <a:latin typeface="Times New Roman"/>
                    <a:cs typeface="Times New Roman"/>
                  </a:rPr>
                  <a:t> ~ </a:t>
                </a:r>
                <a:r>
                  <a:rPr lang="en-US" dirty="0">
                    <a:latin typeface="Times New Roman"/>
                    <a:cs typeface="Times New Roman"/>
                  </a:rPr>
                  <a:t>0.0900633</a:t>
                </a:r>
                <a:endParaRPr lang="en-US" dirty="0"/>
              </a:p>
              <a:p>
                <a:r>
                  <a:rPr lang="en-US" dirty="0">
                    <a:solidFill>
                      <a:srgbClr val="000090"/>
                    </a:solidFill>
                  </a:rPr>
                  <a:t>Angelini, </a:t>
                </a:r>
                <a:r>
                  <a:rPr lang="en-US" dirty="0" err="1">
                    <a:solidFill>
                      <a:srgbClr val="000090"/>
                    </a:solidFill>
                  </a:rPr>
                  <a:t>Bekos</a:t>
                </a:r>
                <a:r>
                  <a:rPr lang="en-US" dirty="0">
                    <a:solidFill>
                      <a:srgbClr val="000090"/>
                    </a:solidFill>
                  </a:rPr>
                  <a:t>, Kaufman, Pfister, </a:t>
                </a:r>
                <a:r>
                  <a:rPr lang="en-US" dirty="0" err="1">
                    <a:solidFill>
                      <a:srgbClr val="000090"/>
                    </a:solidFill>
                  </a:rPr>
                  <a:t>Ueckardt</a:t>
                </a:r>
                <a:r>
                  <a:rPr lang="en-US" dirty="0">
                    <a:solidFill>
                      <a:srgbClr val="000090"/>
                    </a:solidFill>
                  </a:rPr>
                  <a:t> </a:t>
                </a:r>
                <a:r>
                  <a:rPr lang="en-US" dirty="0"/>
                  <a:t>(2015)               </a:t>
                </a:r>
                <a:r>
                  <a:rPr lang="en-US" dirty="0">
                    <a:latin typeface="Times New Roman"/>
                    <a:cs typeface="Times New Roman"/>
                  </a:rPr>
                  <a:t>0.055 </a:t>
                </a:r>
                <a:r>
                  <a:rPr lang="en-US" i="1" dirty="0">
                    <a:latin typeface="Times New Roman"/>
                    <a:cs typeface="Times New Roman"/>
                  </a:rPr>
                  <a:t> ≤ </a:t>
                </a:r>
                <a:r>
                  <a:rPr lang="en-US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κ</a:t>
                </a:r>
                <a:r>
                  <a:rPr lang="en-US" i="1" baseline="-25000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bipartite</a:t>
                </a:r>
                <a:r>
                  <a:rPr lang="en-US" i="1" dirty="0">
                    <a:latin typeface="Times New Roman"/>
                    <a:cs typeface="Times New Roman"/>
                  </a:rPr>
                  <a:t> </a:t>
                </a:r>
                <a:r>
                  <a:rPr lang="en-US" dirty="0"/>
                  <a:t>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Midrange crossing constants of graph classes are likely different</a:t>
                </a:r>
                <a:endParaRPr lang="en-US" dirty="0">
                  <a:solidFill>
                    <a:srgbClr val="FF0000"/>
                  </a:solidFill>
                  <a:cs typeface="Times New Roman"/>
                </a:endParaRPr>
              </a:p>
              <a:p>
                <a:pPr>
                  <a:buNone/>
                </a:pPr>
                <a:endParaRPr lang="en-US" dirty="0">
                  <a:cs typeface="Times New Roman"/>
                </a:endParaRPr>
              </a:p>
              <a:p>
                <a:pPr>
                  <a:buNone/>
                </a:pPr>
                <a:endParaRPr lang="en-US" dirty="0">
                  <a:cs typeface="Times New Roman"/>
                </a:endParaRPr>
              </a:p>
              <a:p>
                <a:pPr>
                  <a:buNone/>
                </a:pPr>
                <a:endParaRPr lang="en-US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41537"/>
                <a:ext cx="8229600" cy="4411663"/>
              </a:xfrm>
              <a:blipFill>
                <a:blip r:embed="rId3"/>
                <a:stretch>
                  <a:fillRect l="-772" t="-1437" r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Value of midrange crossing </a:t>
            </a:r>
            <a:br>
              <a:rPr lang="en-US" dirty="0"/>
            </a:br>
            <a:r>
              <a:rPr lang="en-US" dirty="0"/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29437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92D5-BDC1-1548-9243-2AC64B28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90"/>
                </a:solidFill>
              </a:rPr>
              <a:t>Pach-Tóth</a:t>
            </a:r>
            <a:r>
              <a:rPr lang="en-US" dirty="0">
                <a:solidFill>
                  <a:srgbClr val="000090"/>
                </a:solidFill>
              </a:rPr>
              <a:t> 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E1575-81E3-F143-870A-CF5FECE8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points of the square grid into general position by tiny moves</a:t>
            </a:r>
          </a:p>
          <a:p>
            <a:r>
              <a:rPr lang="en-US" dirty="0"/>
              <a:t>Join pairs of points with distance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&lt;d  </a:t>
            </a:r>
            <a:r>
              <a:rPr lang="en-US" dirty="0">
                <a:cs typeface="Times New Roman" panose="02020603050405020304" pitchFamily="18" charset="0"/>
              </a:rPr>
              <a:t>in straight line segments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Rectilinear drawing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No details available</a:t>
            </a:r>
          </a:p>
          <a:p>
            <a:r>
              <a:rPr lang="en-US" dirty="0" err="1">
                <a:cs typeface="Times New Roman" panose="02020603050405020304" pitchFamily="18" charset="0"/>
              </a:rPr>
              <a:t>Mimicks</a:t>
            </a:r>
            <a:r>
              <a:rPr lang="en-US" dirty="0">
                <a:cs typeface="Times New Roman" panose="02020603050405020304" pitchFamily="18" charset="0"/>
              </a:rPr>
              <a:t> uniform distribution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79BDF-D3B3-8F44-BD2C-0A7916326D8B}"/>
              </a:ext>
            </a:extLst>
          </p:cNvPr>
          <p:cNvGrpSpPr/>
          <p:nvPr/>
        </p:nvGrpSpPr>
        <p:grpSpPr>
          <a:xfrm>
            <a:off x="6096000" y="3581400"/>
            <a:ext cx="2514600" cy="2514600"/>
            <a:chOff x="6096000" y="4191000"/>
            <a:chExt cx="2514600" cy="25146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95D98D2-B55C-0E43-A639-AD797F9831AA}"/>
                </a:ext>
              </a:extLst>
            </p:cNvPr>
            <p:cNvGrpSpPr/>
            <p:nvPr/>
          </p:nvGrpSpPr>
          <p:grpSpPr>
            <a:xfrm>
              <a:off x="6096000" y="4191000"/>
              <a:ext cx="2514600" cy="2514600"/>
              <a:chOff x="6096000" y="4191000"/>
              <a:chExt cx="2514600" cy="2514600"/>
            </a:xfrm>
            <a:effectLst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5043118-CE90-7F41-ADF5-F1CB0B23E100}"/>
                  </a:ext>
                </a:extLst>
              </p:cNvPr>
              <p:cNvGrpSpPr/>
              <p:nvPr/>
            </p:nvGrpSpPr>
            <p:grpSpPr>
              <a:xfrm>
                <a:off x="6400800" y="4191000"/>
                <a:ext cx="1905000" cy="2514600"/>
                <a:chOff x="6400800" y="4191000"/>
                <a:chExt cx="1905000" cy="2514600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EA23FC17-9C9D-6B43-8E21-D5449750D683}"/>
                    </a:ext>
                  </a:extLst>
                </p:cNvPr>
                <p:cNvCxnSpPr/>
                <p:nvPr/>
              </p:nvCxnSpPr>
              <p:spPr>
                <a:xfrm>
                  <a:off x="6400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A1ABDBE2-B71E-CB41-8263-72A907CB6FD5}"/>
                    </a:ext>
                  </a:extLst>
                </p:cNvPr>
                <p:cNvCxnSpPr/>
                <p:nvPr/>
              </p:nvCxnSpPr>
              <p:spPr>
                <a:xfrm>
                  <a:off x="6781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92F781C8-A055-104A-AC98-EF291646023F}"/>
                    </a:ext>
                  </a:extLst>
                </p:cNvPr>
                <p:cNvCxnSpPr/>
                <p:nvPr/>
              </p:nvCxnSpPr>
              <p:spPr>
                <a:xfrm>
                  <a:off x="7162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1427E22-4354-4D46-A8F5-C1B3F300B248}"/>
                    </a:ext>
                  </a:extLst>
                </p:cNvPr>
                <p:cNvCxnSpPr/>
                <p:nvPr/>
              </p:nvCxnSpPr>
              <p:spPr>
                <a:xfrm>
                  <a:off x="7543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A6136BF-A230-0142-9521-97C0657A6C6B}"/>
                    </a:ext>
                  </a:extLst>
                </p:cNvPr>
                <p:cNvCxnSpPr/>
                <p:nvPr/>
              </p:nvCxnSpPr>
              <p:spPr>
                <a:xfrm>
                  <a:off x="7924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66A69FB-52E7-6042-BDCF-D698AEF9B127}"/>
                    </a:ext>
                  </a:extLst>
                </p:cNvPr>
                <p:cNvCxnSpPr/>
                <p:nvPr/>
              </p:nvCxnSpPr>
              <p:spPr>
                <a:xfrm>
                  <a:off x="8305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C07764A-F38D-C942-8D3D-7432BAFC3BBD}"/>
                  </a:ext>
                </a:extLst>
              </p:cNvPr>
              <p:cNvGrpSpPr/>
              <p:nvPr/>
            </p:nvGrpSpPr>
            <p:grpSpPr>
              <a:xfrm rot="5400000">
                <a:off x="6400800" y="4191000"/>
                <a:ext cx="1905000" cy="2514600"/>
                <a:chOff x="6400800" y="4191000"/>
                <a:chExt cx="1905000" cy="251460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4BC5F8A-3F6A-5549-B1C7-5CAE2F3494B8}"/>
                    </a:ext>
                  </a:extLst>
                </p:cNvPr>
                <p:cNvCxnSpPr/>
                <p:nvPr/>
              </p:nvCxnSpPr>
              <p:spPr>
                <a:xfrm>
                  <a:off x="6400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F069F4A-A8DF-9F48-9ACC-B33AEF88EB42}"/>
                    </a:ext>
                  </a:extLst>
                </p:cNvPr>
                <p:cNvCxnSpPr/>
                <p:nvPr/>
              </p:nvCxnSpPr>
              <p:spPr>
                <a:xfrm>
                  <a:off x="6781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7B68418-C171-6245-88DF-C5A472715684}"/>
                    </a:ext>
                  </a:extLst>
                </p:cNvPr>
                <p:cNvCxnSpPr/>
                <p:nvPr/>
              </p:nvCxnSpPr>
              <p:spPr>
                <a:xfrm>
                  <a:off x="7162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A870824-00A4-BA4B-9172-66125E971B65}"/>
                    </a:ext>
                  </a:extLst>
                </p:cNvPr>
                <p:cNvCxnSpPr/>
                <p:nvPr/>
              </p:nvCxnSpPr>
              <p:spPr>
                <a:xfrm>
                  <a:off x="7543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E9020D7-F774-D043-922B-96CE2B342B5B}"/>
                    </a:ext>
                  </a:extLst>
                </p:cNvPr>
                <p:cNvCxnSpPr/>
                <p:nvPr/>
              </p:nvCxnSpPr>
              <p:spPr>
                <a:xfrm>
                  <a:off x="7924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C31A7DD-0F1F-EB44-AFC5-2D1C484180CC}"/>
                    </a:ext>
                  </a:extLst>
                </p:cNvPr>
                <p:cNvCxnSpPr/>
                <p:nvPr/>
              </p:nvCxnSpPr>
              <p:spPr>
                <a:xfrm>
                  <a:off x="8305800" y="4191000"/>
                  <a:ext cx="0" cy="2514600"/>
                </a:xfrm>
                <a:prstGeom prst="line">
                  <a:avLst/>
                </a:prstGeom>
                <a:ln w="54991" cmpd="sng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67F957-64E0-7440-8308-2EDC851ADB76}"/>
                </a:ext>
              </a:extLst>
            </p:cNvPr>
            <p:cNvGrpSpPr/>
            <p:nvPr/>
          </p:nvGrpSpPr>
          <p:grpSpPr>
            <a:xfrm>
              <a:off x="6324600" y="4419600"/>
              <a:ext cx="2057400" cy="152400"/>
              <a:chOff x="6324600" y="4419600"/>
              <a:chExt cx="2057400" cy="152400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8740823-C820-3343-B9AD-E4AFDBF7D868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3EF29B5-9CB6-EF41-BD1A-E4C76F523ABC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DC2311E-928A-674D-9CC6-57BFFE0895CE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8F13BFE7-BCE7-874A-B478-6D7E2CA0C44F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307000E-B201-7B48-9286-6DDE02C9C9F4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E3DF931C-F8C4-3948-9731-9D7589AF20F3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99704DE-B19D-844F-8C32-4509A0C3E4BD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314D01-9D6B-D948-ABD5-05431DE9B454}"/>
                </a:ext>
              </a:extLst>
            </p:cNvPr>
            <p:cNvGrpSpPr/>
            <p:nvPr/>
          </p:nvGrpSpPr>
          <p:grpSpPr>
            <a:xfrm>
              <a:off x="6324600" y="4800600"/>
              <a:ext cx="2057400" cy="152400"/>
              <a:chOff x="6324600" y="4419600"/>
              <a:chExt cx="2057400" cy="1524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9CCDE5F-3A00-0949-8CAD-57C2B3EC754D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5C9F3A1-1D9B-384C-BD22-B804B894BD0C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D4DB6E7-C828-684D-9C78-108B2D1C9EB1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4F936FB-ABBF-DA4D-8328-D68191BF7171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7AFCD6AF-2A16-A249-B10A-F54CACCEFB56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82157EF-0E28-3744-BA4C-79A58288A5CA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06BD104-F7B2-6549-9D07-09781E3D98E3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366542-D047-6847-9829-DDEBA4603B3A}"/>
                </a:ext>
              </a:extLst>
            </p:cNvPr>
            <p:cNvGrpSpPr/>
            <p:nvPr/>
          </p:nvGrpSpPr>
          <p:grpSpPr>
            <a:xfrm>
              <a:off x="6324600" y="5181600"/>
              <a:ext cx="2057400" cy="152400"/>
              <a:chOff x="6324600" y="4419600"/>
              <a:chExt cx="2057400" cy="1524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90374D1-3F95-7048-9CA4-8B233F3A7AE9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3D5898B-71A4-1944-A163-6203861C4850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5BF52259-D38D-2D48-B028-3EB145382491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A1AB2CD-016C-1A47-90D3-839B134928F0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87F9892B-F68F-EA48-8064-A24EA094F1FE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41C8BDF-061A-834C-84C9-05C2206A71E1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BC7CEE3-043D-364A-9384-583A482EF60E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49668C-F8BB-0D4F-ABD0-99162DA37769}"/>
                </a:ext>
              </a:extLst>
            </p:cNvPr>
            <p:cNvGrpSpPr/>
            <p:nvPr/>
          </p:nvGrpSpPr>
          <p:grpSpPr>
            <a:xfrm>
              <a:off x="6324600" y="5562600"/>
              <a:ext cx="2057400" cy="152400"/>
              <a:chOff x="6324600" y="4419600"/>
              <a:chExt cx="2057400" cy="1524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019CC46-21E0-A343-80A5-392E72D82AE6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CCB3384-513E-7C4D-ABAF-E90850B468B3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854FC405-E445-0045-9524-7E68145940C8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365F3C5-1D1B-EF4E-8110-4CA77E71A3CB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7173673-DC35-D745-9A6F-5700222CC311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E5A2632-9898-9149-9A02-470B0504A5DB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27B8860-CE1B-6348-81FD-F17D4DE26163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EC9B9A-8ABB-FD49-827E-2B4B44160ABE}"/>
                </a:ext>
              </a:extLst>
            </p:cNvPr>
            <p:cNvGrpSpPr/>
            <p:nvPr/>
          </p:nvGrpSpPr>
          <p:grpSpPr>
            <a:xfrm>
              <a:off x="6324600" y="5943600"/>
              <a:ext cx="2057400" cy="152400"/>
              <a:chOff x="6324600" y="4419600"/>
              <a:chExt cx="2057400" cy="1524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2B39D87-5504-1F42-828A-A41F26CA097F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5792E64-DD77-544C-9A5D-2063856C39AD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9178E23-D7CC-264B-99C0-72514C77A293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E010A645-91AF-8245-8316-0098FA7FF5D5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A8FFE8-2E43-2044-BE96-A66197082A51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3CC9223-CE7D-D547-BC3E-EAEEE79D6450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7E532A9-E7B2-C849-A194-534B7672137F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86EDD-B782-E14D-B638-BC8AA069EAC0}"/>
                </a:ext>
              </a:extLst>
            </p:cNvPr>
            <p:cNvGrpSpPr/>
            <p:nvPr/>
          </p:nvGrpSpPr>
          <p:grpSpPr>
            <a:xfrm>
              <a:off x="6324600" y="6324600"/>
              <a:ext cx="2057400" cy="152400"/>
              <a:chOff x="6324600" y="4419600"/>
              <a:chExt cx="2057400" cy="1524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0E5A20A-DA59-FE43-8D0E-12C994C3983B}"/>
                  </a:ext>
                </a:extLst>
              </p:cNvPr>
              <p:cNvSpPr/>
              <p:nvPr/>
            </p:nvSpPr>
            <p:spPr>
              <a:xfrm>
                <a:off x="7467600" y="4419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3905825-A333-2E4B-974E-8F9E7F49829A}"/>
                  </a:ext>
                </a:extLst>
              </p:cNvPr>
              <p:cNvGrpSpPr/>
              <p:nvPr/>
            </p:nvGrpSpPr>
            <p:grpSpPr>
              <a:xfrm>
                <a:off x="6324600" y="4419600"/>
                <a:ext cx="2057400" cy="152400"/>
                <a:chOff x="6324600" y="4419600"/>
                <a:chExt cx="2057400" cy="1524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FFDFA2C-0284-DC4B-A410-4677084BC5ED}"/>
                    </a:ext>
                  </a:extLst>
                </p:cNvPr>
                <p:cNvSpPr/>
                <p:nvPr/>
              </p:nvSpPr>
              <p:spPr>
                <a:xfrm>
                  <a:off x="6324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FCC6958-6D14-0D48-B881-450DC00E25CC}"/>
                    </a:ext>
                  </a:extLst>
                </p:cNvPr>
                <p:cNvSpPr/>
                <p:nvPr/>
              </p:nvSpPr>
              <p:spPr>
                <a:xfrm>
                  <a:off x="6705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EEDD041-E69F-5444-90CF-D052DF441DF6}"/>
                    </a:ext>
                  </a:extLst>
                </p:cNvPr>
                <p:cNvSpPr/>
                <p:nvPr/>
              </p:nvSpPr>
              <p:spPr>
                <a:xfrm>
                  <a:off x="7086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7D6BF63-A46A-B14E-A3D3-DD474468EDF7}"/>
                    </a:ext>
                  </a:extLst>
                </p:cNvPr>
                <p:cNvSpPr/>
                <p:nvPr/>
              </p:nvSpPr>
              <p:spPr>
                <a:xfrm>
                  <a:off x="7848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0FEBA85-1223-434D-9751-81A25AC54572}"/>
                    </a:ext>
                  </a:extLst>
                </p:cNvPr>
                <p:cNvSpPr/>
                <p:nvPr/>
              </p:nvSpPr>
              <p:spPr>
                <a:xfrm>
                  <a:off x="8229600" y="4419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246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9F6F-EFC2-D44E-94B4-B762B4AA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000090"/>
                </a:solidFill>
              </a:rPr>
              <a:t>Spheric</a:t>
            </a:r>
            <a:r>
              <a:rPr lang="en-US" sz="2800" dirty="0">
                <a:solidFill>
                  <a:srgbClr val="000090"/>
                </a:solidFill>
              </a:rPr>
              <a:t> version of the </a:t>
            </a:r>
            <a:r>
              <a:rPr lang="en-US" sz="2800" dirty="0" err="1">
                <a:solidFill>
                  <a:srgbClr val="000090"/>
                </a:solidFill>
              </a:rPr>
              <a:t>Pach-Tóth</a:t>
            </a:r>
            <a:r>
              <a:rPr lang="en-US" sz="2800" dirty="0">
                <a:solidFill>
                  <a:srgbClr val="000090"/>
                </a:solidFill>
              </a:rPr>
              <a:t> construction [</a:t>
            </a:r>
            <a:r>
              <a:rPr lang="en-US" sz="2800" dirty="0" err="1">
                <a:solidFill>
                  <a:srgbClr val="000090"/>
                </a:solidFill>
              </a:rPr>
              <a:t>Czabarka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err="1">
                <a:solidFill>
                  <a:srgbClr val="000090"/>
                </a:solidFill>
              </a:rPr>
              <a:t>Singgih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err="1">
                <a:solidFill>
                  <a:srgbClr val="000090"/>
                </a:solidFill>
              </a:rPr>
              <a:t>Sz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err="1">
                <a:solidFill>
                  <a:srgbClr val="000090"/>
                </a:solidFill>
              </a:rPr>
              <a:t>Zhiyu</a:t>
            </a:r>
            <a:r>
              <a:rPr lang="en-US" sz="2800" dirty="0">
                <a:solidFill>
                  <a:srgbClr val="000090"/>
                </a:solidFill>
              </a:rPr>
              <a:t> Wang]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42636-FA0C-634B-9EE5-8E5BCE095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>
                <a:cs typeface="Times New Roman" panose="02020603050405020304" pitchFamily="18" charset="0"/>
              </a:rPr>
              <a:t>points on the sphere, </a:t>
            </a:r>
            <a:r>
              <a:rPr lang="en-US" dirty="0" err="1">
                <a:cs typeface="Times New Roman" panose="02020603050405020304" pitchFamily="18" charset="0"/>
              </a:rPr>
              <a:t>iid</a:t>
            </a:r>
            <a:r>
              <a:rPr lang="en-US" dirty="0">
                <a:cs typeface="Times New Roman" panose="02020603050405020304" pitchFamily="18" charset="0"/>
              </a:rPr>
              <a:t> uniformly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Join pairs on the shorter arc of great circle, if angle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&lt;d</a:t>
            </a:r>
            <a:endParaRPr lang="en-US" dirty="0"/>
          </a:p>
          <a:p>
            <a:endParaRPr lang="en-US" dirty="0"/>
          </a:p>
          <a:p>
            <a:r>
              <a:rPr lang="en-US" dirty="0"/>
              <a:t>I.e. join points to points </a:t>
            </a:r>
          </a:p>
          <a:p>
            <a:pPr marL="0" indent="0">
              <a:buNone/>
            </a:pPr>
            <a:r>
              <a:rPr lang="en-US" dirty="0"/>
              <a:t>   in the spherical cap of </a:t>
            </a:r>
          </a:p>
          <a:p>
            <a:pPr marL="0" indent="0">
              <a:buNone/>
            </a:pPr>
            <a:r>
              <a:rPr lang="en-US" dirty="0"/>
              <a:t>   polar angle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 </a:t>
            </a:r>
            <a:r>
              <a:rPr lang="en-US" dirty="0">
                <a:cs typeface="Times New Roman" panose="02020603050405020304" pitchFamily="18" charset="0"/>
              </a:rPr>
              <a:t>centered</a:t>
            </a:r>
          </a:p>
          <a:p>
            <a:pPr marL="0" indent="0">
              <a:buNone/>
            </a:pPr>
            <a:r>
              <a:rPr lang="en-US" dirty="0">
                <a:cs typeface="Times New Roman" panose="02020603050405020304" pitchFamily="18" charset="0"/>
              </a:rPr>
              <a:t>   at the first point </a:t>
            </a:r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9DE2DA9-01A5-FE46-86D6-17F4E3AD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124200"/>
            <a:ext cx="2743200" cy="29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Blažek-Koman</a:t>
            </a:r>
            <a:r>
              <a:rPr lang="en-US" dirty="0"/>
              <a:t> slope drawing of </a:t>
            </a:r>
            <a:r>
              <a:rPr lang="en-US" i="1" dirty="0">
                <a:latin typeface="Times New Roman"/>
                <a:cs typeface="Times New Roman"/>
              </a:rPr>
              <a:t>K</a:t>
            </a:r>
            <a:r>
              <a:rPr lang="en-US" baseline="-25000" dirty="0">
                <a:latin typeface="Times New Roman"/>
                <a:cs typeface="Times New Roman"/>
              </a:rPr>
              <a:t>5</a:t>
            </a:r>
            <a:endParaRPr lang="en-US" i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381000" y="2362200"/>
            <a:ext cx="2286000" cy="2286000"/>
            <a:chOff x="381000" y="2362200"/>
            <a:chExt cx="2286000" cy="2286000"/>
          </a:xfrm>
        </p:grpSpPr>
        <p:sp>
          <p:nvSpPr>
            <p:cNvPr id="2" name="Oval 1"/>
            <p:cNvSpPr/>
            <p:nvPr/>
          </p:nvSpPr>
          <p:spPr>
            <a:xfrm>
              <a:off x="533400" y="2438400"/>
              <a:ext cx="2133600" cy="2133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81000" y="34290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143000" y="2362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362200" y="2819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86000" y="41148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19200" y="4419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6" idx="5"/>
              <a:endCxn id="7" idx="3"/>
            </p:cNvCxnSpPr>
            <p:nvPr/>
          </p:nvCxnSpPr>
          <p:spPr>
            <a:xfrm>
              <a:off x="1338122" y="2557322"/>
              <a:ext cx="1057556" cy="4572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0"/>
              <a:endCxn id="7" idx="3"/>
            </p:cNvCxnSpPr>
            <p:nvPr/>
          </p:nvCxnSpPr>
          <p:spPr>
            <a:xfrm flipV="1">
              <a:off x="1333500" y="3014522"/>
              <a:ext cx="1062178" cy="14050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8" idx="1"/>
              <a:endCxn id="7" idx="3"/>
            </p:cNvCxnSpPr>
            <p:nvPr/>
          </p:nvCxnSpPr>
          <p:spPr>
            <a:xfrm flipV="1">
              <a:off x="2319478" y="3014522"/>
              <a:ext cx="76200" cy="11337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5" idx="6"/>
              <a:endCxn id="7" idx="3"/>
            </p:cNvCxnSpPr>
            <p:nvPr/>
          </p:nvCxnSpPr>
          <p:spPr>
            <a:xfrm flipV="1">
              <a:off x="609600" y="3014522"/>
              <a:ext cx="1786078" cy="5287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6" idx="5"/>
              <a:endCxn id="8" idx="1"/>
            </p:cNvCxnSpPr>
            <p:nvPr/>
          </p:nvCxnSpPr>
          <p:spPr>
            <a:xfrm>
              <a:off x="1338122" y="2557322"/>
              <a:ext cx="981356" cy="15909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5"/>
              <a:endCxn id="9" idx="0"/>
            </p:cNvCxnSpPr>
            <p:nvPr/>
          </p:nvCxnSpPr>
          <p:spPr>
            <a:xfrm flipH="1">
              <a:off x="1333500" y="2557322"/>
              <a:ext cx="4622" cy="18622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5" idx="6"/>
              <a:endCxn id="6" idx="5"/>
            </p:cNvCxnSpPr>
            <p:nvPr/>
          </p:nvCxnSpPr>
          <p:spPr>
            <a:xfrm flipV="1">
              <a:off x="609600" y="2557322"/>
              <a:ext cx="728522" cy="9859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8" idx="1"/>
            </p:cNvCxnSpPr>
            <p:nvPr/>
          </p:nvCxnSpPr>
          <p:spPr>
            <a:xfrm>
              <a:off x="609600" y="3543300"/>
              <a:ext cx="1709878" cy="6049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5" idx="6"/>
              <a:endCxn id="9" idx="0"/>
            </p:cNvCxnSpPr>
            <p:nvPr/>
          </p:nvCxnSpPr>
          <p:spPr>
            <a:xfrm>
              <a:off x="609600" y="3543300"/>
              <a:ext cx="723900" cy="8763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9" idx="0"/>
              <a:endCxn id="8" idx="1"/>
            </p:cNvCxnSpPr>
            <p:nvPr/>
          </p:nvCxnSpPr>
          <p:spPr>
            <a:xfrm flipV="1">
              <a:off x="1333500" y="4148278"/>
              <a:ext cx="985978" cy="271322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191000" y="1371600"/>
            <a:ext cx="2286000" cy="2286000"/>
            <a:chOff x="381000" y="2362200"/>
            <a:chExt cx="2286000" cy="2286000"/>
          </a:xfrm>
        </p:grpSpPr>
        <p:sp>
          <p:nvSpPr>
            <p:cNvPr id="46" name="Oval 45"/>
            <p:cNvSpPr/>
            <p:nvPr/>
          </p:nvSpPr>
          <p:spPr>
            <a:xfrm>
              <a:off x="533400" y="2438400"/>
              <a:ext cx="2133600" cy="2133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1000" y="34290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43000" y="2362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362200" y="2819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286000" y="41148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219200" y="4419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>
              <a:stCxn id="48" idx="5"/>
              <a:endCxn id="49" idx="3"/>
            </p:cNvCxnSpPr>
            <p:nvPr/>
          </p:nvCxnSpPr>
          <p:spPr>
            <a:xfrm>
              <a:off x="1338122" y="2557322"/>
              <a:ext cx="1057556" cy="457200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0"/>
              <a:endCxn id="49" idx="3"/>
            </p:cNvCxnSpPr>
            <p:nvPr/>
          </p:nvCxnSpPr>
          <p:spPr>
            <a:xfrm flipV="1">
              <a:off x="1333500" y="3014522"/>
              <a:ext cx="1062178" cy="1405078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0" idx="1"/>
              <a:endCxn id="49" idx="3"/>
            </p:cNvCxnSpPr>
            <p:nvPr/>
          </p:nvCxnSpPr>
          <p:spPr>
            <a:xfrm flipV="1">
              <a:off x="2319478" y="3014522"/>
              <a:ext cx="76200" cy="1133756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7" idx="6"/>
              <a:endCxn id="49" idx="3"/>
            </p:cNvCxnSpPr>
            <p:nvPr/>
          </p:nvCxnSpPr>
          <p:spPr>
            <a:xfrm flipV="1">
              <a:off x="609600" y="3014522"/>
              <a:ext cx="1786078" cy="528778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8" idx="5"/>
              <a:endCxn id="50" idx="1"/>
            </p:cNvCxnSpPr>
            <p:nvPr/>
          </p:nvCxnSpPr>
          <p:spPr>
            <a:xfrm>
              <a:off x="1338122" y="2557322"/>
              <a:ext cx="981356" cy="1590956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8" idx="5"/>
              <a:endCxn id="51" idx="0"/>
            </p:cNvCxnSpPr>
            <p:nvPr/>
          </p:nvCxnSpPr>
          <p:spPr>
            <a:xfrm flipH="1">
              <a:off x="1333500" y="2557322"/>
              <a:ext cx="4622" cy="1862278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7" idx="6"/>
              <a:endCxn id="48" idx="5"/>
            </p:cNvCxnSpPr>
            <p:nvPr/>
          </p:nvCxnSpPr>
          <p:spPr>
            <a:xfrm flipV="1">
              <a:off x="609600" y="2557322"/>
              <a:ext cx="728522" cy="985978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50" idx="1"/>
            </p:cNvCxnSpPr>
            <p:nvPr/>
          </p:nvCxnSpPr>
          <p:spPr>
            <a:xfrm>
              <a:off x="609600" y="3543300"/>
              <a:ext cx="1709878" cy="604978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47" idx="6"/>
              <a:endCxn id="51" idx="0"/>
            </p:cNvCxnSpPr>
            <p:nvPr/>
          </p:nvCxnSpPr>
          <p:spPr>
            <a:xfrm>
              <a:off x="609600" y="3543300"/>
              <a:ext cx="723900" cy="876300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1" idx="0"/>
              <a:endCxn id="50" idx="1"/>
            </p:cNvCxnSpPr>
            <p:nvPr/>
          </p:nvCxnSpPr>
          <p:spPr>
            <a:xfrm flipV="1">
              <a:off x="1333500" y="4148278"/>
              <a:ext cx="985978" cy="271322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14800" y="4038600"/>
            <a:ext cx="2286000" cy="2286000"/>
            <a:chOff x="381000" y="2362200"/>
            <a:chExt cx="2286000" cy="2286000"/>
          </a:xfrm>
        </p:grpSpPr>
        <p:sp>
          <p:nvSpPr>
            <p:cNvPr id="63" name="Oval 62"/>
            <p:cNvSpPr/>
            <p:nvPr/>
          </p:nvSpPr>
          <p:spPr>
            <a:xfrm>
              <a:off x="533400" y="2438400"/>
              <a:ext cx="2133600" cy="2133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81000" y="34290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43000" y="2362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362200" y="2819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86000" y="41148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219200" y="4419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65" idx="5"/>
              <a:endCxn id="66" idx="3"/>
            </p:cNvCxnSpPr>
            <p:nvPr/>
          </p:nvCxnSpPr>
          <p:spPr>
            <a:xfrm>
              <a:off x="1338122" y="2557322"/>
              <a:ext cx="1057556" cy="457200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8" idx="0"/>
              <a:endCxn id="66" idx="3"/>
            </p:cNvCxnSpPr>
            <p:nvPr/>
          </p:nvCxnSpPr>
          <p:spPr>
            <a:xfrm flipV="1">
              <a:off x="1333500" y="3014522"/>
              <a:ext cx="1062178" cy="1405078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7" idx="1"/>
              <a:endCxn id="66" idx="3"/>
            </p:cNvCxnSpPr>
            <p:nvPr/>
          </p:nvCxnSpPr>
          <p:spPr>
            <a:xfrm flipV="1">
              <a:off x="2319478" y="3014522"/>
              <a:ext cx="76200" cy="1133756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4" idx="6"/>
              <a:endCxn id="66" idx="3"/>
            </p:cNvCxnSpPr>
            <p:nvPr/>
          </p:nvCxnSpPr>
          <p:spPr>
            <a:xfrm flipV="1">
              <a:off x="609600" y="3014522"/>
              <a:ext cx="1786078" cy="528778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5" idx="5"/>
              <a:endCxn id="67" idx="1"/>
            </p:cNvCxnSpPr>
            <p:nvPr/>
          </p:nvCxnSpPr>
          <p:spPr>
            <a:xfrm>
              <a:off x="1338122" y="2557322"/>
              <a:ext cx="981356" cy="1590956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5" idx="5"/>
              <a:endCxn id="68" idx="0"/>
            </p:cNvCxnSpPr>
            <p:nvPr/>
          </p:nvCxnSpPr>
          <p:spPr>
            <a:xfrm flipH="1">
              <a:off x="1333500" y="2557322"/>
              <a:ext cx="4622" cy="1862278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4" idx="6"/>
              <a:endCxn id="65" idx="5"/>
            </p:cNvCxnSpPr>
            <p:nvPr/>
          </p:nvCxnSpPr>
          <p:spPr>
            <a:xfrm flipV="1">
              <a:off x="609600" y="2557322"/>
              <a:ext cx="728522" cy="985978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endCxn id="67" idx="1"/>
            </p:cNvCxnSpPr>
            <p:nvPr/>
          </p:nvCxnSpPr>
          <p:spPr>
            <a:xfrm>
              <a:off x="609600" y="3543300"/>
              <a:ext cx="1709878" cy="604978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4" idx="6"/>
              <a:endCxn id="68" idx="0"/>
            </p:cNvCxnSpPr>
            <p:nvPr/>
          </p:nvCxnSpPr>
          <p:spPr>
            <a:xfrm>
              <a:off x="609600" y="3543300"/>
              <a:ext cx="723900" cy="876300"/>
            </a:xfrm>
            <a:prstGeom prst="line">
              <a:avLst/>
            </a:prstGeom>
            <a:ln w="508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8" idx="0"/>
              <a:endCxn id="67" idx="1"/>
            </p:cNvCxnSpPr>
            <p:nvPr/>
          </p:nvCxnSpPr>
          <p:spPr>
            <a:xfrm flipV="1">
              <a:off x="1333500" y="4148278"/>
              <a:ext cx="985978" cy="271322"/>
            </a:xfrm>
            <a:prstGeom prst="line">
              <a:avLst/>
            </a:prstGeom>
            <a:ln w="3175" cmpd="sng"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ight Arrow 78"/>
          <p:cNvSpPr/>
          <p:nvPr/>
        </p:nvSpPr>
        <p:spPr>
          <a:xfrm>
            <a:off x="3276600" y="3048000"/>
            <a:ext cx="685800" cy="8382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770470" y="1723862"/>
            <a:ext cx="237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Positive slopes in one hemisphere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81800" y="4306669"/>
            <a:ext cx="237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slopes in other hemisphere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6242B91-FE3E-504F-9073-3AE7DD5A69D3}"/>
              </a:ext>
            </a:extLst>
          </p:cNvPr>
          <p:cNvSpPr txBox="1"/>
          <p:nvPr/>
        </p:nvSpPr>
        <p:spPr>
          <a:xfrm>
            <a:off x="971550" y="5811129"/>
            <a:ext cx="291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2-page drawing</a:t>
            </a:r>
          </a:p>
        </p:txBody>
      </p:sp>
    </p:spTree>
    <p:extLst>
      <p:ext uri="{BB962C8B-B14F-4D97-AF65-F5344CB8AC3E}">
        <p14:creationId xmlns:p14="http://schemas.microsoft.com/office/powerpoint/2010/main" val="7006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  <p:bldP spid="81" grpId="0"/>
      <p:bldP spid="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E22C-B85F-2143-8D4B-0AD54D50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670AF-0C48-A448-82AF-BDE7B929F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2557"/>
            <a:ext cx="8229600" cy="43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5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MRC Crossing Numbers: Beyond Planarity Workshop</a:t>
            </a:r>
          </a:p>
        </p:txBody>
      </p:sp>
      <p:pic>
        <p:nvPicPr>
          <p:cNvPr id="4" name="Content Placeholder 3" descr="MRCGroup6.jpg">
            <a:extLst>
              <a:ext uri="{FF2B5EF4-FFF2-40B4-BE49-F238E27FC236}">
                <a16:creationId xmlns:a16="http://schemas.microsoft.com/office/drawing/2014/main" id="{0217EF97-1827-EA41-86B7-A58502A85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3978"/>
          <a:stretch/>
        </p:blipFill>
        <p:spPr bwMode="auto">
          <a:xfrm>
            <a:off x="506437" y="1417638"/>
            <a:ext cx="5479366" cy="293733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0720F4-3E77-1B47-984C-E772D1883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3800" y="3660053"/>
            <a:ext cx="5221935" cy="2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2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41537"/>
                <a:ext cx="8229600" cy="4411663"/>
              </a:xfrm>
            </p:spPr>
            <p:txBody>
              <a:bodyPr/>
              <a:lstStyle/>
              <a:p>
                <a:r>
                  <a:rPr lang="en-US" sz="2800" dirty="0"/>
                  <a:t>Is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κ</a:t>
                </a:r>
                <a:r>
                  <a:rPr lang="en-US" sz="2800" i="1" dirty="0">
                    <a:latin typeface="Times New Roman"/>
                    <a:cs typeface="Times New Roman"/>
                  </a:rPr>
                  <a:t> = </a:t>
                </a:r>
                <a:r>
                  <a:rPr lang="en-US" sz="2800" dirty="0">
                    <a:latin typeface="Times New Roman"/>
                    <a:cs typeface="Times New Roman"/>
                  </a:rPr>
                  <a:t>8/(9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𝜋</m:t>
                    </m:r>
                  </m:oMath>
                </a14:m>
                <a:r>
                  <a:rPr lang="en-US" sz="2800" baseline="30000" dirty="0">
                    <a:latin typeface="Times New Roman"/>
                    <a:cs typeface="Times New Roman"/>
                  </a:rPr>
                  <a:t>2</a:t>
                </a:r>
                <a:r>
                  <a:rPr lang="en-US" sz="2800" dirty="0">
                    <a:latin typeface="Times New Roman"/>
                    <a:cs typeface="Times New Roman"/>
                  </a:rPr>
                  <a:t>)</a:t>
                </a:r>
                <a:r>
                  <a:rPr lang="en-US" sz="2800" i="1" dirty="0">
                    <a:latin typeface="Times New Roman"/>
                    <a:cs typeface="Times New Roman"/>
                  </a:rPr>
                  <a:t> </a:t>
                </a:r>
                <a:r>
                  <a:rPr lang="en-US" sz="2800" dirty="0"/>
                  <a:t>(for the class of all graphs)? This would imply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κ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’=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κ</a:t>
                </a:r>
                <a:r>
                  <a:rPr lang="en-US" sz="2800" dirty="0"/>
                  <a:t>, i.e. the rectilinear crossing constant is the same as the regular one.</a:t>
                </a:r>
              </a:p>
              <a:p>
                <a:r>
                  <a:rPr lang="en-US" sz="2800" dirty="0">
                    <a:solidFill>
                      <a:srgbClr val="000090"/>
                    </a:solidFill>
                  </a:rPr>
                  <a:t>(Jacob Fox) </a:t>
                </a:r>
                <a:r>
                  <a:rPr lang="en-US" sz="2800" dirty="0" err="1">
                    <a:solidFill>
                      <a:srgbClr val="000090"/>
                    </a:solidFill>
                  </a:rPr>
                  <a:t>Pach</a:t>
                </a:r>
                <a:r>
                  <a:rPr lang="en-US" sz="2800" dirty="0">
                    <a:solidFill>
                      <a:srgbClr val="000090"/>
                    </a:solidFill>
                  </a:rPr>
                  <a:t>, Spencer, </a:t>
                </a:r>
                <a:r>
                  <a:rPr lang="en-US" sz="2800" dirty="0" err="1">
                    <a:solidFill>
                      <a:srgbClr val="000090"/>
                    </a:solidFill>
                  </a:rPr>
                  <a:t>Tóth</a:t>
                </a:r>
                <a:r>
                  <a:rPr lang="en-US" sz="2800" dirty="0">
                    <a:solidFill>
                      <a:srgbClr val="000090"/>
                    </a:solidFill>
                  </a:rPr>
                  <a:t> </a:t>
                </a:r>
                <a:r>
                  <a:rPr lang="en-US" sz="2800" dirty="0"/>
                  <a:t>(1999): for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girth(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r, e&gt;4n,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c</a:t>
                </a:r>
                <a:r>
                  <a:rPr lang="en-US" sz="2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8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r+2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n</a:t>
                </a:r>
                <a:r>
                  <a:rPr lang="en-US" sz="2800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r+1 </a:t>
                </a:r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Is there a midrange crossing constant phenomenon?</a:t>
                </a:r>
              </a:p>
              <a:p>
                <a:r>
                  <a:rPr lang="en-US" sz="2800" dirty="0"/>
                  <a:t>Show: Midrange crossing constants of (some) graph classes are different (</a:t>
                </a:r>
                <a:r>
                  <a:rPr lang="en-US" sz="2800" dirty="0">
                    <a:solidFill>
                      <a:srgbClr val="FF0000"/>
                    </a:solidFill>
                  </a:rPr>
                  <a:t>start: the class of all graphs and the class of bipartite graphs</a:t>
                </a:r>
                <a:r>
                  <a:rPr lang="en-US" sz="2800" dirty="0"/>
                  <a:t>)</a:t>
                </a:r>
                <a:endParaRPr lang="en-US" sz="2800" dirty="0">
                  <a:cs typeface="Times New Roman"/>
                </a:endParaRPr>
              </a:p>
              <a:p>
                <a:pPr>
                  <a:buNone/>
                </a:pPr>
                <a:endParaRPr lang="en-US" sz="2800" dirty="0">
                  <a:cs typeface="Times New Roman"/>
                </a:endParaRPr>
              </a:p>
              <a:p>
                <a:pPr>
                  <a:buNone/>
                </a:pPr>
                <a:endParaRPr lang="en-US" sz="2800" dirty="0">
                  <a:cs typeface="Times New Roman"/>
                </a:endParaRPr>
              </a:p>
              <a:p>
                <a:pPr>
                  <a:buNone/>
                </a:pPr>
                <a:endParaRPr lang="en-US" sz="2800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41537"/>
                <a:ext cx="8229600" cy="4411663"/>
              </a:xfrm>
              <a:blipFill>
                <a:blip r:embed="rId3"/>
                <a:stretch>
                  <a:fillRect l="-617" t="-1724" r="-2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Open problems</a:t>
            </a:r>
          </a:p>
        </p:txBody>
      </p:sp>
    </p:spTree>
    <p:extLst>
      <p:ext uri="{BB962C8B-B14F-4D97-AF65-F5344CB8AC3E}">
        <p14:creationId xmlns:p14="http://schemas.microsoft.com/office/powerpoint/2010/main" val="36328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ag00126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E6ED1-C6E0-8A49-A873-EB1799435CD5}"/>
              </a:ext>
            </a:extLst>
          </p:cNvPr>
          <p:cNvSpPr txBox="1"/>
          <p:nvPr/>
        </p:nvSpPr>
        <p:spPr>
          <a:xfrm>
            <a:off x="633046" y="6189785"/>
            <a:ext cx="5720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Supported by NSF DMS 1600811 and (through the</a:t>
            </a:r>
          </a:p>
          <a:p>
            <a:r>
              <a:rPr lang="en-US" dirty="0"/>
              <a:t>American Mathematical Society)  NSF DMS 1641020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Soup can drawing of </a:t>
            </a:r>
            <a:r>
              <a:rPr lang="en-US" i="1" dirty="0">
                <a:latin typeface="Times New Roman"/>
                <a:cs typeface="Times New Roman"/>
              </a:rPr>
              <a:t>K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i="1" baseline="-25000" dirty="0">
                <a:latin typeface="Times New Roman"/>
                <a:cs typeface="Times New Roman"/>
              </a:rPr>
              <a:t>n</a:t>
            </a:r>
            <a:r>
              <a:rPr lang="en-US" dirty="0"/>
              <a:t> (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=5</a:t>
            </a:r>
            <a:r>
              <a:rPr lang="en-US" dirty="0"/>
              <a:t>)</a:t>
            </a:r>
            <a:endParaRPr lang="en-US" i="1" dirty="0"/>
          </a:p>
        </p:txBody>
      </p:sp>
      <p:grpSp>
        <p:nvGrpSpPr>
          <p:cNvPr id="54" name="Group 53"/>
          <p:cNvGrpSpPr/>
          <p:nvPr/>
        </p:nvGrpSpPr>
        <p:grpSpPr>
          <a:xfrm>
            <a:off x="813955" y="1376222"/>
            <a:ext cx="1943100" cy="876300"/>
            <a:chOff x="914400" y="1485900"/>
            <a:chExt cx="1943100" cy="876300"/>
          </a:xfrm>
        </p:grpSpPr>
        <p:sp>
          <p:nvSpPr>
            <p:cNvPr id="6" name="Oval 5"/>
            <p:cNvSpPr/>
            <p:nvPr/>
          </p:nvSpPr>
          <p:spPr>
            <a:xfrm>
              <a:off x="1983509" y="14859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628900" y="18288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828800" y="2133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90600" y="20193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1600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1" idx="6"/>
              <a:endCxn id="8" idx="2"/>
            </p:cNvCxnSpPr>
            <p:nvPr/>
          </p:nvCxnSpPr>
          <p:spPr>
            <a:xfrm>
              <a:off x="1143000" y="1714500"/>
              <a:ext cx="1485900" cy="2286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1" idx="6"/>
              <a:endCxn id="6" idx="3"/>
            </p:cNvCxnSpPr>
            <p:nvPr/>
          </p:nvCxnSpPr>
          <p:spPr>
            <a:xfrm flipV="1">
              <a:off x="1143000" y="1681022"/>
              <a:ext cx="873987" cy="334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7"/>
              <a:endCxn id="11" idx="5"/>
            </p:cNvCxnSpPr>
            <p:nvPr/>
          </p:nvCxnSpPr>
          <p:spPr>
            <a:xfrm flipH="1" flipV="1">
              <a:off x="1109522" y="1795322"/>
              <a:ext cx="76200" cy="2574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0" idx="7"/>
              <a:endCxn id="6" idx="3"/>
            </p:cNvCxnSpPr>
            <p:nvPr/>
          </p:nvCxnSpPr>
          <p:spPr>
            <a:xfrm flipV="1">
              <a:off x="1185722" y="1681022"/>
              <a:ext cx="831265" cy="3717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8" idx="2"/>
              <a:endCxn id="6" idx="5"/>
            </p:cNvCxnSpPr>
            <p:nvPr/>
          </p:nvCxnSpPr>
          <p:spPr>
            <a:xfrm flipH="1" flipV="1">
              <a:off x="2178631" y="1681022"/>
              <a:ext cx="450269" cy="2620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0" idx="7"/>
              <a:endCxn id="9" idx="7"/>
            </p:cNvCxnSpPr>
            <p:nvPr/>
          </p:nvCxnSpPr>
          <p:spPr>
            <a:xfrm>
              <a:off x="1185722" y="2052778"/>
              <a:ext cx="838200" cy="1143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9" idx="0"/>
              <a:endCxn id="8" idx="2"/>
            </p:cNvCxnSpPr>
            <p:nvPr/>
          </p:nvCxnSpPr>
          <p:spPr>
            <a:xfrm flipV="1">
              <a:off x="1943100" y="1943100"/>
              <a:ext cx="685800" cy="1905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9" idx="0"/>
              <a:endCxn id="6" idx="4"/>
            </p:cNvCxnSpPr>
            <p:nvPr/>
          </p:nvCxnSpPr>
          <p:spPr>
            <a:xfrm flipV="1">
              <a:off x="1943100" y="1714500"/>
              <a:ext cx="154709" cy="4191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0" idx="7"/>
              <a:endCxn id="8" idx="2"/>
            </p:cNvCxnSpPr>
            <p:nvPr/>
          </p:nvCxnSpPr>
          <p:spPr>
            <a:xfrm flipV="1">
              <a:off x="1185722" y="1943100"/>
              <a:ext cx="1443178" cy="1096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1" idx="6"/>
              <a:endCxn id="9" idx="0"/>
            </p:cNvCxnSpPr>
            <p:nvPr/>
          </p:nvCxnSpPr>
          <p:spPr>
            <a:xfrm>
              <a:off x="1143000" y="1714500"/>
              <a:ext cx="800100" cy="4191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75855" y="1490522"/>
            <a:ext cx="2043545" cy="3462478"/>
            <a:chOff x="775855" y="1490522"/>
            <a:chExt cx="2043545" cy="3462478"/>
          </a:xfrm>
        </p:grpSpPr>
        <p:sp>
          <p:nvSpPr>
            <p:cNvPr id="2" name="Oval 1"/>
            <p:cNvSpPr/>
            <p:nvPr/>
          </p:nvSpPr>
          <p:spPr>
            <a:xfrm>
              <a:off x="775855" y="1490522"/>
              <a:ext cx="1981200" cy="609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38200" y="4343400"/>
              <a:ext cx="1981200" cy="609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2" idx="6"/>
              <a:endCxn id="55" idx="6"/>
            </p:cNvCxnSpPr>
            <p:nvPr/>
          </p:nvCxnSpPr>
          <p:spPr>
            <a:xfrm>
              <a:off x="2757055" y="1795322"/>
              <a:ext cx="62345" cy="2852878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2" idx="2"/>
              <a:endCxn id="55" idx="2"/>
            </p:cNvCxnSpPr>
            <p:nvPr/>
          </p:nvCxnSpPr>
          <p:spPr>
            <a:xfrm>
              <a:off x="775855" y="1795322"/>
              <a:ext cx="62345" cy="2852878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44992" y="4210050"/>
            <a:ext cx="1943100" cy="876300"/>
            <a:chOff x="914400" y="1485900"/>
            <a:chExt cx="1943100" cy="876300"/>
          </a:xfrm>
        </p:grpSpPr>
        <p:sp>
          <p:nvSpPr>
            <p:cNvPr id="64" name="Oval 63"/>
            <p:cNvSpPr/>
            <p:nvPr/>
          </p:nvSpPr>
          <p:spPr>
            <a:xfrm>
              <a:off x="1983509" y="14859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628900" y="18288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828800" y="2133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990600" y="20193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914400" y="1600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68" idx="6"/>
              <a:endCxn id="65" idx="2"/>
            </p:cNvCxnSpPr>
            <p:nvPr/>
          </p:nvCxnSpPr>
          <p:spPr>
            <a:xfrm>
              <a:off x="1143000" y="1714500"/>
              <a:ext cx="1485900" cy="2286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8" idx="6"/>
              <a:endCxn id="64" idx="3"/>
            </p:cNvCxnSpPr>
            <p:nvPr/>
          </p:nvCxnSpPr>
          <p:spPr>
            <a:xfrm flipV="1">
              <a:off x="1143000" y="1681022"/>
              <a:ext cx="873987" cy="334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7" idx="7"/>
              <a:endCxn id="68" idx="5"/>
            </p:cNvCxnSpPr>
            <p:nvPr/>
          </p:nvCxnSpPr>
          <p:spPr>
            <a:xfrm flipH="1" flipV="1">
              <a:off x="1109522" y="1795322"/>
              <a:ext cx="76200" cy="2574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7" idx="7"/>
              <a:endCxn id="64" idx="3"/>
            </p:cNvCxnSpPr>
            <p:nvPr/>
          </p:nvCxnSpPr>
          <p:spPr>
            <a:xfrm flipV="1">
              <a:off x="1185722" y="1681022"/>
              <a:ext cx="831265" cy="371756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5" idx="2"/>
              <a:endCxn id="64" idx="5"/>
            </p:cNvCxnSpPr>
            <p:nvPr/>
          </p:nvCxnSpPr>
          <p:spPr>
            <a:xfrm flipH="1" flipV="1">
              <a:off x="2178631" y="1681022"/>
              <a:ext cx="450269" cy="2620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7" idx="7"/>
              <a:endCxn id="66" idx="7"/>
            </p:cNvCxnSpPr>
            <p:nvPr/>
          </p:nvCxnSpPr>
          <p:spPr>
            <a:xfrm>
              <a:off x="1185722" y="2052778"/>
              <a:ext cx="838200" cy="1143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6" idx="0"/>
              <a:endCxn id="65" idx="2"/>
            </p:cNvCxnSpPr>
            <p:nvPr/>
          </p:nvCxnSpPr>
          <p:spPr>
            <a:xfrm flipV="1">
              <a:off x="1943100" y="1943100"/>
              <a:ext cx="685800" cy="1905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6" idx="0"/>
              <a:endCxn id="64" idx="4"/>
            </p:cNvCxnSpPr>
            <p:nvPr/>
          </p:nvCxnSpPr>
          <p:spPr>
            <a:xfrm flipV="1">
              <a:off x="1943100" y="1714500"/>
              <a:ext cx="154709" cy="4191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7" idx="7"/>
              <a:endCxn id="65" idx="2"/>
            </p:cNvCxnSpPr>
            <p:nvPr/>
          </p:nvCxnSpPr>
          <p:spPr>
            <a:xfrm flipV="1">
              <a:off x="1185722" y="1943100"/>
              <a:ext cx="1443178" cy="109678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8" idx="6"/>
              <a:endCxn id="66" idx="0"/>
            </p:cNvCxnSpPr>
            <p:nvPr/>
          </p:nvCxnSpPr>
          <p:spPr>
            <a:xfrm>
              <a:off x="1143000" y="1714500"/>
              <a:ext cx="800100" cy="419100"/>
            </a:xfrm>
            <a:prstGeom prst="line">
              <a:avLst/>
            </a:prstGeom>
            <a:ln w="3175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1004455" y="1571344"/>
            <a:ext cx="1814945" cy="3205584"/>
            <a:chOff x="1004455" y="1571344"/>
            <a:chExt cx="1814945" cy="3205584"/>
          </a:xfrm>
        </p:grpSpPr>
        <p:grpSp>
          <p:nvGrpSpPr>
            <p:cNvPr id="97" name="Group 96"/>
            <p:cNvGrpSpPr/>
            <p:nvPr/>
          </p:nvGrpSpPr>
          <p:grpSpPr>
            <a:xfrm>
              <a:off x="1004455" y="1914244"/>
              <a:ext cx="1814945" cy="2862684"/>
              <a:chOff x="1004455" y="1914244"/>
              <a:chExt cx="1814945" cy="2862684"/>
            </a:xfrm>
          </p:grpSpPr>
          <p:cxnSp>
            <p:nvCxnSpPr>
              <p:cNvPr id="80" name="Straight Connector 79"/>
              <p:cNvCxnSpPr>
                <a:stCxn id="10" idx="4"/>
                <a:endCxn id="67" idx="1"/>
              </p:cNvCxnSpPr>
              <p:nvPr/>
            </p:nvCxnSpPr>
            <p:spPr>
              <a:xfrm>
                <a:off x="1004455" y="2138222"/>
                <a:ext cx="50215" cy="2638706"/>
              </a:xfrm>
              <a:prstGeom prst="line">
                <a:avLst/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9" idx="5"/>
                <a:endCxn id="67" idx="1"/>
              </p:cNvCxnSpPr>
              <p:nvPr/>
            </p:nvCxnSpPr>
            <p:spPr>
              <a:xfrm flipH="1">
                <a:off x="1054670" y="2219044"/>
                <a:ext cx="868807" cy="2557884"/>
              </a:xfrm>
              <a:prstGeom prst="straightConnector1">
                <a:avLst/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8" idx="5"/>
                <a:endCxn id="67" idx="0"/>
              </p:cNvCxnSpPr>
              <p:nvPr/>
            </p:nvCxnSpPr>
            <p:spPr>
              <a:xfrm flipH="1">
                <a:off x="1135492" y="1914244"/>
                <a:ext cx="1588085" cy="2829206"/>
              </a:xfrm>
              <a:prstGeom prst="line">
                <a:avLst/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endCxn id="67" idx="0"/>
              </p:cNvCxnSpPr>
              <p:nvPr/>
            </p:nvCxnSpPr>
            <p:spPr>
              <a:xfrm flipH="1">
                <a:off x="1135492" y="3048000"/>
                <a:ext cx="1621564" cy="1695450"/>
              </a:xfrm>
              <a:prstGeom prst="line">
                <a:avLst/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endCxn id="67" idx="0"/>
              </p:cNvCxnSpPr>
              <p:nvPr/>
            </p:nvCxnSpPr>
            <p:spPr>
              <a:xfrm flipH="1">
                <a:off x="1135492" y="3886200"/>
                <a:ext cx="1683908" cy="857250"/>
              </a:xfrm>
              <a:prstGeom prst="line">
                <a:avLst/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>
              <a:stCxn id="6" idx="5"/>
            </p:cNvCxnSpPr>
            <p:nvPr/>
          </p:nvCxnSpPr>
          <p:spPr>
            <a:xfrm>
              <a:off x="2078186" y="1571344"/>
              <a:ext cx="645392" cy="1476656"/>
            </a:xfrm>
            <a:prstGeom prst="line">
              <a:avLst/>
            </a:prstGeom>
            <a:ln w="38100" cmpd="sng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2" idx="1"/>
            </p:cNvCxnSpPr>
            <p:nvPr/>
          </p:nvCxnSpPr>
          <p:spPr>
            <a:xfrm>
              <a:off x="1065995" y="1579796"/>
              <a:ext cx="1753405" cy="2306404"/>
            </a:xfrm>
            <a:prstGeom prst="line">
              <a:avLst/>
            </a:prstGeom>
            <a:ln w="38100" cmpd="sng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Arrow 105"/>
          <p:cNvSpPr/>
          <p:nvPr/>
        </p:nvSpPr>
        <p:spPr>
          <a:xfrm>
            <a:off x="3276600" y="3048000"/>
            <a:ext cx="685800" cy="8382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9" name="Group 218"/>
          <p:cNvGrpSpPr/>
          <p:nvPr/>
        </p:nvGrpSpPr>
        <p:grpSpPr>
          <a:xfrm>
            <a:off x="4495800" y="1579796"/>
            <a:ext cx="3962400" cy="4135204"/>
            <a:chOff x="4495800" y="1579796"/>
            <a:chExt cx="3962400" cy="4135204"/>
          </a:xfrm>
        </p:grpSpPr>
        <p:sp>
          <p:nvSpPr>
            <p:cNvPr id="107" name="Oval 106"/>
            <p:cNvSpPr/>
            <p:nvPr/>
          </p:nvSpPr>
          <p:spPr>
            <a:xfrm>
              <a:off x="5715000" y="2819400"/>
              <a:ext cx="1524000" cy="1524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572000" y="1579796"/>
              <a:ext cx="3810000" cy="398280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943600" y="2819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5105400" y="19050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467600" y="1871522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781800" y="2819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6400800" y="41910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00800" y="5486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638800" y="3657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7086600" y="36576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495800" y="39624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8229600" y="3886200"/>
              <a:ext cx="228600" cy="228600"/>
            </a:xfrm>
            <a:prstGeom prst="ellipse">
              <a:avLst/>
            </a:prstGeom>
            <a:solidFill>
              <a:srgbClr val="0000FF"/>
            </a:solidFill>
            <a:ln w="3175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>
              <a:stCxn id="115" idx="3"/>
              <a:endCxn id="117" idx="6"/>
            </p:cNvCxnSpPr>
            <p:nvPr/>
          </p:nvCxnSpPr>
          <p:spPr>
            <a:xfrm flipH="1">
              <a:off x="4724400" y="3852722"/>
              <a:ext cx="947878" cy="223978"/>
            </a:xfrm>
            <a:prstGeom prst="line">
              <a:avLst/>
            </a:prstGeom>
            <a:ln w="381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4610100" y="2819400"/>
              <a:ext cx="2671622" cy="1600200"/>
              <a:chOff x="4610100" y="2819400"/>
              <a:chExt cx="2671622" cy="1600200"/>
            </a:xfrm>
          </p:grpSpPr>
          <p:cxnSp>
            <p:nvCxnSpPr>
              <p:cNvPr id="123" name="Straight Connector 122"/>
              <p:cNvCxnSpPr>
                <a:stCxn id="113" idx="4"/>
                <a:endCxn id="117" idx="5"/>
              </p:cNvCxnSpPr>
              <p:nvPr/>
            </p:nvCxnSpPr>
            <p:spPr>
              <a:xfrm rot="5400000" flipH="1">
                <a:off x="5471972" y="3376472"/>
                <a:ext cx="262078" cy="1824178"/>
              </a:xfrm>
              <a:prstGeom prst="curvedConnector3">
                <a:avLst>
                  <a:gd name="adj1" fmla="val -16740"/>
                </a:avLst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116" idx="5"/>
                <a:endCxn id="117" idx="5"/>
              </p:cNvCxnSpPr>
              <p:nvPr/>
            </p:nvCxnSpPr>
            <p:spPr>
              <a:xfrm rot="5400000">
                <a:off x="5833922" y="2709722"/>
                <a:ext cx="304800" cy="2590800"/>
              </a:xfrm>
              <a:prstGeom prst="curvedConnector3">
                <a:avLst>
                  <a:gd name="adj1" fmla="val 322347"/>
                </a:avLst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22"/>
              <p:cNvCxnSpPr>
                <a:stCxn id="112" idx="0"/>
                <a:endCxn id="117" idx="5"/>
              </p:cNvCxnSpPr>
              <p:nvPr/>
            </p:nvCxnSpPr>
            <p:spPr>
              <a:xfrm rot="16200000" flipH="1" flipV="1">
                <a:off x="5124450" y="2385872"/>
                <a:ext cx="1338122" cy="2205178"/>
              </a:xfrm>
              <a:prstGeom prst="curvedConnector5">
                <a:avLst>
                  <a:gd name="adj1" fmla="val 7075"/>
                  <a:gd name="adj2" fmla="val -34031"/>
                  <a:gd name="adj3" fmla="val 165401"/>
                </a:avLst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22"/>
              <p:cNvCxnSpPr>
                <a:stCxn id="109" idx="0"/>
                <a:endCxn id="117" idx="4"/>
              </p:cNvCxnSpPr>
              <p:nvPr/>
            </p:nvCxnSpPr>
            <p:spPr>
              <a:xfrm rot="16200000" flipH="1" flipV="1">
                <a:off x="4648200" y="2781300"/>
                <a:ext cx="1371600" cy="1447800"/>
              </a:xfrm>
              <a:prstGeom prst="curvedConnector5">
                <a:avLst>
                  <a:gd name="adj1" fmla="val -25085"/>
                  <a:gd name="adj2" fmla="val -128628"/>
                  <a:gd name="adj3" fmla="val 173906"/>
                </a:avLst>
              </a:prstGeom>
              <a:ln w="38100" cmpd="sng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131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9F6F-EFC2-D44E-94B4-B762B4AA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Moon’s Theorem 1965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42636-FA0C-634B-9EE5-8E5BCE095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>
                <a:cs typeface="Times New Roman" panose="02020603050405020304" pitchFamily="18" charset="0"/>
              </a:rPr>
              <a:t>points on the sphere, </a:t>
            </a:r>
            <a:r>
              <a:rPr lang="en-US" dirty="0" err="1">
                <a:cs typeface="Times New Roman" panose="02020603050405020304" pitchFamily="18" charset="0"/>
              </a:rPr>
              <a:t>i.i.d</a:t>
            </a:r>
            <a:r>
              <a:rPr lang="en-US" dirty="0">
                <a:cs typeface="Times New Roman" panose="02020603050405020304" pitchFamily="18" charset="0"/>
              </a:rPr>
              <a:t>. uniformly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Join pairs on the shorter arc of great circle</a:t>
            </a:r>
          </a:p>
          <a:p>
            <a:r>
              <a:rPr lang="en-US" dirty="0"/>
              <a:t>Obtain a random drawing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</a:t>
            </a:r>
          </a:p>
          <a:p>
            <a:r>
              <a:rPr lang="en-US" dirty="0"/>
              <a:t>Expected number of crossings is </a:t>
            </a:r>
            <a:r>
              <a:rPr lang="en-US" sz="2800" i="1" dirty="0">
                <a:latin typeface="Times New Roman" charset="0"/>
                <a:ea typeface="ＭＳ Ｐゴシック" charset="0"/>
                <a:cs typeface="Times New Roman" charset="0"/>
              </a:rPr>
              <a:t>n</a:t>
            </a:r>
            <a:r>
              <a:rPr lang="en-US" sz="2800" baseline="30000" dirty="0">
                <a:latin typeface="Times New Roman" charset="0"/>
                <a:ea typeface="ＭＳ Ｐゴシック" charset="0"/>
                <a:cs typeface="Times New Roman" charset="0"/>
              </a:rPr>
              <a:t>4</a:t>
            </a:r>
            <a:r>
              <a:rPr lang="en-US" sz="2800" dirty="0">
                <a:latin typeface="Times New Roman" charset="0"/>
                <a:ea typeface="ＭＳ Ｐゴシック" charset="0"/>
                <a:cs typeface="Times New Roman" charset="0"/>
              </a:rPr>
              <a:t>/64+O(</a:t>
            </a:r>
            <a:r>
              <a:rPr lang="en-US" sz="2800" i="1" dirty="0">
                <a:latin typeface="Times New Roman" charset="0"/>
                <a:ea typeface="ＭＳ Ｐゴシック" charset="0"/>
                <a:cs typeface="Times New Roman" charset="0"/>
              </a:rPr>
              <a:t>n</a:t>
            </a:r>
            <a:r>
              <a:rPr lang="en-US" sz="2800" baseline="30000" dirty="0">
                <a:latin typeface="Times New Roman" charset="0"/>
                <a:ea typeface="ＭＳ Ｐゴシック" charset="0"/>
                <a:cs typeface="Times New Roman" charset="0"/>
              </a:rPr>
              <a:t>3</a:t>
            </a:r>
            <a:r>
              <a:rPr lang="en-US" sz="28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dirty="0"/>
              <a:t>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BC8A8-82A2-2740-8A09-9678B737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i="1" dirty="0">
                <a:latin typeface="Times New Roman"/>
                <a:cs typeface="Times New Roman"/>
              </a:rPr>
              <a:t>n&lt;&lt; m &lt;&lt; n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br>
              <a:rPr lang="en-US" baseline="30000" dirty="0">
                <a:latin typeface="Times New Roman"/>
                <a:cs typeface="Times New Roman"/>
              </a:rPr>
            </a:br>
            <a:br>
              <a:rPr lang="en-US" baseline="30000" dirty="0">
                <a:latin typeface="Times New Roman"/>
                <a:cs typeface="Times New Roman"/>
              </a:rPr>
            </a:br>
            <a:br>
              <a:rPr lang="en-US" baseline="30000" dirty="0">
                <a:latin typeface="Times New Roman"/>
                <a:cs typeface="Times New Roman"/>
              </a:rPr>
            </a:br>
            <a:br>
              <a:rPr lang="en-US" baseline="30000" dirty="0">
                <a:latin typeface="Times New Roman"/>
                <a:cs typeface="Times New Roman"/>
              </a:rPr>
            </a:br>
            <a:br>
              <a:rPr lang="en-US" baseline="30000" dirty="0">
                <a:latin typeface="Times New Roman"/>
                <a:cs typeface="Times New Roman"/>
              </a:rPr>
            </a:br>
            <a:r>
              <a:rPr lang="en-US" dirty="0"/>
              <a:t>converges to a constant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κ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dirty="0"/>
              <a:t>(conjectured by </a:t>
            </a:r>
            <a:r>
              <a:rPr lang="en-US" dirty="0" err="1">
                <a:solidFill>
                  <a:srgbClr val="000090"/>
                </a:solidFill>
              </a:rPr>
              <a:t>Erdős</a:t>
            </a:r>
            <a:r>
              <a:rPr lang="en-US" dirty="0"/>
              <a:t> and </a:t>
            </a:r>
            <a:r>
              <a:rPr lang="en-US" dirty="0">
                <a:solidFill>
                  <a:srgbClr val="000090"/>
                </a:solidFill>
              </a:rPr>
              <a:t>Guy </a:t>
            </a:r>
            <a:r>
              <a:rPr lang="en-US" dirty="0"/>
              <a:t>ten years before the Crossing Lemma)</a:t>
            </a:r>
          </a:p>
          <a:p>
            <a:r>
              <a:rPr lang="en-US" dirty="0">
                <a:cs typeface="Times New Roman"/>
              </a:rPr>
              <a:t>Same holds for rectilinear crossing number – with possibly different </a:t>
            </a:r>
            <a:r>
              <a:rPr lang="en-US" dirty="0"/>
              <a:t>constant </a:t>
            </a:r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κ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’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Midrange crossing constant </a:t>
            </a:r>
            <a:r>
              <a:rPr lang="en-US" dirty="0" err="1">
                <a:solidFill>
                  <a:srgbClr val="000090"/>
                </a:solidFill>
              </a:rPr>
              <a:t>Pach</a:t>
            </a:r>
            <a:r>
              <a:rPr lang="en-US" dirty="0">
                <a:solidFill>
                  <a:srgbClr val="000090"/>
                </a:solidFill>
              </a:rPr>
              <a:t>, Spencer, G. </a:t>
            </a:r>
            <a:r>
              <a:rPr lang="en-US" dirty="0" err="1">
                <a:solidFill>
                  <a:srgbClr val="000090"/>
                </a:solidFill>
              </a:rPr>
              <a:t>Tóth</a:t>
            </a:r>
            <a:r>
              <a:rPr lang="en-US" dirty="0"/>
              <a:t> (1999)</a:t>
            </a: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114591"/>
              </p:ext>
            </p:extLst>
          </p:nvPr>
        </p:nvGraphicFramePr>
        <p:xfrm>
          <a:off x="3200400" y="2209800"/>
          <a:ext cx="2224087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9" name="Equation" r:id="rId4" imgW="990600" imgH="469900" progId="Equation.DSMT4">
                  <p:embed/>
                </p:oleObj>
              </mc:Choice>
              <mc:Fallback>
                <p:oleObj name="Equation" r:id="rId4" imgW="990600" imgH="469900" progId="Equation.DSMT4">
                  <p:embed/>
                  <p:pic>
                    <p:nvPicPr>
                      <p:cNvPr id="34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209800"/>
                        <a:ext cx="2224087" cy="1055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5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-planar crossing number 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411663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Biplanar/</a:t>
            </a:r>
            <a:r>
              <a:rPr lang="en-US" sz="2600" i="1" dirty="0"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-planar crossing number (</a:t>
            </a:r>
            <a:r>
              <a:rPr lang="en-US" sz="26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Owens 1971, Shahroki-S</a:t>
            </a:r>
            <a:r>
              <a:rPr lang="en-US" altLang="ja-JP" sz="2600" dirty="0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ý</a:t>
            </a:r>
            <a:r>
              <a:rPr lang="en-US" sz="26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kora-Székely-V</a:t>
            </a:r>
            <a:r>
              <a:rPr lang="en-US" sz="2600" dirty="0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600" dirty="0">
                <a:solidFill>
                  <a:srgbClr val="000090"/>
                </a:solidFill>
                <a:latin typeface="Chalkboard (Body)" charset="0"/>
                <a:ea typeface="ＭＳ Ｐゴシック" charset="0"/>
                <a:cs typeface="Chalkboard (Body)" charset="0"/>
              </a:rPr>
              <a:t>ť</a:t>
            </a:r>
            <a:r>
              <a:rPr lang="en-US" sz="26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 2004, </a:t>
            </a:r>
            <a:r>
              <a:rPr lang="en-US" sz="26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Czabarka-S</a:t>
            </a:r>
            <a:r>
              <a:rPr lang="en-US" altLang="ja-JP" sz="2600" dirty="0" err="1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ý</a:t>
            </a:r>
            <a:r>
              <a:rPr lang="en-US" sz="26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kora-Székely-V</a:t>
            </a:r>
            <a:r>
              <a:rPr lang="en-US" sz="2600" dirty="0" err="1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600" dirty="0" err="1">
                <a:solidFill>
                  <a:srgbClr val="000090"/>
                </a:solidFill>
                <a:latin typeface="Chalkboard (Body)" charset="0"/>
                <a:ea typeface="ＭＳ Ｐゴシック" charset="0"/>
                <a:cs typeface="Chalkboard (Body)" charset="0"/>
              </a:rPr>
              <a:t>ť</a:t>
            </a:r>
            <a:r>
              <a:rPr lang="en-US" sz="26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6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 2003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): To find </a:t>
            </a:r>
            <a:r>
              <a:rPr lang="en-US" sz="2600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cr</a:t>
            </a:r>
            <a:r>
              <a:rPr lang="en-US" sz="2600" i="1" baseline="-25000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600" i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dirty="0">
                <a:latin typeface="Times New Roman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 draw </a:t>
            </a:r>
            <a:r>
              <a:rPr lang="en-US" sz="2600" i="1" dirty="0"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 graphs on the same vertex set such that the union of their edges give </a:t>
            </a:r>
            <a:r>
              <a:rPr lang="en-US" sz="2600" i="1" dirty="0">
                <a:latin typeface="Times New Roman"/>
                <a:ea typeface="ＭＳ Ｐゴシック" charset="0"/>
                <a:cs typeface="Times New Roman"/>
              </a:rPr>
              <a:t>G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 and the sum of their crossing numbers is minimal. </a:t>
            </a:r>
          </a:p>
          <a:p>
            <a:pPr eaLnBrk="1" hangingPunct="1">
              <a:defRPr/>
            </a:pPr>
            <a:r>
              <a:rPr lang="en-US" sz="2600" dirty="0">
                <a:solidFill>
                  <a:srgbClr val="FF0000"/>
                </a:solidFill>
                <a:latin typeface="Chalkboard" charset="0"/>
                <a:ea typeface="ＭＳ Ｐゴシック" charset="0"/>
                <a:cs typeface="ＭＳ Ｐゴシック" charset="0"/>
              </a:rPr>
              <a:t>Thickness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: the minimum </a:t>
            </a:r>
            <a:r>
              <a:rPr lang="en-US" sz="2600" i="1" dirty="0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sz="2600" dirty="0">
                <a:latin typeface="Chalkboard" charset="0"/>
                <a:ea typeface="ＭＳ Ｐゴシック" charset="0"/>
                <a:cs typeface="ＭＳ Ｐゴシック" charset="0"/>
              </a:rPr>
              <a:t> such that </a:t>
            </a:r>
            <a:r>
              <a:rPr lang="en-US" sz="2600" dirty="0" err="1">
                <a:latin typeface="Times New Roman" charset="0"/>
                <a:ea typeface="ＭＳ Ｐゴシック" charset="0"/>
                <a:cs typeface="ＭＳ Ｐゴシック" charset="0"/>
              </a:rPr>
              <a:t>cr</a:t>
            </a:r>
            <a:r>
              <a:rPr lang="en-US" sz="26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600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600" i="1" dirty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600" dirty="0">
                <a:latin typeface="Times New Roman" charset="0"/>
                <a:ea typeface="ＭＳ Ｐゴシック" charset="0"/>
                <a:cs typeface="ＭＳ Ｐゴシック" charset="0"/>
              </a:rPr>
              <a:t>)=0</a:t>
            </a:r>
            <a:endParaRPr lang="en-US" sz="26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Algorithmic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1663"/>
          </a:xfrm>
        </p:spPr>
        <p:txBody>
          <a:bodyPr/>
          <a:lstStyle/>
          <a:p>
            <a:pPr marL="0" indent="0" eaLnBrk="1" hangingPunct="1">
              <a:buNone/>
            </a:pPr>
            <a:endParaRPr lang="en-US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Is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planar? – linear time solvable (</a:t>
            </a:r>
            <a:r>
              <a:rPr lang="en-US" dirty="0">
                <a:solidFill>
                  <a:srgbClr val="011EAA"/>
                </a:solidFill>
                <a:latin typeface="Chalkboard" charset="0"/>
                <a:ea typeface="ＭＳ Ｐゴシック" charset="0"/>
                <a:cs typeface="ＭＳ Ｐゴシック" charset="0"/>
              </a:rPr>
              <a:t>Hopcroft-</a:t>
            </a:r>
            <a:r>
              <a:rPr lang="en-US" dirty="0" err="1">
                <a:solidFill>
                  <a:srgbClr val="011EAA"/>
                </a:solidFill>
                <a:latin typeface="Chalkboard" charset="0"/>
                <a:ea typeface="ＭＳ Ｐゴシック" charset="0"/>
                <a:cs typeface="ＭＳ Ｐゴシック" charset="0"/>
              </a:rPr>
              <a:t>Tarjan</a:t>
            </a:r>
            <a:r>
              <a:rPr lang="en-US" dirty="0">
                <a:solidFill>
                  <a:srgbClr val="002060"/>
                </a:solidFill>
                <a:latin typeface="Chalkboard" charset="0"/>
                <a:ea typeface="ＭＳ Ｐゴシック" charset="0"/>
                <a:cs typeface="ＭＳ Ｐゴシック" charset="0"/>
              </a:rPr>
              <a:t>, 1974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) </a:t>
            </a:r>
          </a:p>
          <a:p>
            <a:pPr marL="0" indent="0" eaLnBrk="1" hangingPunct="1">
              <a:buNone/>
            </a:pPr>
            <a:endParaRPr lang="en-US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Is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halkboard" charset="0"/>
                <a:ea typeface="ＭＳ Ｐゴシック" charset="0"/>
                <a:cs typeface="ＭＳ Ｐゴシック" charset="0"/>
              </a:rPr>
              <a:t>biplanar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? - NP-complete (</a:t>
            </a:r>
            <a:r>
              <a:rPr lang="en-US" dirty="0">
                <a:solidFill>
                  <a:srgbClr val="011EAA"/>
                </a:solidFill>
                <a:latin typeface="Chalkboard" charset="0"/>
                <a:ea typeface="ＭＳ Ｐゴシック" charset="0"/>
                <a:cs typeface="ＭＳ Ｐゴシック" charset="0"/>
              </a:rPr>
              <a:t>Mansfield, 1983</a:t>
            </a:r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rgbClr val="00009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>
                <a:latin typeface="Times New Roman"/>
                <a:ea typeface="ＭＳ Ｐゴシック" charset="0"/>
                <a:cs typeface="Times New Roman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-planar crossing number and crossing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1663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⅜ </a:t>
            </a:r>
            <a:r>
              <a:rPr lang="en-US" dirty="0">
                <a:ea typeface="ＭＳ Ｐゴシック" charset="0"/>
                <a:cs typeface="Times New Roman" charset="0"/>
              </a:rPr>
              <a:t>Theorem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Czabarka-S</a:t>
            </a:r>
            <a:r>
              <a:rPr lang="en-US" altLang="ja-JP" sz="2800" dirty="0" err="1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ý</a:t>
            </a:r>
            <a:r>
              <a:rPr lang="en-US" sz="28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kora-Sz-V</a:t>
            </a:r>
            <a:r>
              <a:rPr lang="en-US" sz="2800" dirty="0" err="1">
                <a:solidFill>
                  <a:srgbClr val="00009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800" dirty="0" err="1">
                <a:solidFill>
                  <a:srgbClr val="000090"/>
                </a:solidFill>
                <a:latin typeface="Chalkboard (Body)" charset="0"/>
                <a:ea typeface="ＭＳ Ｐゴシック" charset="0"/>
                <a:cs typeface="Chalkboard (Body)" charset="0"/>
              </a:rPr>
              <a:t>ť</a:t>
            </a:r>
            <a:r>
              <a:rPr lang="en-US" sz="28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For all finite simple graphs, 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cr</a:t>
            </a:r>
            <a:r>
              <a:rPr lang="en-US" baseline="-25000" dirty="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G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)≤ ⅜ </a:t>
            </a:r>
            <a:r>
              <a:rPr lang="en-US" dirty="0" err="1">
                <a:latin typeface="Times New Roman" charset="0"/>
                <a:ea typeface="ＭＳ Ｐゴシック" charset="0"/>
                <a:cs typeface="Times New Roman" charset="0"/>
              </a:rPr>
              <a:t>cr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G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</a:p>
          <a:p>
            <a:pPr eaLnBrk="1" hangingPunct="1"/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What is </a:t>
            </a:r>
            <a:r>
              <a:rPr lang="en-US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i="1" baseline="-25000" dirty="0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(in particular </a:t>
            </a:r>
            <a:r>
              <a:rPr lang="en-US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baseline="-25000" dirty="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, where</a:t>
            </a:r>
          </a:p>
          <a:p>
            <a:pPr marL="0" indent="0" eaLnBrk="1" hangingPunct="1">
              <a:buNone/>
            </a:pPr>
            <a:endParaRPr lang="en-US" dirty="0">
              <a:latin typeface="Chalkboard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Owens 1971,  Durocher, </a:t>
            </a:r>
            <a:r>
              <a:rPr lang="en-US" sz="32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Gethner</a:t>
            </a:r>
            <a:r>
              <a:rPr lang="en-US" sz="32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sz="3200" dirty="0" err="1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Mondal</a:t>
            </a:r>
            <a:r>
              <a:rPr lang="en-US" sz="3200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 2016</a:t>
            </a:r>
            <a:r>
              <a:rPr lang="en-US" sz="3200" dirty="0">
                <a:latin typeface="Chalkboard" charset="0"/>
                <a:ea typeface="ＭＳ Ｐゴシック" charset="0"/>
                <a:cs typeface="Times New Roman" charset="0"/>
              </a:rPr>
              <a:t>: </a:t>
            </a:r>
            <a:r>
              <a:rPr lang="en-US" sz="3200" dirty="0">
                <a:latin typeface="Times New Roman" charset="0"/>
                <a:ea typeface="ＭＳ Ｐゴシック" charset="0"/>
                <a:cs typeface="Times New Roman" charset="0"/>
              </a:rPr>
              <a:t>cr</a:t>
            </a:r>
            <a:r>
              <a:rPr lang="en-US" sz="3200" baseline="-25000" dirty="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sz="3200" dirty="0">
                <a:latin typeface="Times New Roman" charset="0"/>
                <a:ea typeface="ＭＳ Ｐゴシック" charset="0"/>
                <a:cs typeface="Times New Roman" charset="0"/>
              </a:rPr>
              <a:t>(</a:t>
            </a:r>
            <a:r>
              <a:rPr lang="en-US" sz="3200" i="1" dirty="0" err="1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  <a:r>
              <a:rPr lang="en-US" sz="3200" i="1" baseline="-25000" dirty="0" err="1">
                <a:latin typeface="Times New Roman" charset="0"/>
                <a:ea typeface="ＭＳ Ｐゴシック" charset="0"/>
                <a:cs typeface="Times New Roman" charset="0"/>
              </a:rPr>
              <a:t>n</a:t>
            </a:r>
            <a:r>
              <a:rPr lang="en-US" sz="3200" dirty="0">
                <a:latin typeface="Times New Roman" charset="0"/>
                <a:ea typeface="ＭＳ Ｐゴシック" charset="0"/>
                <a:cs typeface="Times New Roman" charset="0"/>
              </a:rPr>
              <a:t>)≤ 7</a:t>
            </a:r>
            <a:r>
              <a:rPr lang="en-US" sz="3200" i="1" dirty="0">
                <a:latin typeface="Times New Roman" charset="0"/>
                <a:ea typeface="ＭＳ Ｐゴシック" charset="0"/>
                <a:cs typeface="Times New Roman" charset="0"/>
              </a:rPr>
              <a:t>n</a:t>
            </a:r>
            <a:r>
              <a:rPr lang="en-US" sz="3200" baseline="30000" dirty="0">
                <a:latin typeface="Times New Roman" charset="0"/>
                <a:ea typeface="ＭＳ Ｐゴシック" charset="0"/>
                <a:cs typeface="Times New Roman" charset="0"/>
              </a:rPr>
              <a:t>4</a:t>
            </a:r>
            <a:r>
              <a:rPr lang="en-US" sz="3200" dirty="0">
                <a:latin typeface="Times New Roman" charset="0"/>
                <a:ea typeface="ＭＳ Ｐゴシック" charset="0"/>
                <a:cs typeface="Times New Roman" charset="0"/>
              </a:rPr>
              <a:t>/1536+O(</a:t>
            </a:r>
            <a:r>
              <a:rPr lang="en-US" sz="3200" i="1" dirty="0">
                <a:latin typeface="Times New Roman" charset="0"/>
                <a:ea typeface="ＭＳ Ｐゴシック" charset="0"/>
                <a:cs typeface="Times New Roman" charset="0"/>
              </a:rPr>
              <a:t>n</a:t>
            </a:r>
            <a:r>
              <a:rPr lang="en-US" sz="3200" baseline="30000" dirty="0">
                <a:latin typeface="Times New Roman" charset="0"/>
                <a:ea typeface="ＭＳ Ｐゴシック" charset="0"/>
                <a:cs typeface="Times New Roman" charset="0"/>
              </a:rPr>
              <a:t>3</a:t>
            </a:r>
            <a:r>
              <a:rPr lang="en-US" sz="3200" dirty="0">
                <a:latin typeface="Times New Roman" charset="0"/>
                <a:ea typeface="ＭＳ Ｐゴシック" charset="0"/>
                <a:cs typeface="Times New Roman" charset="0"/>
              </a:rPr>
              <a:t>)</a:t>
            </a:r>
          </a:p>
          <a:p>
            <a:pPr eaLnBrk="1" hangingPunct="1">
              <a:defRPr/>
            </a:pPr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7/1536=(7/24)(1/64)</a:t>
            </a:r>
            <a:endParaRPr lang="en-US" dirty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Chalkboard" charset="0"/>
                <a:ea typeface="ＭＳ Ｐゴシック" charset="0"/>
                <a:cs typeface="ＭＳ Ｐゴシック" charset="0"/>
              </a:rPr>
              <a:t>Owens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drawing: perhaps </a:t>
            </a:r>
            <a:r>
              <a:rPr lang="en-US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baseline="-25000" dirty="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i="1" dirty="0">
                <a:latin typeface="Times New Roman" charset="0"/>
                <a:ea typeface="ＭＳ Ｐゴシック" charset="0"/>
                <a:cs typeface="Lucida Grande" charset="0"/>
              </a:rPr>
              <a:t>=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7/24 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r>
              <a:rPr lang="en-US" dirty="0">
                <a:latin typeface="Chalkboard" charset="0"/>
                <a:ea typeface="ＭＳ Ｐゴシック" charset="0"/>
                <a:cs typeface="Times New Roman" charset="0"/>
              </a:rPr>
              <a:t>Use of first moment method gives </a:t>
            </a:r>
            <a:r>
              <a:rPr lang="en-US" i="1" dirty="0">
                <a:latin typeface="Times New Roman" charset="0"/>
                <a:ea typeface="ＭＳ Ｐゴシック" charset="0"/>
                <a:cs typeface="Lucida Grande" charset="0"/>
              </a:rPr>
              <a:t>α</a:t>
            </a:r>
            <a:r>
              <a:rPr lang="en-US" i="1" baseline="-25000" dirty="0">
                <a:latin typeface="Times New Roman" charset="0"/>
                <a:ea typeface="ＭＳ Ｐゴシック" charset="0"/>
                <a:cs typeface="Times New Roman" charset="0"/>
              </a:rPr>
              <a:t>k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≤ 1/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k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736445"/>
              </p:ext>
            </p:extLst>
          </p:nvPr>
        </p:nvGraphicFramePr>
        <p:xfrm>
          <a:off x="1866900" y="3124200"/>
          <a:ext cx="50260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" name="Equation" r:id="rId3" imgW="2463800" imgH="266700" progId="Equation.DSMT4">
                  <p:embed/>
                </p:oleObj>
              </mc:Choice>
              <mc:Fallback>
                <p:oleObj name="Equation" r:id="rId3" imgW="2463800" imgH="266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3124200"/>
                        <a:ext cx="50260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2134</Words>
  <Application>Microsoft Macintosh PowerPoint</Application>
  <PresentationFormat>On-screen Show (4:3)</PresentationFormat>
  <Paragraphs>207</Paragraphs>
  <Slides>33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Brush Script MT Italic</vt:lpstr>
      <vt:lpstr>Arial</vt:lpstr>
      <vt:lpstr>Cambria Math</vt:lpstr>
      <vt:lpstr>Chalkboard</vt:lpstr>
      <vt:lpstr>Chalkboard (Body)</vt:lpstr>
      <vt:lpstr>Lucida Grande</vt:lpstr>
      <vt:lpstr>Lucida Handwriting</vt:lpstr>
      <vt:lpstr>Mistral</vt:lpstr>
      <vt:lpstr>Times New Roman</vt:lpstr>
      <vt:lpstr>Wingdings</vt:lpstr>
      <vt:lpstr>Network</vt:lpstr>
      <vt:lpstr>Equation</vt:lpstr>
      <vt:lpstr>Using designs for crossing  numbers and midrange crossing constants of graph classes</vt:lpstr>
      <vt:lpstr>Harary-Hill conjecture</vt:lpstr>
      <vt:lpstr>Blažek-Koman slope drawing of K5</vt:lpstr>
      <vt:lpstr>Soup can drawing of K2n (n=5)</vt:lpstr>
      <vt:lpstr>Moon’s Theorem 1965</vt:lpstr>
      <vt:lpstr>Midrange crossing constant Pach, Spencer, G. Tóth (1999)</vt:lpstr>
      <vt:lpstr>k-planar crossing number </vt:lpstr>
      <vt:lpstr>Algorithmic</vt:lpstr>
      <vt:lpstr>k-planar crossing number and crossing number</vt:lpstr>
      <vt:lpstr>Proof to ⅜ Theorem: Randomized Algorithm</vt:lpstr>
      <vt:lpstr>Randomized Algorithm</vt:lpstr>
      <vt:lpstr>Randomized k-planar Algorithm (János Pach, Csaba Tóth, Géza Tóth, Sz  2014)</vt:lpstr>
      <vt:lpstr>The relevant partition</vt:lpstr>
      <vt:lpstr>New Results [Asplund, Czabarka, Clark, Cochran, Hamm, Spencer, Sz, Taylor, Wang]</vt:lpstr>
      <vt:lpstr>Methodology for obtaining good k-planar drawings</vt:lpstr>
      <vt:lpstr>Crossings in this k-planar drawing</vt:lpstr>
      <vt:lpstr>Example: k=4, s=7, αk  ≤235/2401 </vt:lpstr>
      <vt:lpstr>Kirkman’s Schoolgirl Problem (1847)</vt:lpstr>
      <vt:lpstr>Resolvable Balanced Incomplete Block Designs</vt:lpstr>
      <vt:lpstr>Resolvable Balanced Incomplete Block Designs</vt:lpstr>
      <vt:lpstr>Proof to </vt:lpstr>
      <vt:lpstr>Proof to </vt:lpstr>
      <vt:lpstr>Proof to </vt:lpstr>
      <vt:lpstr>Bipartite version</vt:lpstr>
      <vt:lpstr>Proof to the lower bound (2014) (János Pach, Csaba Tóth, Géza Tóth, LSz )</vt:lpstr>
      <vt:lpstr>Midrange crossing constant for  PST graph classes [Czabarka, Reiswig, Sz, Zhiyu Wang  (2018)]</vt:lpstr>
      <vt:lpstr>Value of midrange crossing  constant</vt:lpstr>
      <vt:lpstr>Pach-Tóth construction</vt:lpstr>
      <vt:lpstr>Spheric version of the Pach-Tóth construction [Czabarka, Singgih, Sz, Zhiyu Wang]</vt:lpstr>
      <vt:lpstr>Calculations</vt:lpstr>
      <vt:lpstr>MRC Crossing Numbers: Beyond Planarity Workshop</vt:lpstr>
      <vt:lpstr>Open problems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designs for crossing  numbers and midrange crossing constants of graph classes</dc:title>
  <dc:creator>SZEKELY, LASZLO</dc:creator>
  <cp:lastModifiedBy>SZEKELY, LASZLO</cp:lastModifiedBy>
  <cp:revision>36</cp:revision>
  <dcterms:created xsi:type="dcterms:W3CDTF">2020-04-28T17:05:12Z</dcterms:created>
  <dcterms:modified xsi:type="dcterms:W3CDTF">2020-05-01T16:33:03Z</dcterms:modified>
</cp:coreProperties>
</file>