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8" r:id="rId3"/>
    <p:sldId id="257" r:id="rId4"/>
    <p:sldId id="259" r:id="rId5"/>
    <p:sldId id="260" r:id="rId6"/>
    <p:sldId id="287" r:id="rId7"/>
    <p:sldId id="284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71" r:id="rId18"/>
    <p:sldId id="272" r:id="rId19"/>
    <p:sldId id="273" r:id="rId20"/>
    <p:sldId id="285" r:id="rId21"/>
    <p:sldId id="279" r:id="rId22"/>
    <p:sldId id="274" r:id="rId23"/>
    <p:sldId id="275" r:id="rId24"/>
    <p:sldId id="276" r:id="rId25"/>
    <p:sldId id="277" r:id="rId26"/>
    <p:sldId id="278" r:id="rId27"/>
    <p:sldId id="280" r:id="rId28"/>
    <p:sldId id="281" r:id="rId29"/>
    <p:sldId id="286" r:id="rId30"/>
    <p:sldId id="282" r:id="rId31"/>
    <p:sldId id="283" r:id="rId32"/>
    <p:sldId id="288" r:id="rId33"/>
    <p:sldId id="291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11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219FF-923D-BD47-85C1-D1A1C5AE3A48}" type="datetimeFigureOut">
              <a:rPr lang="en-US" smtClean="0"/>
              <a:t>12/08/15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CFFDA-E5A6-B444-8A97-679335C02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801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B3778-6C3C-4347-AD5B-54E6DB79C08F}" type="datetimeFigureOut">
              <a:rPr lang="en-US" smtClean="0"/>
              <a:t>12/08/15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9DC8A-6C0F-344B-870E-D197B3B6A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36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1E9D-6A11-5641-B47D-2C9D35AEE1B4}" type="datetime1">
              <a:rPr lang="en-GB" smtClean="0"/>
              <a:t>12/08/15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011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8229A-A378-BE48-B5AF-8D38EA73CD7C}" type="datetime1">
              <a:rPr lang="en-GB" smtClean="0"/>
              <a:t>12/08/15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710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FE42-6323-7A40-98FD-8F4129FF6B51}" type="datetime1">
              <a:rPr lang="en-GB" smtClean="0"/>
              <a:t>12/08/15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756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9DDF-56CF-7C47-B9BC-68757A4F05F3}" type="datetime1">
              <a:rPr lang="en-GB" smtClean="0"/>
              <a:t>12/08/15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722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73EB-2460-0B42-AF66-60FA67C17766}" type="datetime1">
              <a:rPr lang="en-GB" smtClean="0"/>
              <a:t>12/08/15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64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EFCA-74F6-2948-92F4-12B83912E83C}" type="datetime1">
              <a:rPr lang="en-GB" smtClean="0"/>
              <a:t>12/08/15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51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BF136-6C89-274D-AA2B-54808B9736C9}" type="datetime1">
              <a:rPr lang="en-GB" smtClean="0"/>
              <a:t>12/08/15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114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5DDF5-8141-3147-85E0-851ACE41CEF4}" type="datetime1">
              <a:rPr lang="en-GB" smtClean="0"/>
              <a:t>12/08/15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77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B2EC-6BC2-1B41-A528-9C21EE280152}" type="datetime1">
              <a:rPr lang="en-GB" smtClean="0"/>
              <a:t>12/08/15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951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3E3C-3D14-2244-A630-23F186FF6578}" type="datetime1">
              <a:rPr lang="en-GB" smtClean="0"/>
              <a:t>12/08/15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139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3A98-F460-B740-99FC-98DD66CB7553}" type="datetime1">
              <a:rPr lang="en-GB" smtClean="0"/>
              <a:t>12/08/15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88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FD61D-8082-024A-8A06-BFE84612BC3C}" type="datetime1">
              <a:rPr lang="en-GB" smtClean="0"/>
              <a:t>12/08/15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E95F7-F2D3-EE43-AB76-ECFF65850F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97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Newcomb’s paradox and spacetime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 Hogarth</a:t>
            </a:r>
          </a:p>
          <a:p>
            <a:r>
              <a:rPr lang="en-US" dirty="0" smtClean="0"/>
              <a:t>Cambridge University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798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</a:t>
            </a:r>
            <a:endParaRPr lang="en-US" dirty="0"/>
          </a:p>
        </p:txBody>
      </p:sp>
      <p:pic>
        <p:nvPicPr>
          <p:cNvPr id="4" name="Content Placeholder 3" descr="Screen Shot 2015-08-11 at 18.44.19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2122" r="-42122"/>
          <a:stretch>
            <a:fillRect/>
          </a:stretch>
        </p:blipFill>
        <p:spPr/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60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win</a:t>
            </a:r>
            <a:endParaRPr lang="en-US" dirty="0"/>
          </a:p>
        </p:txBody>
      </p:sp>
      <p:pic>
        <p:nvPicPr>
          <p:cNvPr id="4" name="Content Placeholder 3" descr="Screen Shot 2015-08-11 at 18.45.5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5177" r="-45177"/>
          <a:stretch>
            <a:fillRect/>
          </a:stretch>
        </p:blipFill>
        <p:spPr/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56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domain of prediction of a point q, P(q), is the set of points p such that</a:t>
            </a:r>
          </a:p>
          <a:p>
            <a:r>
              <a:rPr lang="en-US" dirty="0" smtClean="0"/>
              <a:t>(i) every past endless causal curve through p intersects J¯(q);</a:t>
            </a:r>
          </a:p>
          <a:p>
            <a:r>
              <a:rPr lang="en-US" dirty="0" smtClean="0"/>
              <a:t>(ii) q</a:t>
            </a:r>
            <a:r>
              <a:rPr lang="en-GB" dirty="0" smtClean="0">
                <a:sym typeface="Symbol"/>
              </a:rPr>
              <a:t></a:t>
            </a:r>
            <a:r>
              <a:rPr lang="en-US" dirty="0" smtClean="0"/>
              <a:t>I¯(p)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2750" y="3824229"/>
            <a:ext cx="4178300" cy="230193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646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Mink: P(q)=</a:t>
            </a:r>
            <a:r>
              <a:rPr lang="en-GB" dirty="0">
                <a:sym typeface="Symbol"/>
              </a:rPr>
              <a:t></a:t>
            </a:r>
            <a:r>
              <a:rPr lang="en-GB" dirty="0" smtClean="0">
                <a:effectLst/>
              </a:rPr>
              <a:t> </a:t>
            </a:r>
            <a:endParaRPr lang="en-US" dirty="0"/>
          </a:p>
        </p:txBody>
      </p:sp>
      <p:pic>
        <p:nvPicPr>
          <p:cNvPr id="4" name="Content Placeholder 3" descr="Screen Shot 2015-08-11 at 19.10.1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0" r="10260"/>
          <a:stretch>
            <a:fillRect/>
          </a:stretch>
        </p:blipFill>
        <p:spPr/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005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Predictable implies closed?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88" b="88"/>
          <a:stretch>
            <a:fillRect/>
          </a:stretch>
        </p:blipFill>
        <p:spPr/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817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Nope</a:t>
            </a:r>
            <a:endParaRPr lang="en-US" dirty="0"/>
          </a:p>
        </p:txBody>
      </p:sp>
      <p:pic>
        <p:nvPicPr>
          <p:cNvPr id="4" name="Content Placeholder 3" descr="Screen Shot 2015-08-11 at 19.15.4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591" b="-11591"/>
          <a:stretch>
            <a:fillRect/>
          </a:stretch>
        </p:blipFill>
        <p:spPr/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177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What about spacetimes that are ‘everywhere predictable’ (cylindrical spacetime)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EP1. each event is predictable from </a:t>
            </a:r>
            <a:r>
              <a:rPr lang="en-US" i="1" dirty="0" smtClean="0"/>
              <a:t>some</a:t>
            </a:r>
            <a:r>
              <a:rPr lang="en-US" dirty="0" smtClean="0"/>
              <a:t> event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EP2. the </a:t>
            </a:r>
            <a:r>
              <a:rPr lang="en-US" i="1" dirty="0" smtClean="0"/>
              <a:t>entire</a:t>
            </a:r>
            <a:r>
              <a:rPr lang="en-US" dirty="0" smtClean="0"/>
              <a:t> future is predicable from </a:t>
            </a:r>
            <a:r>
              <a:rPr lang="en-US" i="1" dirty="0" smtClean="0"/>
              <a:t>any</a:t>
            </a:r>
            <a:r>
              <a:rPr lang="en-US" dirty="0" smtClean="0"/>
              <a:t> event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EP2 implies EP1, obviously. But EP1 implies EP2!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767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know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EP spacetimes have a Cauchy surface S, and S lies to the past of some point.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One can prove that a Cauchy surface to the past of some point must be compact.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505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But a compact Cauchy to the past of some point does not imply PE.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closed FRW model is not PE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870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Footnotes on predictable spacetime: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One hears that ‘singularities spoil prediction’.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‘A singularity represents the ultimate unknowable in science. It is an edge or boundary of spacetime at which matter and influences can enter or leave the physical universe in a totally unpredictable fashion.’ (Paul Davies)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38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 in three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Newcomb’s paradox</a:t>
            </a:r>
          </a:p>
          <a:p>
            <a:endParaRPr lang="en-US" dirty="0" smtClean="0"/>
          </a:p>
          <a:p>
            <a:r>
              <a:rPr lang="en-US" dirty="0" smtClean="0"/>
              <a:t>Spacetime: predictable spacetimes and time-travel</a:t>
            </a:r>
          </a:p>
          <a:p>
            <a:endParaRPr lang="en-US" dirty="0" smtClean="0"/>
          </a:p>
          <a:p>
            <a:r>
              <a:rPr lang="en-US" dirty="0" smtClean="0"/>
              <a:t>Newcomb’s P revisited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7695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Not true.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Actually this is true: a single predictable event will usually be accompanied by a singularity.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6496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Hawking and Penrose (1970):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spacetime which satisfies the following cannot be timelike or null geodesically complete: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(a) there are no closed timelike curves;</a:t>
            </a:r>
          </a:p>
          <a:p>
            <a:pPr marL="0" indent="0">
              <a:buNone/>
            </a:pPr>
            <a:r>
              <a:rPr lang="en-US" dirty="0" smtClean="0"/>
              <a:t>(b) close-by timelike and null geodesics have a tendency to draw closer;</a:t>
            </a:r>
          </a:p>
          <a:p>
            <a:pPr marL="0" indent="0">
              <a:buNone/>
            </a:pPr>
            <a:r>
              <a:rPr lang="en-US" dirty="0" smtClean="0"/>
              <a:t>(c) every geodesic encounters some curvature, however small;</a:t>
            </a:r>
          </a:p>
          <a:p>
            <a:pPr marL="0" indent="0">
              <a:buNone/>
            </a:pPr>
            <a:r>
              <a:rPr lang="en-US" dirty="0" smtClean="0"/>
              <a:t>(d) there is a compact slice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1610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Footnote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So far assumed that spacetime itself is a given. But spacetime is dynamic. This creates a new obstacle for prediction.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Screen Shot 2015-08-11 at 23.37.5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3129848"/>
            <a:ext cx="6165850" cy="3163001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087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 predictable spacetimes beget paradox?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“Sybil predicts the light switch will be off. Just before she reaches the predicted event, she switches the light on.”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915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2: Time-travel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Time-travel into the past, I mean, with unbroken worldlines, so not Doctor Who.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Time-travel in this sense is impossible in Newtonian spacetime and Minkowski spacetime.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9506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Easy to construct toy models: toilet roll, wormhole, 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7395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Famously there are solutions to EFEs which possess CTCs (closed timelike curves), e.g. Gödel spacetime, Taub-NUT, certain of the Kerr ‘black hole’ solutions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2027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 CTC spacetimes beget paradox?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grandfather paradox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gun paradox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burning match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3283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Resolution: gf and gun paradox show only that scenarios like this cannot ‘fit’ into worlds with CTCs.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They highlight fact that fields in CTCs are massively constrained (must ‘evolve back to original state’)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6683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is not odd. A story is only a story if it’s in a spacetime that can accommodate it.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Spatial analogy: an elephant will not fit into a mouse-sized universe.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49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Newcomb’s P</a:t>
            </a:r>
            <a:endParaRPr lang="en-US" dirty="0"/>
          </a:p>
        </p:txBody>
      </p:sp>
      <p:pic>
        <p:nvPicPr>
          <p:cNvPr id="4" name="Content Placeholder 3" descr="Screen Shot 2015-08-11 at 16.15.2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5" r="6825"/>
          <a:stretch>
            <a:fillRect/>
          </a:stretch>
        </p:blipFill>
        <p:spPr>
          <a:xfrm>
            <a:off x="457200" y="1600201"/>
            <a:ext cx="4765675" cy="2620938"/>
          </a:xfrm>
        </p:spPr>
      </p:pic>
      <p:sp>
        <p:nvSpPr>
          <p:cNvPr id="5" name="TextBox 4"/>
          <p:cNvSpPr txBox="1"/>
          <p:nvPr/>
        </p:nvSpPr>
        <p:spPr>
          <a:xfrm>
            <a:off x="1031876" y="4444999"/>
            <a:ext cx="72390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decide whether to take just B2, or B1 and B2</a:t>
            </a:r>
          </a:p>
          <a:p>
            <a:endParaRPr lang="en-US" dirty="0"/>
          </a:p>
          <a:p>
            <a:r>
              <a:rPr lang="en-US" dirty="0" smtClean="0"/>
              <a:t>The Predictor knows in advance what you will actually choose.</a:t>
            </a:r>
          </a:p>
          <a:p>
            <a:endParaRPr lang="en-US" dirty="0"/>
          </a:p>
          <a:p>
            <a:r>
              <a:rPr lang="en-US" dirty="0" smtClean="0"/>
              <a:t>If Predictor knows you’ll take just box B2, then She puts $1M in B2</a:t>
            </a:r>
          </a:p>
          <a:p>
            <a:r>
              <a:rPr lang="en-US" dirty="0" smtClean="0"/>
              <a:t>If Predictor knows you’ll take both boxes, then she puts nothing in B2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6082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Back predictable event paradox.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Resolution is the same: the spacetime cannot accommodate ‘stories’ like this. So actually fields in predicable spacetimes would also be massively constrained if the prediction were possible.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7565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Back to Newcomb’s paradox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Suppose the predictor has access to time-travel. The predictor has already ‘seen’ the chooser  open two boxes. In accordance with the story, the second box is empty. Outwitting the predictor is impossible.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8453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It is akin to a time-traveller saying: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Event p in my past is ON. The event p is in my future too so I will arrange for p to OFF.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this really shows is these ‘influencers’ are not possible in these environments; they don’t fit.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5466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It helps to remove humans from the story. Replace with machines.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There is no device that could pass through event p and register it was OFF and then implement a procedure so that ‘later’ it was ON.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080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Discussions on Newcomb’s paradox are usually phrased in terms of ‘what is the rational decision to make?’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My conclusion is that rational influencers (or any device that could ‘outwit’ the Predictor) are simply not compatible with these strange worlds.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227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 one box or both?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599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Three kinds of world might accommodate this story: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One with a God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Time-travel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‘Predictable spacetimes’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30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Predictable spacetimes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Idea: for an event to be predictable the event must be determined by some past data and that data must be available before the event has occurred.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So we require determinism to hold.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Note: predictability not equal to determinism, despite Laplace and Popper.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047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 could talk about Newtonian spacetime, but it’s not worth it (even determinism fails!).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So ‘spacetimes’ here = relativistic spacetimes. Here determinism has a chance. (I’ll use the standard causal structure notation.)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general idea</a:t>
            </a:r>
            <a:endParaRPr lang="en-US" dirty="0"/>
          </a:p>
        </p:txBody>
      </p:sp>
      <p:pic>
        <p:nvPicPr>
          <p:cNvPr id="4" name="Content Placeholder 3" descr="Screen Shot 2015-08-11 at 14.16.5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9" r="9799"/>
          <a:stretch>
            <a:fillRect/>
          </a:stretch>
        </p:blipFill>
        <p:spPr/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742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</a:t>
            </a:r>
            <a:endParaRPr lang="en-US" dirty="0"/>
          </a:p>
        </p:txBody>
      </p:sp>
      <p:pic>
        <p:nvPicPr>
          <p:cNvPr id="4" name="Content Placeholder 3" descr="Screen Shot 2015-08-11 at 18.42.5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6" b="3486"/>
          <a:stretch>
            <a:fillRect/>
          </a:stretch>
        </p:blipFill>
        <p:spPr/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95F7-F2D3-EE43-AB76-ECFF65850FC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561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1016</Words>
  <Application>Microsoft Macintosh PowerPoint</Application>
  <PresentationFormat>On-screen Show (4:3)</PresentationFormat>
  <Paragraphs>160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Newcomb’s paradox and spacetime</vt:lpstr>
      <vt:lpstr>Talk in three parts</vt:lpstr>
      <vt:lpstr>Newcomb’s P</vt:lpstr>
      <vt:lpstr>So one box or both?</vt:lpstr>
      <vt:lpstr>PowerPoint Presentation</vt:lpstr>
      <vt:lpstr>Predictable spacetimes</vt:lpstr>
      <vt:lpstr>PowerPoint Presentation</vt:lpstr>
      <vt:lpstr>The general idea</vt:lpstr>
      <vt:lpstr>Fail</vt:lpstr>
      <vt:lpstr>Win</vt:lpstr>
      <vt:lpstr>Partial win</vt:lpstr>
      <vt:lpstr>PowerPoint Presentation</vt:lpstr>
      <vt:lpstr>Mink: P(q)= </vt:lpstr>
      <vt:lpstr>Predictable implies closed?</vt:lpstr>
      <vt:lpstr>Nope</vt:lpstr>
      <vt:lpstr>PowerPoint Presentation</vt:lpstr>
      <vt:lpstr>PowerPoint Presentation</vt:lpstr>
      <vt:lpstr>PowerPoint Presentation</vt:lpstr>
      <vt:lpstr>Footnotes on predictable spacetime: 1</vt:lpstr>
      <vt:lpstr>PowerPoint Presentation</vt:lpstr>
      <vt:lpstr>Why?</vt:lpstr>
      <vt:lpstr>Footnote 2</vt:lpstr>
      <vt:lpstr>PowerPoint Presentation</vt:lpstr>
      <vt:lpstr>Part 2: Time-travel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Newcomb’s paradox and spacetime</dc:title>
  <dc:creator>zzz zz</dc:creator>
  <cp:lastModifiedBy>zzz zz</cp:lastModifiedBy>
  <cp:revision>39</cp:revision>
  <dcterms:created xsi:type="dcterms:W3CDTF">2015-08-11T14:10:42Z</dcterms:created>
  <dcterms:modified xsi:type="dcterms:W3CDTF">2015-08-12T12:39:51Z</dcterms:modified>
</cp:coreProperties>
</file>