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1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64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F7AB5D-CE44-7249-B5FA-663B5B2D79CA}" type="datetimeFigureOut">
              <a:rPr lang="en-US" smtClean="0"/>
              <a:t>09/08/15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E6CC54-B18C-C647-87A2-A5EBD11BE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4314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E0A53-0B51-DB4A-85EC-F64CC8A5B0D7}" type="datetimeFigureOut">
              <a:rPr lang="en-US" smtClean="0"/>
              <a:t>09/08/15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96729C-468D-1E44-A82D-52D299EC6E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493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96729C-468D-1E44-A82D-52D299EC6E2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68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B4278A0D-6ABA-9048-8BAC-7C929F9F7509}" type="datetime4">
              <a:rPr lang="fr-FR" smtClean="0"/>
              <a:t>August 9, 2015</a:t>
            </a:fld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Michèle Friend, George Washington University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A69E-BE24-B94F-9088-54C9C158FC9D}" type="datetime4">
              <a:rPr lang="fr-FR" smtClean="0"/>
              <a:t>August 9,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Michèle Friend, George Washington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2FBC0-13B8-4B1E-B170-BBEED4A77C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CA26-3ACF-2448-8F0D-5EAA924CE084}" type="datetime4">
              <a:rPr lang="fr-FR" smtClean="0"/>
              <a:t>August 9,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Michèle Friend, George Washington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2FBC0-13B8-4B1E-B170-BBEED4A77C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0168D70-51C5-5442-8971-3743C970B2D3}" type="datetime4">
              <a:rPr lang="fr-FR" smtClean="0"/>
              <a:t>August 9, 2015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Michèle Friend, George Washington University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A496F-7984-9B49-93B7-7F8A14633691}" type="datetime4">
              <a:rPr lang="fr-FR" smtClean="0"/>
              <a:t>August 9, 2015</a:t>
            </a:fld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Michèle Friend, George Washington University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1034612-8179-9248-84DC-C667D86581FC}" type="datetime4">
              <a:rPr lang="fr-FR" smtClean="0"/>
              <a:t>August 9, 2015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 smtClean="0"/>
              <a:t>Michèle Friend, George Washington University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en-GB" smtClean="0"/>
              <a:t>Click to edit Master text styles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836BFA06-BE3B-F947-BA11-E3B6C712EA11}" type="datetime4">
              <a:rPr lang="fr-FR" smtClean="0"/>
              <a:t>August 9, 2015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 smtClean="0"/>
              <a:t>Michèle Friend, George Washington University</a:t>
            </a:r>
            <a:endParaRPr lang="en-US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08EEF-934A-1042-8B5A-E39B70346BD4}" type="datetime4">
              <a:rPr lang="fr-FR" smtClean="0"/>
              <a:t>August 9, 2015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Michèle Friend, George Washington University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3F70A-E3B4-C54D-A176-9B3A92AB2AD5}" type="datetime4">
              <a:rPr lang="fr-FR" smtClean="0"/>
              <a:t>August 9, 2015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Michèle Friend, George Washington University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4FF20DC2-8FF0-9D44-B220-156C3C45E3BD}" type="datetime4">
              <a:rPr lang="fr-FR" smtClean="0"/>
              <a:t>August 9, 2015</a:t>
            </a:fld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 smtClean="0"/>
              <a:t>Michèle Friend, George Washington University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GB" smtClean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fld id="{DB36D84E-89A6-234E-945E-F0B7A2E9D760}" type="datetime4">
              <a:rPr lang="fr-FR" smtClean="0"/>
              <a:t>August 9, 2015</a:t>
            </a:fld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r>
              <a:rPr lang="en-US" smtClean="0"/>
              <a:t>Michèle Friend, George Washington University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7BD5652C-5E54-6D45-9376-D63CA11ADFF4}" type="datetime4">
              <a:rPr lang="fr-FR" smtClean="0"/>
              <a:t>August 9,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Michèle Friend, George Washington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5744759D-0EFF-4FB2-9CCE-04E00944F0F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82" r:id="rId1"/>
    <p:sldLayoutId id="2147484283" r:id="rId2"/>
    <p:sldLayoutId id="2147484284" r:id="rId3"/>
    <p:sldLayoutId id="2147484285" r:id="rId4"/>
    <p:sldLayoutId id="2147484286" r:id="rId5"/>
    <p:sldLayoutId id="2147484287" r:id="rId6"/>
    <p:sldLayoutId id="2147484288" r:id="rId7"/>
    <p:sldLayoutId id="2147484289" r:id="rId8"/>
    <p:sldLayoutId id="2147484290" r:id="rId9"/>
    <p:sldLayoutId id="2147484291" r:id="rId10"/>
    <p:sldLayoutId id="2147484292" r:id="rId11"/>
  </p:sldLayoutIdLst>
  <p:hf sldNum="0" hdr="0" dt="0"/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565400" y="2851532"/>
            <a:ext cx="4013200" cy="921458"/>
          </a:xfrm>
        </p:spPr>
        <p:txBody>
          <a:bodyPr/>
          <a:lstStyle/>
          <a:p>
            <a:r>
              <a:rPr lang="en-US" dirty="0" smtClean="0"/>
              <a:t>Logic, Relativity and Beyond</a:t>
            </a:r>
          </a:p>
          <a:p>
            <a:r>
              <a:rPr lang="en-US" dirty="0" smtClean="0"/>
              <a:t>Budapest 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65400" y="2204023"/>
            <a:ext cx="4013200" cy="647509"/>
          </a:xfrm>
        </p:spPr>
        <p:txBody>
          <a:bodyPr>
            <a:normAutofit/>
          </a:bodyPr>
          <a:lstStyle/>
          <a:p>
            <a:r>
              <a:rPr lang="en-US" dirty="0" smtClean="0"/>
              <a:t>Pluralist Mathematical </a:t>
            </a:r>
            <a:r>
              <a:rPr lang="en-US" dirty="0" smtClean="0"/>
              <a:t>Practice in Physics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Michèle Friend, George Washington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359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57200" y="2033276"/>
            <a:ext cx="8229600" cy="358262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GB" dirty="0"/>
              <a:t>“The </a:t>
            </a:r>
            <a:r>
              <a:rPr lang="en-GB" dirty="0" err="1"/>
              <a:t>Andréka-Németi</a:t>
            </a:r>
            <a:r>
              <a:rPr lang="en-GB" dirty="0"/>
              <a:t> group” is the honorary name given to some Hungarian logicians and scientists who have set up a programme to give the logical foundations of theories of physics. The core researchers in this area are </a:t>
            </a:r>
            <a:r>
              <a:rPr lang="en-GB" dirty="0" err="1" smtClean="0"/>
              <a:t>Hajnal</a:t>
            </a:r>
            <a:r>
              <a:rPr lang="en-GB" dirty="0" smtClean="0"/>
              <a:t> </a:t>
            </a:r>
            <a:r>
              <a:rPr lang="en-GB" dirty="0" err="1" smtClean="0"/>
              <a:t>Andéka</a:t>
            </a:r>
            <a:r>
              <a:rPr lang="en-GB" dirty="0"/>
              <a:t>, </a:t>
            </a:r>
            <a:r>
              <a:rPr lang="en-GB" dirty="0" err="1" smtClean="0"/>
              <a:t>István</a:t>
            </a:r>
            <a:r>
              <a:rPr lang="en-GB" dirty="0" smtClean="0"/>
              <a:t> </a:t>
            </a:r>
            <a:r>
              <a:rPr lang="en-GB" dirty="0" err="1" smtClean="0"/>
              <a:t>Németi</a:t>
            </a:r>
            <a:r>
              <a:rPr lang="en-GB" dirty="0"/>
              <a:t>, </a:t>
            </a:r>
            <a:r>
              <a:rPr lang="en-GB" dirty="0" err="1" smtClean="0"/>
              <a:t>Júdit</a:t>
            </a:r>
            <a:r>
              <a:rPr lang="en-GB" dirty="0" smtClean="0"/>
              <a:t> </a:t>
            </a:r>
            <a:r>
              <a:rPr lang="en-GB" dirty="0" err="1" smtClean="0"/>
              <a:t>Madarász</a:t>
            </a:r>
            <a:r>
              <a:rPr lang="en-GB" dirty="0" smtClean="0"/>
              <a:t> and </a:t>
            </a:r>
            <a:r>
              <a:rPr lang="en-GB" dirty="0" err="1" smtClean="0"/>
              <a:t>Gergely</a:t>
            </a:r>
            <a:r>
              <a:rPr lang="en-GB" dirty="0" smtClean="0"/>
              <a:t> </a:t>
            </a:r>
            <a:r>
              <a:rPr lang="en-GB" dirty="0" err="1"/>
              <a:t>Székely</a:t>
            </a:r>
            <a:r>
              <a:rPr lang="en-GB" dirty="0"/>
              <a:t>. In this paper I explain the </a:t>
            </a:r>
            <a:r>
              <a:rPr lang="en-GB" dirty="0" smtClean="0"/>
              <a:t>methodology</a:t>
            </a:r>
            <a:r>
              <a:rPr lang="en-GB" dirty="0"/>
              <a:t> </a:t>
            </a:r>
            <a:r>
              <a:rPr lang="en-GB" dirty="0" smtClean="0"/>
              <a:t>and </a:t>
            </a:r>
            <a:r>
              <a:rPr lang="en-GB" dirty="0"/>
              <a:t>point out some senses in which it is pluralist. </a:t>
            </a:r>
          </a:p>
          <a:p>
            <a:pPr algn="just"/>
            <a:r>
              <a:rPr lang="en-US" dirty="0" smtClean="0"/>
              <a:t>The methodology will proceed in four stages, but it should be understood </a:t>
            </a:r>
            <a:r>
              <a:rPr lang="en-GB" dirty="0" smtClean="0"/>
              <a:t>that </a:t>
            </a:r>
            <a:r>
              <a:rPr lang="en-GB" dirty="0"/>
              <a:t>one goes back-and-forth between the stages. None is ever completed</a:t>
            </a:r>
            <a:r>
              <a:rPr lang="en-GB" dirty="0" smtClean="0"/>
              <a:t>. I shall then point out the several ways in which the methodology is pluralist.</a:t>
            </a:r>
            <a:endParaRPr lang="en-GB" dirty="0"/>
          </a:p>
          <a:p>
            <a:pPr algn="just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Michèle Friend, George Washington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701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21404" y="975360"/>
            <a:ext cx="7214616" cy="701040"/>
          </a:xfrm>
        </p:spPr>
        <p:txBody>
          <a:bodyPr/>
          <a:lstStyle/>
          <a:p>
            <a:r>
              <a:rPr lang="en-GB" u="sng" dirty="0"/>
              <a:t>The </a:t>
            </a:r>
            <a:r>
              <a:rPr lang="en-GB" u="sng" dirty="0" smtClean="0"/>
              <a:t>Methodology I: </a:t>
            </a:r>
            <a:r>
              <a:rPr lang="en-GB" u="sng" dirty="0"/>
              <a:t>Starting the Programme</a:t>
            </a:r>
            <a:r>
              <a:rPr lang="en-GB" dirty="0"/>
              <a:t> </a:t>
            </a:r>
            <a:endParaRPr lang="en-US" dirty="0"/>
          </a:p>
        </p:txBody>
      </p:sp>
      <p:sp>
        <p:nvSpPr>
          <p:cNvPr id="6" name="Vertical Text Placeholder 5"/>
          <p:cNvSpPr>
            <a:spLocks noGrp="1"/>
          </p:cNvSpPr>
          <p:nvPr>
            <p:ph type="body" orient="vert" idx="1"/>
          </p:nvPr>
        </p:nvSpPr>
        <p:spPr>
          <a:xfrm rot="5400000" flipH="1" flipV="1">
            <a:off x="2726963" y="-457608"/>
            <a:ext cx="3741520" cy="865454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n-GB" b="1" dirty="0"/>
              <a:t>I.1. The methodology starts with the observed data of the physical theory</a:t>
            </a:r>
            <a:r>
              <a:rPr lang="en-GB" b="1" dirty="0" smtClean="0"/>
              <a:t>.</a:t>
            </a:r>
            <a:r>
              <a:rPr lang="en-GB" b="1" dirty="0"/>
              <a:t> </a:t>
            </a:r>
            <a:endParaRPr lang="en-GB" b="1" dirty="0" smtClean="0"/>
          </a:p>
          <a:p>
            <a:pPr algn="just"/>
            <a:r>
              <a:rPr lang="en-GB" dirty="0" smtClean="0"/>
              <a:t>The </a:t>
            </a:r>
            <a:r>
              <a:rPr lang="en-GB" dirty="0" err="1"/>
              <a:t>Andréka-Németi</a:t>
            </a:r>
            <a:r>
              <a:rPr lang="en-GB" dirty="0"/>
              <a:t> group develop a </a:t>
            </a:r>
            <a:r>
              <a:rPr lang="en-GB" dirty="0" smtClean="0"/>
              <a:t>three-</a:t>
            </a:r>
            <a:r>
              <a:rPr lang="en-GB" dirty="0"/>
              <a:t>sorted first-order logical language that can be used to represent the ontology and the calculations made to capture observations made by a body concerning the trajectory and observations (if any) of another body travelling in space-time</a:t>
            </a:r>
            <a:r>
              <a:rPr lang="en-GB" dirty="0" smtClean="0"/>
              <a:t>. </a:t>
            </a:r>
            <a:r>
              <a:rPr lang="en-GB" i="1" dirty="0" smtClean="0"/>
              <a:t>L</a:t>
            </a:r>
            <a:r>
              <a:rPr lang="en-GB" dirty="0" smtClean="0"/>
              <a:t> = {B, Q, G}. </a:t>
            </a:r>
            <a:r>
              <a:rPr lang="en-GB" i="1" dirty="0" smtClean="0"/>
              <a:t>L </a:t>
            </a:r>
            <a:r>
              <a:rPr lang="en-GB" dirty="0" smtClean="0"/>
              <a:t>= ‘Language’, B = ‘bodies’ (photons, observers…) G = ‘geometry’ (ordered field).</a:t>
            </a:r>
          </a:p>
          <a:p>
            <a:pPr algn="just"/>
            <a:r>
              <a:rPr lang="en-GB" b="1" dirty="0" smtClean="0"/>
              <a:t>I.2. </a:t>
            </a:r>
            <a:r>
              <a:rPr lang="en-GB" b="1" dirty="0"/>
              <a:t>They then work ‘backwards’ to find out what axioms could be used to derive the data as theorems. </a:t>
            </a:r>
            <a:endParaRPr lang="en-GB" b="1" dirty="0" smtClean="0"/>
          </a:p>
          <a:p>
            <a:pPr algn="just"/>
            <a:r>
              <a:rPr lang="en-GB" b="1" dirty="0"/>
              <a:t>I</a:t>
            </a:r>
            <a:r>
              <a:rPr lang="en-GB" b="1" dirty="0" smtClean="0"/>
              <a:t>.3. </a:t>
            </a:r>
            <a:r>
              <a:rPr lang="en-GB" b="1" dirty="0"/>
              <a:t>They also work ‘forwards’ to derive some of the textbook ‘laws of physics’ as theorems. </a:t>
            </a:r>
          </a:p>
          <a:p>
            <a:pPr algn="just"/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Michèle Friend, George Washington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155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1" y="975360"/>
            <a:ext cx="5973236" cy="701040"/>
          </a:xfrm>
        </p:spPr>
        <p:txBody>
          <a:bodyPr>
            <a:normAutofit/>
          </a:bodyPr>
          <a:lstStyle/>
          <a:p>
            <a:r>
              <a:rPr lang="en-GB" u="sng" dirty="0"/>
              <a:t>The </a:t>
            </a:r>
            <a:r>
              <a:rPr lang="en-GB" u="sng" dirty="0" smtClean="0"/>
              <a:t>Methodology II: </a:t>
            </a:r>
            <a:r>
              <a:rPr lang="en-GB" u="sng" dirty="0"/>
              <a:t>Continuing the Programme: Changing the Axioms</a:t>
            </a:r>
            <a:r>
              <a:rPr lang="en-GB" dirty="0"/>
              <a:t> 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16200000">
            <a:off x="2471486" y="-292389"/>
            <a:ext cx="4183909" cy="837979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GB" dirty="0" smtClean="0"/>
              <a:t>II </a:t>
            </a:r>
            <a:r>
              <a:rPr lang="en-GB" dirty="0"/>
              <a:t>Once the </a:t>
            </a:r>
            <a:r>
              <a:rPr lang="en-GB" dirty="0" err="1"/>
              <a:t>Andéka-Németi</a:t>
            </a:r>
            <a:r>
              <a:rPr lang="en-GB" dirty="0"/>
              <a:t> group have one set of adequate </a:t>
            </a:r>
            <a:r>
              <a:rPr lang="en-GB" dirty="0" smtClean="0"/>
              <a:t>axioms they </a:t>
            </a:r>
            <a:r>
              <a:rPr lang="en-GB" dirty="0"/>
              <a:t>explore what happens if they change the axioms, by simplifying them or weakening them. </a:t>
            </a:r>
            <a:endParaRPr lang="en-GB" dirty="0" smtClean="0"/>
          </a:p>
          <a:p>
            <a:pPr algn="l"/>
            <a:r>
              <a:rPr lang="en-GB" dirty="0" smtClean="0"/>
              <a:t>II</a:t>
            </a:r>
            <a:r>
              <a:rPr lang="en-GB" dirty="0"/>
              <a:t>.</a:t>
            </a:r>
            <a:r>
              <a:rPr lang="en-GB" dirty="0" smtClean="0"/>
              <a:t>1 </a:t>
            </a:r>
            <a:r>
              <a:rPr lang="en-GB" dirty="0"/>
              <a:t>One </a:t>
            </a:r>
            <a:r>
              <a:rPr lang="en-GB" dirty="0" smtClean="0"/>
              <a:t>direction is </a:t>
            </a:r>
            <a:r>
              <a:rPr lang="en-GB" dirty="0"/>
              <a:t>inspired by the ideas of ‘reverse mathematics’, where we look for the weakest </a:t>
            </a:r>
            <a:r>
              <a:rPr lang="en-GB" dirty="0" smtClean="0"/>
              <a:t>axioms </a:t>
            </a:r>
            <a:r>
              <a:rPr lang="en-GB" dirty="0"/>
              <a:t>to derive the data of the </a:t>
            </a:r>
            <a:r>
              <a:rPr lang="en-GB" dirty="0" smtClean="0"/>
              <a:t>theory.</a:t>
            </a:r>
          </a:p>
          <a:p>
            <a:pPr algn="l"/>
            <a:r>
              <a:rPr lang="en-GB" dirty="0" smtClean="0"/>
              <a:t>II.</a:t>
            </a:r>
            <a:r>
              <a:rPr lang="en-GB" dirty="0"/>
              <a:t>2</a:t>
            </a:r>
            <a:r>
              <a:rPr lang="en-GB" dirty="0" smtClean="0"/>
              <a:t> </a:t>
            </a:r>
            <a:r>
              <a:rPr lang="en-GB" dirty="0"/>
              <a:t>The other direction of exploration is ‘counter</a:t>
            </a:r>
            <a:r>
              <a:rPr lang="en-GB" dirty="0" smtClean="0"/>
              <a:t>-axiomatic’</a:t>
            </a:r>
            <a:r>
              <a:rPr lang="en-GB" dirty="0"/>
              <a:t>. </a:t>
            </a:r>
            <a:endParaRPr lang="en-GB" dirty="0" smtClean="0"/>
          </a:p>
          <a:p>
            <a:pPr algn="l"/>
            <a:endParaRPr lang="en-US" dirty="0"/>
          </a:p>
          <a:p>
            <a:pPr algn="l"/>
            <a:r>
              <a:rPr lang="en-GB" sz="1600" dirty="0">
                <a:solidFill>
                  <a:srgbClr val="000090"/>
                </a:solidFill>
              </a:rPr>
              <a:t>So, the </a:t>
            </a:r>
            <a:r>
              <a:rPr lang="en-GB" sz="1600" dirty="0" err="1">
                <a:solidFill>
                  <a:srgbClr val="000090"/>
                </a:solidFill>
              </a:rPr>
              <a:t>Andréka-Németi</a:t>
            </a:r>
            <a:r>
              <a:rPr lang="en-GB" sz="1600" dirty="0">
                <a:solidFill>
                  <a:srgbClr val="000090"/>
                </a:solidFill>
              </a:rPr>
              <a:t> group end up, not with one, but with a number of axiomatic systems each of which derives </a:t>
            </a:r>
            <a:r>
              <a:rPr lang="en-GB" sz="1600" dirty="0" smtClean="0">
                <a:solidFill>
                  <a:srgbClr val="000090"/>
                </a:solidFill>
              </a:rPr>
              <a:t>the </a:t>
            </a:r>
            <a:r>
              <a:rPr lang="en-GB" sz="1600" dirty="0">
                <a:solidFill>
                  <a:srgbClr val="000090"/>
                </a:solidFill>
              </a:rPr>
              <a:t>observed </a:t>
            </a:r>
            <a:r>
              <a:rPr lang="en-GB" sz="1600" dirty="0" smtClean="0">
                <a:solidFill>
                  <a:srgbClr val="000090"/>
                </a:solidFill>
              </a:rPr>
              <a:t>data </a:t>
            </a:r>
            <a:r>
              <a:rPr lang="en-GB" sz="1600" dirty="0">
                <a:solidFill>
                  <a:srgbClr val="000090"/>
                </a:solidFill>
              </a:rPr>
              <a:t>as theorems. The different axiom systems each find a different balance between (</a:t>
            </a:r>
            <a:r>
              <a:rPr lang="en-GB" sz="1600" dirty="0" err="1">
                <a:solidFill>
                  <a:srgbClr val="000090"/>
                </a:solidFill>
              </a:rPr>
              <a:t>i</a:t>
            </a:r>
            <a:r>
              <a:rPr lang="en-GB" sz="1600" dirty="0">
                <a:solidFill>
                  <a:srgbClr val="000090"/>
                </a:solidFill>
              </a:rPr>
              <a:t>) the logically simplest and more logically intuitive axioms against (ii) the simplest language against </a:t>
            </a:r>
            <a:r>
              <a:rPr lang="en-GB" sz="1600" dirty="0" smtClean="0">
                <a:solidFill>
                  <a:srgbClr val="000090"/>
                </a:solidFill>
              </a:rPr>
              <a:t>(</a:t>
            </a:r>
            <a:r>
              <a:rPr lang="en-GB" sz="1600" dirty="0">
                <a:solidFill>
                  <a:srgbClr val="000090"/>
                </a:solidFill>
              </a:rPr>
              <a:t>iii) the most informative and convincing </a:t>
            </a:r>
            <a:r>
              <a:rPr lang="en-GB" sz="1600" dirty="0" smtClean="0">
                <a:solidFill>
                  <a:srgbClr val="000090"/>
                </a:solidFill>
              </a:rPr>
              <a:t>proofs. </a:t>
            </a:r>
            <a:r>
              <a:rPr lang="en-GB" sz="1600" dirty="0">
                <a:solidFill>
                  <a:srgbClr val="000090"/>
                </a:solidFill>
              </a:rPr>
              <a:t>So we have a plurality of formal axiomatic systems that </a:t>
            </a:r>
            <a:r>
              <a:rPr lang="en-GB" sz="1600" i="1" dirty="0">
                <a:solidFill>
                  <a:srgbClr val="000090"/>
                </a:solidFill>
              </a:rPr>
              <a:t>together</a:t>
            </a:r>
            <a:r>
              <a:rPr lang="en-GB" sz="1600" dirty="0">
                <a:solidFill>
                  <a:srgbClr val="000090"/>
                </a:solidFill>
              </a:rPr>
              <a:t> give the explanation of the physical data and together constitute the theory of physics. No axiom is a physical law. Instead, it is an hypothesis. </a:t>
            </a:r>
          </a:p>
          <a:p>
            <a:pPr algn="l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447800" y="5989465"/>
            <a:ext cx="6248400" cy="497060"/>
          </a:xfrm>
        </p:spPr>
        <p:txBody>
          <a:bodyPr/>
          <a:lstStyle/>
          <a:p>
            <a:r>
              <a:rPr lang="en-US" smtClean="0"/>
              <a:t>Michèle Friend, George Washington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603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028" y="398467"/>
            <a:ext cx="8641275" cy="1277933"/>
          </a:xfrm>
        </p:spPr>
        <p:txBody>
          <a:bodyPr>
            <a:normAutofit/>
          </a:bodyPr>
          <a:lstStyle/>
          <a:p>
            <a:r>
              <a:rPr lang="en-GB" u="sng" dirty="0"/>
              <a:t>The </a:t>
            </a:r>
            <a:r>
              <a:rPr lang="en-GB" u="sng" dirty="0" smtClean="0"/>
              <a:t>Methodology III: </a:t>
            </a:r>
            <a:r>
              <a:rPr lang="en-GB" u="sng" dirty="0"/>
              <a:t>Continuing the Programme: Establishing the Mathematical Relations Between the Formal </a:t>
            </a:r>
            <a:r>
              <a:rPr lang="en-GB" u="sng" dirty="0" smtClean="0"/>
              <a:t>Theories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801725"/>
            <a:ext cx="8229600" cy="103352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pPr algn="just"/>
            <a:r>
              <a:rPr lang="en-GB" dirty="0" smtClean="0"/>
              <a:t>III </a:t>
            </a:r>
            <a:r>
              <a:rPr lang="en-GB" dirty="0"/>
              <a:t>The logical relations between the formal theories are the subject of logical meta-</a:t>
            </a:r>
            <a:r>
              <a:rPr lang="en-GB" dirty="0" smtClean="0"/>
              <a:t>exploration.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Michèle Friend, George Washington University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422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598" y="112069"/>
            <a:ext cx="7582905" cy="1768200"/>
          </a:xfrm>
        </p:spPr>
        <p:txBody>
          <a:bodyPr>
            <a:noAutofit/>
          </a:bodyPr>
          <a:lstStyle/>
          <a:p>
            <a:r>
              <a:rPr lang="en-GB" sz="2400" dirty="0" smtClean="0"/>
              <a:t>According to the traditional approach to science, </a:t>
            </a:r>
            <a:r>
              <a:rPr lang="en-GB" sz="2400" i="1" dirty="0"/>
              <a:t>law</a:t>
            </a:r>
            <a:r>
              <a:rPr lang="en-GB" sz="2400" dirty="0"/>
              <a:t> of physics is </a:t>
            </a:r>
            <a:r>
              <a:rPr lang="en-GB" sz="2400" dirty="0" smtClean="0"/>
              <a:t>ideally supposed </a:t>
            </a:r>
            <a:r>
              <a:rPr lang="en-GB" sz="2400" dirty="0"/>
              <a:t>to be (some of): </a:t>
            </a:r>
            <a:br>
              <a:rPr lang="en-GB" sz="2400" dirty="0"/>
            </a:br>
            <a:endParaRPr lang="en-US" sz="2400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40864" y="2019301"/>
            <a:ext cx="3959547" cy="342227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/>
          <a:lstStyle/>
          <a:p>
            <a:pPr algn="l"/>
            <a:r>
              <a:rPr lang="en-GB" sz="2800" dirty="0" smtClean="0"/>
              <a:t>(</a:t>
            </a:r>
            <a:r>
              <a:rPr lang="en-GB" sz="2800" dirty="0"/>
              <a:t>1) everywhere true, </a:t>
            </a:r>
          </a:p>
          <a:p>
            <a:pPr algn="l"/>
            <a:r>
              <a:rPr lang="en-GB" sz="2800" dirty="0"/>
              <a:t>(2) eternal,</a:t>
            </a:r>
          </a:p>
          <a:p>
            <a:pPr algn="l"/>
            <a:r>
              <a:rPr lang="en-GB" sz="2800" dirty="0"/>
              <a:t>(3) explanatory, </a:t>
            </a:r>
          </a:p>
          <a:p>
            <a:pPr algn="l"/>
            <a:r>
              <a:rPr lang="en-GB" sz="2800" dirty="0"/>
              <a:t>(4) </a:t>
            </a:r>
            <a:r>
              <a:rPr lang="en-GB" sz="2800" dirty="0" smtClean="0"/>
              <a:t>necessary, </a:t>
            </a:r>
            <a:endParaRPr lang="en-GB" sz="2800" dirty="0"/>
          </a:p>
          <a:p>
            <a:pPr algn="l"/>
            <a:r>
              <a:rPr lang="en-GB" sz="2800" dirty="0"/>
              <a:t>(5) basic and </a:t>
            </a:r>
          </a:p>
          <a:p>
            <a:pPr algn="l"/>
            <a:r>
              <a:rPr lang="en-GB" sz="2800" dirty="0"/>
              <a:t>(6) essential.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Michèle Friend, George Washington University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547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59962"/>
            <a:ext cx="8229599" cy="1016438"/>
          </a:xfrm>
        </p:spPr>
        <p:txBody>
          <a:bodyPr>
            <a:normAutofit/>
          </a:bodyPr>
          <a:lstStyle/>
          <a:p>
            <a:r>
              <a:rPr lang="en-GB" u="sng" dirty="0"/>
              <a:t>The </a:t>
            </a:r>
            <a:r>
              <a:rPr lang="en-GB" u="sng" dirty="0" smtClean="0"/>
              <a:t>Methodology IV: </a:t>
            </a:r>
            <a:r>
              <a:rPr lang="en-GB" u="sng" dirty="0"/>
              <a:t>Continuing the Programme: Extending the Methodology to Other Physical Theories</a:t>
            </a:r>
            <a:r>
              <a:rPr lang="en-GB" dirty="0"/>
              <a:t> 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6821"/>
            <a:ext cx="8229600" cy="175574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/>
          <a:lstStyle/>
          <a:p>
            <a:pPr algn="just"/>
            <a:r>
              <a:rPr lang="en-GB" dirty="0"/>
              <a:t>IV.1 The methodology above can be used to give logical foundations for other physical theories. </a:t>
            </a:r>
            <a:endParaRPr lang="en-GB" dirty="0" smtClean="0"/>
          </a:p>
          <a:p>
            <a:pPr algn="just"/>
            <a:r>
              <a:rPr lang="en-GB" dirty="0"/>
              <a:t>IV.2 </a:t>
            </a:r>
            <a:r>
              <a:rPr lang="en-GB" dirty="0" smtClean="0"/>
              <a:t>The </a:t>
            </a:r>
            <a:r>
              <a:rPr lang="en-GB" dirty="0"/>
              <a:t>connections between the physical theories, can be made entirely logically explicit.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Michèle Friend, George Washington University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326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386016"/>
            <a:ext cx="4114800" cy="859196"/>
          </a:xfrm>
        </p:spPr>
        <p:txBody>
          <a:bodyPr/>
          <a:lstStyle/>
          <a:p>
            <a:r>
              <a:rPr lang="en-GB" u="sng" dirty="0"/>
              <a:t>Pluralism in Practice</a:t>
            </a:r>
            <a:r>
              <a:rPr lang="en-GB" dirty="0"/>
              <a:t> 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19158"/>
            <a:ext cx="8229600" cy="484387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/>
          <a:lstStyle/>
          <a:p>
            <a:pPr algn="l"/>
            <a:r>
              <a:rPr lang="en-GB" u="sng" dirty="0"/>
              <a:t>The methodology is pluralist in</a:t>
            </a:r>
            <a:r>
              <a:rPr lang="en-GB" dirty="0"/>
              <a:t>: </a:t>
            </a:r>
          </a:p>
          <a:p>
            <a:pPr marL="514350" lvl="0" indent="-514350" algn="l">
              <a:buAutoNum type="romanLcParenBoth"/>
            </a:pPr>
            <a:r>
              <a:rPr lang="en-GB" dirty="0" smtClean="0"/>
              <a:t>formal </a:t>
            </a:r>
            <a:r>
              <a:rPr lang="en-GB" dirty="0"/>
              <a:t>axiomatic systems, in </a:t>
            </a:r>
          </a:p>
          <a:p>
            <a:pPr marL="514350" lvl="0" indent="-514350" algn="l">
              <a:buAutoNum type="romanLcParenBoth"/>
            </a:pPr>
            <a:r>
              <a:rPr lang="en-GB" dirty="0" smtClean="0"/>
              <a:t>epistemology </a:t>
            </a:r>
            <a:r>
              <a:rPr lang="en-GB" dirty="0"/>
              <a:t>and in </a:t>
            </a:r>
          </a:p>
          <a:p>
            <a:pPr marL="514350" lvl="0" indent="-514350" algn="l">
              <a:buAutoNum type="romanLcParenBoth"/>
            </a:pPr>
            <a:r>
              <a:rPr lang="en-GB" dirty="0" smtClean="0"/>
              <a:t>logic</a:t>
            </a:r>
            <a:r>
              <a:rPr lang="en-GB" dirty="0"/>
              <a:t>. </a:t>
            </a:r>
          </a:p>
          <a:p>
            <a:pPr algn="just"/>
            <a:r>
              <a:rPr lang="en-GB" sz="1600" dirty="0"/>
              <a:t>To be a pluralist in (</a:t>
            </a:r>
            <a:r>
              <a:rPr lang="en-GB" sz="1600" dirty="0" err="1"/>
              <a:t>i</a:t>
            </a:r>
            <a:r>
              <a:rPr lang="en-GB" sz="1600" dirty="0"/>
              <a:t>) formal axiomatic systems one has to hold that there is more than one axiomatic theory that is sufficient to derive or explain the theorems or data or phenomena being explored. T</a:t>
            </a:r>
            <a:r>
              <a:rPr lang="en-GB" sz="1600" dirty="0" smtClean="0"/>
              <a:t>hey </a:t>
            </a:r>
            <a:r>
              <a:rPr lang="en-GB" sz="1600" dirty="0"/>
              <a:t>are also interested in negative information </a:t>
            </a:r>
            <a:r>
              <a:rPr lang="en-GB" sz="1600" dirty="0" smtClean="0"/>
              <a:t>in the form of </a:t>
            </a:r>
            <a:r>
              <a:rPr lang="en-GB" sz="1600" dirty="0"/>
              <a:t>a sort of counter</a:t>
            </a:r>
            <a:r>
              <a:rPr lang="en-GB" sz="1600" dirty="0" smtClean="0"/>
              <a:t>-</a:t>
            </a:r>
            <a:r>
              <a:rPr lang="en-GB" sz="1600" i="1" dirty="0" smtClean="0"/>
              <a:t>axiomatic</a:t>
            </a:r>
            <a:r>
              <a:rPr lang="en-GB" sz="1600" dirty="0" smtClean="0"/>
              <a:t> exploration. </a:t>
            </a:r>
          </a:p>
          <a:p>
            <a:pPr algn="just"/>
            <a:r>
              <a:rPr lang="en-GB" sz="1600" dirty="0"/>
              <a:t>To be a pluralist in (ii) </a:t>
            </a:r>
            <a:r>
              <a:rPr lang="en-GB" sz="1600" dirty="0" smtClean="0"/>
              <a:t>epistemology</a:t>
            </a:r>
            <a:r>
              <a:rPr lang="en-GB" sz="1600" dirty="0"/>
              <a:t>, one has to think that there are different </a:t>
            </a:r>
            <a:r>
              <a:rPr lang="en-GB" sz="1600" dirty="0" smtClean="0"/>
              <a:t>ways of knowing about the underlying reality.</a:t>
            </a:r>
          </a:p>
          <a:p>
            <a:pPr algn="just"/>
            <a:r>
              <a:rPr lang="en-GB" sz="1600" dirty="0" smtClean="0"/>
              <a:t>A(iii)  </a:t>
            </a:r>
            <a:r>
              <a:rPr lang="en-GB" sz="1600" dirty="0"/>
              <a:t>logical pluralist thinks that there are necessary and sufficient conditions which have to be met in order for a formal system to claim to be a formal ‘logic’, and there are several ‘logics’, i.e., several formal systems that satisfy the conditions. </a:t>
            </a:r>
            <a:r>
              <a:rPr lang="en-GB" sz="1600" dirty="0" smtClean="0"/>
              <a:t> </a:t>
            </a: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Michèle Friend, George Washington University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001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162836"/>
            <a:ext cx="8229600" cy="93390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pPr algn="just"/>
            <a:r>
              <a:rPr lang="en-GB" sz="2400" dirty="0"/>
              <a:t>W</a:t>
            </a:r>
            <a:r>
              <a:rPr lang="en-GB" sz="2400" dirty="0" smtClean="0"/>
              <a:t>e </a:t>
            </a:r>
            <a:r>
              <a:rPr lang="en-GB" sz="2400" dirty="0"/>
              <a:t>have an example of a pluralist mathematical practice that  yields rich results in science. 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Michèle Friend, George Washington University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5200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Ti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Tie.thmx</Template>
  <TotalTime>154</TotalTime>
  <Words>852</Words>
  <Application>Microsoft Macintosh PowerPoint</Application>
  <PresentationFormat>On-screen Show (4:3)</PresentationFormat>
  <Paragraphs>50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BlackTie</vt:lpstr>
      <vt:lpstr>Pluralist Mathematical Practice in Physics</vt:lpstr>
      <vt:lpstr>Introduction</vt:lpstr>
      <vt:lpstr>The Methodology I: Starting the Programme </vt:lpstr>
      <vt:lpstr>The Methodology II: Continuing the Programme: Changing the Axioms </vt:lpstr>
      <vt:lpstr>The Methodology III: Continuing the Programme: Establishing the Mathematical Relations Between the Formal Theories</vt:lpstr>
      <vt:lpstr>According to the traditional approach to science, law of physics is ideally supposed to be (some of):  </vt:lpstr>
      <vt:lpstr>The Methodology IV: Continuing the Programme: Extending the Methodology to Other Physical Theories </vt:lpstr>
      <vt:lpstr>Pluralism in Practice </vt:lpstr>
      <vt:lpstr>Conclusion</vt:lpstr>
    </vt:vector>
  </TitlesOfParts>
  <Company>The George Washington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Pluralist Mathematical Practice</dc:title>
  <dc:creator>Academic Technologies</dc:creator>
  <cp:lastModifiedBy>Academic Technologies</cp:lastModifiedBy>
  <cp:revision>19</cp:revision>
  <dcterms:created xsi:type="dcterms:W3CDTF">2015-07-17T16:08:11Z</dcterms:created>
  <dcterms:modified xsi:type="dcterms:W3CDTF">2015-08-09T09:38:11Z</dcterms:modified>
</cp:coreProperties>
</file>