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5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0" r:id="rId20"/>
    <p:sldId id="281" r:id="rId21"/>
    <p:sldId id="282" r:id="rId22"/>
    <p:sldId id="287" r:id="rId23"/>
    <p:sldId id="276" r:id="rId24"/>
    <p:sldId id="277" r:id="rId25"/>
    <p:sldId id="278" r:id="rId26"/>
    <p:sldId id="288" r:id="rId27"/>
    <p:sldId id="289" r:id="rId28"/>
    <p:sldId id="279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00"/>
    <a:srgbClr val="800000"/>
    <a:srgbClr val="003300"/>
    <a:srgbClr val="000066"/>
    <a:srgbClr val="FFFF66"/>
    <a:srgbClr val="CCFFFF"/>
    <a:srgbClr val="FFFF99"/>
    <a:srgbClr val="FF99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26A7F-446C-45EA-9A54-145AEBA2C924}" type="datetimeFigureOut">
              <a:rPr lang="hu-HU" smtClean="0"/>
              <a:pPr/>
              <a:t>2015.08.11.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B7E32-A951-4A99-B717-0A78D3706AC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5652120" cy="5589240"/>
          </a:xfrm>
          <a:solidFill>
            <a:srgbClr val="800000"/>
          </a:solidFill>
        </p:spPr>
        <p:txBody>
          <a:bodyPr/>
          <a:lstStyle/>
          <a:p>
            <a:pPr>
              <a:buNone/>
            </a:pPr>
            <a:r>
              <a:rPr lang="hu-HU" dirty="0" smtClean="0"/>
              <a:t>					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   </a:t>
            </a:r>
          </a:p>
          <a:p>
            <a:endParaRPr lang="hu-HU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652120" y="1268760"/>
            <a:ext cx="3491880" cy="345638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 rot="-3450993">
            <a:off x="6122417" y="2619869"/>
            <a:ext cx="3656063" cy="91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hu-HU" sz="2400" b="1" dirty="0" smtClean="0">
                <a:solidFill>
                  <a:srgbClr val="003300"/>
                </a:solidFill>
              </a:rPr>
              <a:t>György </a:t>
            </a:r>
            <a:r>
              <a:rPr lang="hu-HU" sz="2400" b="1" i="1" dirty="0" smtClean="0">
                <a:solidFill>
                  <a:srgbClr val="003300"/>
                </a:solidFill>
              </a:rPr>
              <a:t>Darvas </a:t>
            </a:r>
            <a:r>
              <a:rPr lang="hu-HU" b="1" i="1" dirty="0">
                <a:solidFill>
                  <a:srgbClr val="003300"/>
                </a:solidFill>
              </a:rPr>
              <a:t/>
            </a:r>
            <a:br>
              <a:rPr lang="hu-HU" b="1" i="1" dirty="0">
                <a:solidFill>
                  <a:srgbClr val="003300"/>
                </a:solidFill>
              </a:rPr>
            </a:br>
            <a:r>
              <a:rPr lang="hu-HU" sz="2000" i="1" dirty="0" smtClean="0">
                <a:solidFill>
                  <a:srgbClr val="003300"/>
                </a:solidFill>
              </a:rPr>
              <a:t>darvasg@iif.hu</a:t>
            </a:r>
            <a:endParaRPr lang="en-US" sz="2000" i="1" dirty="0">
              <a:solidFill>
                <a:srgbClr val="0033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638800" y="4724400"/>
            <a:ext cx="3505200" cy="21336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hu-HU" sz="1400" b="1" i="1" dirty="0" err="1" smtClean="0">
                <a:solidFill>
                  <a:schemeClr val="bg1"/>
                </a:solidFill>
              </a:rPr>
              <a:t>Symmetrion</a:t>
            </a:r>
            <a:r>
              <a:rPr lang="hu-HU" sz="1400" b="1" i="1" dirty="0" smtClean="0">
                <a:solidFill>
                  <a:schemeClr val="bg1"/>
                </a:solidFill>
              </a:rPr>
              <a:t>, </a:t>
            </a:r>
            <a:r>
              <a:rPr lang="hu-HU" sz="1400" b="1" dirty="0" err="1" smtClean="0">
                <a:solidFill>
                  <a:schemeClr val="bg1"/>
                </a:solidFill>
              </a:rPr>
              <a:t>director</a:t>
            </a:r>
            <a:endParaRPr lang="hu-HU" sz="800" b="1" dirty="0" smtClean="0">
              <a:solidFill>
                <a:schemeClr val="bg1"/>
              </a:solidFill>
            </a:endParaRPr>
          </a:p>
          <a:p>
            <a:pPr algn="r">
              <a:spcBef>
                <a:spcPts val="300"/>
              </a:spcBef>
            </a:pPr>
            <a:endParaRPr lang="hu-HU" sz="800" b="1" i="1" dirty="0" smtClean="0">
              <a:solidFill>
                <a:schemeClr val="bg1"/>
              </a:solidFill>
            </a:endParaRPr>
          </a:p>
          <a:p>
            <a:pPr algn="r">
              <a:spcBef>
                <a:spcPts val="300"/>
              </a:spcBef>
            </a:pPr>
            <a:r>
              <a:rPr lang="hu-HU" sz="1400" b="1" i="1" dirty="0" smtClean="0">
                <a:solidFill>
                  <a:schemeClr val="bg1"/>
                </a:solidFill>
              </a:rPr>
              <a:t>Symmetry</a:t>
            </a:r>
            <a:r>
              <a:rPr lang="hu-HU" sz="1400" b="1" i="1" dirty="0">
                <a:solidFill>
                  <a:schemeClr val="bg1"/>
                </a:solidFill>
              </a:rPr>
              <a:t>:  </a:t>
            </a:r>
            <a:r>
              <a:rPr lang="hu-HU" sz="1400" b="1" i="1" dirty="0" smtClean="0">
                <a:solidFill>
                  <a:schemeClr val="bg1"/>
                </a:solidFill>
              </a:rPr>
              <a:t>Culture </a:t>
            </a:r>
            <a:r>
              <a:rPr lang="hu-HU" sz="1400" b="1" i="1" dirty="0">
                <a:solidFill>
                  <a:schemeClr val="bg1"/>
                </a:solidFill>
              </a:rPr>
              <a:t>and </a:t>
            </a:r>
            <a:r>
              <a:rPr lang="hu-HU" sz="1400" b="1" i="1" dirty="0" smtClean="0">
                <a:solidFill>
                  <a:schemeClr val="bg1"/>
                </a:solidFill>
              </a:rPr>
              <a:t>Science ,  </a:t>
            </a:r>
            <a:r>
              <a:rPr lang="hu-HU" sz="1400" b="1" dirty="0" smtClean="0">
                <a:solidFill>
                  <a:schemeClr val="bg1"/>
                </a:solidFill>
              </a:rPr>
              <a:t>editor</a:t>
            </a:r>
          </a:p>
          <a:p>
            <a:pPr algn="r">
              <a:spcBef>
                <a:spcPts val="300"/>
              </a:spcBef>
            </a:pPr>
            <a:endParaRPr lang="hu-HU" sz="800" b="1" i="1" dirty="0" smtClean="0">
              <a:solidFill>
                <a:schemeClr val="bg1"/>
              </a:solidFill>
            </a:endParaRPr>
          </a:p>
          <a:p>
            <a:pPr algn="r">
              <a:spcBef>
                <a:spcPts val="300"/>
              </a:spcBef>
            </a:pPr>
            <a:r>
              <a:rPr lang="hu-HU" sz="1400" b="1" i="1" dirty="0" smtClean="0">
                <a:solidFill>
                  <a:schemeClr val="bg1"/>
                </a:solidFill>
              </a:rPr>
              <a:t>Roland Eötvös University, Budapest, </a:t>
            </a:r>
            <a:r>
              <a:rPr lang="hu-HU" sz="1400" b="1" i="1" dirty="0" err="1" smtClean="0">
                <a:solidFill>
                  <a:schemeClr val="bg1"/>
                </a:solidFill>
              </a:rPr>
              <a:t>lecurer</a:t>
            </a:r>
            <a:r>
              <a:rPr lang="hu-HU" sz="1400" b="1" i="1" dirty="0" smtClean="0">
                <a:solidFill>
                  <a:schemeClr val="bg1"/>
                </a:solidFill>
              </a:rPr>
              <a:t/>
            </a:r>
            <a:br>
              <a:rPr lang="hu-HU" sz="1400" b="1" i="1" dirty="0" smtClean="0">
                <a:solidFill>
                  <a:schemeClr val="bg1"/>
                </a:solidFill>
              </a:rPr>
            </a:br>
            <a:endParaRPr lang="hu-HU" sz="1400" b="1" i="1" dirty="0" smtClean="0">
              <a:solidFill>
                <a:schemeClr val="bg1"/>
              </a:solidFill>
            </a:endParaRPr>
          </a:p>
          <a:p>
            <a:pPr algn="r">
              <a:spcBef>
                <a:spcPts val="300"/>
              </a:spcBef>
            </a:pPr>
            <a:r>
              <a:rPr lang="hu-HU" sz="1400" b="1" i="1" dirty="0" smtClean="0">
                <a:solidFill>
                  <a:schemeClr val="bg1"/>
                </a:solidFill>
              </a:rPr>
              <a:t>International </a:t>
            </a:r>
            <a:r>
              <a:rPr lang="hu-HU" sz="1400" b="1" i="1" dirty="0" err="1" smtClean="0">
                <a:solidFill>
                  <a:schemeClr val="bg1"/>
                </a:solidFill>
              </a:rPr>
              <a:t>Symmetry</a:t>
            </a:r>
            <a:r>
              <a:rPr lang="hu-HU" sz="1400" b="1" i="1" dirty="0" smtClean="0">
                <a:solidFill>
                  <a:schemeClr val="bg1"/>
                </a:solidFill>
              </a:rPr>
              <a:t> </a:t>
            </a:r>
            <a:r>
              <a:rPr lang="hu-HU" sz="1400" b="1" i="1" dirty="0" err="1" smtClean="0">
                <a:solidFill>
                  <a:schemeClr val="bg1"/>
                </a:solidFill>
              </a:rPr>
              <a:t>Association</a:t>
            </a:r>
            <a:r>
              <a:rPr lang="hu-HU" sz="1400" b="1" i="1" dirty="0" smtClean="0">
                <a:solidFill>
                  <a:schemeClr val="bg1"/>
                </a:solidFill>
              </a:rPr>
              <a:t>, </a:t>
            </a:r>
            <a:br>
              <a:rPr lang="hu-HU" sz="1400" b="1" i="1" dirty="0" smtClean="0">
                <a:solidFill>
                  <a:schemeClr val="bg1"/>
                </a:solidFill>
              </a:rPr>
            </a:br>
            <a:r>
              <a:rPr lang="hu-HU" sz="1400" b="1" dirty="0" err="1" smtClean="0">
                <a:solidFill>
                  <a:schemeClr val="bg1"/>
                </a:solidFill>
              </a:rPr>
              <a:t>honorary</a:t>
            </a:r>
            <a:r>
              <a:rPr lang="hu-HU" sz="1400" b="1" dirty="0" smtClean="0">
                <a:solidFill>
                  <a:schemeClr val="bg1"/>
                </a:solidFill>
              </a:rPr>
              <a:t> CEO</a:t>
            </a:r>
            <a:endParaRPr lang="hu-HU" sz="1400" b="1" i="1" dirty="0" smtClean="0">
              <a:solidFill>
                <a:schemeClr val="bg1"/>
              </a:solidFill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0" y="1295400"/>
            <a:ext cx="9144000" cy="55626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5638800" y="1295400"/>
            <a:ext cx="3505200" cy="55626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884535">
            <a:off x="684769" y="2458910"/>
            <a:ext cx="48962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000" b="1" dirty="0" err="1">
                <a:solidFill>
                  <a:srgbClr val="CCFFCC"/>
                </a:solidFill>
              </a:rPr>
              <a:t>How</a:t>
            </a:r>
            <a:r>
              <a:rPr lang="hu-HU" sz="4000" b="1" dirty="0">
                <a:solidFill>
                  <a:srgbClr val="CCFFCC"/>
                </a:solidFill>
              </a:rPr>
              <a:t> </a:t>
            </a:r>
            <a:r>
              <a:rPr lang="hu-HU" sz="4000" b="1" dirty="0" err="1">
                <a:solidFill>
                  <a:srgbClr val="CCFFCC"/>
                </a:solidFill>
              </a:rPr>
              <a:t>much</a:t>
            </a:r>
            <a:r>
              <a:rPr lang="hu-HU" sz="4000" b="1" dirty="0">
                <a:solidFill>
                  <a:srgbClr val="CCFFCC"/>
                </a:solidFill>
              </a:rPr>
              <a:t> </a:t>
            </a:r>
            <a:r>
              <a:rPr lang="hu-HU" sz="4000" b="1" dirty="0" err="1">
                <a:solidFill>
                  <a:srgbClr val="CCFFCC"/>
                </a:solidFill>
              </a:rPr>
              <a:t>relativistic</a:t>
            </a:r>
            <a:r>
              <a:rPr lang="hu-HU" sz="4000" b="1" dirty="0">
                <a:solidFill>
                  <a:srgbClr val="CCFFCC"/>
                </a:solidFill>
              </a:rPr>
              <a:t> </a:t>
            </a:r>
            <a:r>
              <a:rPr lang="hu-HU" sz="4000" b="1" dirty="0" smtClean="0">
                <a:solidFill>
                  <a:srgbClr val="CCFFCC"/>
                </a:solidFill>
              </a:rPr>
              <a:t/>
            </a:r>
            <a:br>
              <a:rPr lang="hu-HU" sz="4000" b="1" dirty="0" smtClean="0">
                <a:solidFill>
                  <a:srgbClr val="CCFFCC"/>
                </a:solidFill>
              </a:rPr>
            </a:br>
            <a:r>
              <a:rPr lang="hu-HU" sz="4000" b="1" dirty="0" err="1" smtClean="0">
                <a:solidFill>
                  <a:srgbClr val="CCFFCC"/>
                </a:solidFill>
              </a:rPr>
              <a:t>was</a:t>
            </a:r>
            <a:r>
              <a:rPr lang="hu-HU" sz="4000" b="1" dirty="0" smtClean="0">
                <a:solidFill>
                  <a:srgbClr val="CCFFCC"/>
                </a:solidFill>
              </a:rPr>
              <a:t> „</a:t>
            </a:r>
            <a:r>
              <a:rPr lang="hu-HU" sz="4000" b="1" dirty="0" err="1">
                <a:solidFill>
                  <a:srgbClr val="CCFFCC"/>
                </a:solidFill>
              </a:rPr>
              <a:t>classical</a:t>
            </a:r>
            <a:r>
              <a:rPr lang="hu-HU" sz="4000" b="1" dirty="0">
                <a:solidFill>
                  <a:srgbClr val="CCFFCC"/>
                </a:solidFill>
              </a:rPr>
              <a:t>” QED?</a:t>
            </a:r>
            <a:endParaRPr lang="en-GB" sz="4000" b="1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FFFFCC"/>
                </a:solidFill>
              </a:rPr>
              <a:t>Relativity and Lorentz transformation</a:t>
            </a:r>
            <a:endParaRPr lang="en-GB" sz="4000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A logical question:</a:t>
            </a:r>
            <a:br>
              <a:rPr lang="en-GB" dirty="0" smtClean="0">
                <a:solidFill>
                  <a:srgbClr val="FFFFCC"/>
                </a:solidFill>
              </a:rPr>
            </a:b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66"/>
                </a:solidFill>
              </a:rPr>
              <a:t>Is the requirement of </a:t>
            </a:r>
            <a:r>
              <a:rPr lang="hu-HU" dirty="0" smtClean="0">
                <a:solidFill>
                  <a:srgbClr val="FFFF66"/>
                </a:solidFill>
              </a:rPr>
              <a:t/>
            </a:r>
            <a:br>
              <a:rPr lang="hu-HU" dirty="0" smtClean="0">
                <a:solidFill>
                  <a:srgbClr val="FFFF66"/>
                </a:solidFill>
              </a:rPr>
            </a:br>
            <a:r>
              <a:rPr lang="en-GB" dirty="0" smtClean="0">
                <a:solidFill>
                  <a:srgbClr val="FFFF66"/>
                </a:solidFill>
              </a:rPr>
              <a:t>invariance under Lorentz transformation</a:t>
            </a:r>
            <a:r>
              <a:rPr lang="hu-HU" dirty="0" smtClean="0">
                <a:solidFill>
                  <a:srgbClr val="FFFF66"/>
                </a:solidFill>
              </a:rPr>
              <a:t/>
            </a:r>
            <a:br>
              <a:rPr lang="hu-HU" dirty="0" smtClean="0">
                <a:solidFill>
                  <a:srgbClr val="FFFF66"/>
                </a:solidFill>
              </a:rPr>
            </a:br>
            <a:r>
              <a:rPr lang="hu-HU" dirty="0" smtClean="0">
                <a:solidFill>
                  <a:srgbClr val="FFFF66"/>
                </a:solidFill>
              </a:rPr>
              <a:t>    </a:t>
            </a:r>
            <a:r>
              <a:rPr lang="en-GB" dirty="0" smtClean="0">
                <a:solidFill>
                  <a:srgbClr val="FFFF66"/>
                </a:solidFill>
              </a:rPr>
              <a:t>identical with </a:t>
            </a:r>
            <a:r>
              <a:rPr lang="hu-HU" dirty="0" smtClean="0">
                <a:solidFill>
                  <a:srgbClr val="FFFF66"/>
                </a:solidFill>
              </a:rPr>
              <a:t/>
            </a:r>
            <a:br>
              <a:rPr lang="hu-HU" dirty="0" smtClean="0">
                <a:solidFill>
                  <a:srgbClr val="FFFF66"/>
                </a:solidFill>
              </a:rPr>
            </a:br>
            <a:r>
              <a:rPr lang="en-GB" dirty="0" smtClean="0">
                <a:solidFill>
                  <a:srgbClr val="FFFF66"/>
                </a:solidFill>
              </a:rPr>
              <a:t>demanding relativity </a:t>
            </a:r>
            <a:r>
              <a:rPr lang="hu-HU" dirty="0" smtClean="0">
                <a:solidFill>
                  <a:srgbClr val="FFFF66"/>
                </a:solidFill>
              </a:rPr>
              <a:t/>
            </a:r>
            <a:br>
              <a:rPr lang="hu-HU" dirty="0" smtClean="0">
                <a:solidFill>
                  <a:srgbClr val="FFFF66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</a:t>
            </a:r>
            <a:r>
              <a:rPr lang="en-GB" dirty="0" smtClean="0">
                <a:solidFill>
                  <a:srgbClr val="FFFFCC"/>
                </a:solidFill>
              </a:rPr>
              <a:t>(i.e., to be covariant under change of a reference frame)?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FFFFCC"/>
                </a:solidFill>
              </a:rPr>
              <a:t>Necessary and sufficient conditions</a:t>
            </a:r>
            <a:endParaRPr lang="en-GB" sz="4000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Nevertheless, according to our confidence in the relativity theories, the demand of invariance under Lorentz transformation is a </a:t>
            </a:r>
            <a:r>
              <a:rPr lang="en-GB" i="1" dirty="0" smtClean="0">
                <a:solidFill>
                  <a:srgbClr val="FFFFCC"/>
                </a:solidFill>
              </a:rPr>
              <a:t>necessary condition </a:t>
            </a:r>
            <a:r>
              <a:rPr lang="en-GB" dirty="0" smtClean="0">
                <a:solidFill>
                  <a:srgbClr val="FFFFCC"/>
                </a:solidFill>
              </a:rPr>
              <a:t>for all physical theories. No one questions its validity.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sz="900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99"/>
                </a:solidFill>
              </a:rPr>
              <a:t>Less word is devoted to the question, whether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en-GB" dirty="0" smtClean="0">
                <a:solidFill>
                  <a:srgbClr val="FFFF99"/>
                </a:solidFill>
              </a:rPr>
              <a:t> is this also a </a:t>
            </a:r>
            <a:r>
              <a:rPr lang="en-GB" i="1" dirty="0" smtClean="0">
                <a:solidFill>
                  <a:srgbClr val="FFFF99"/>
                </a:solidFill>
              </a:rPr>
              <a:t>sufficient condition</a:t>
            </a:r>
            <a:r>
              <a:rPr lang="en-GB" dirty="0" smtClean="0">
                <a:solidFill>
                  <a:srgbClr val="FFFF99"/>
                </a:solidFill>
              </a:rPr>
              <a:t>. </a:t>
            </a:r>
            <a:endParaRPr lang="hu-HU" dirty="0" smtClean="0">
              <a:solidFill>
                <a:srgbClr val="FFFF99"/>
              </a:solidFill>
            </a:endParaRPr>
          </a:p>
          <a:p>
            <a:pPr>
              <a:buNone/>
            </a:pPr>
            <a:endParaRPr lang="hu-HU" sz="900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66"/>
                </a:solidFill>
              </a:rPr>
              <a:t>No physical principle states it is sufficient in all cases, although in many situations it is. </a:t>
            </a:r>
            <a:endParaRPr lang="hu-HU" dirty="0" smtClean="0">
              <a:solidFill>
                <a:srgbClr val="FFFF66"/>
              </a:solidFill>
            </a:endParaRPr>
          </a:p>
          <a:p>
            <a:pPr>
              <a:buNone/>
            </a:pPr>
            <a:endParaRPr lang="hu-HU" sz="900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</a:rPr>
              <a:t>With caution, we can demand only that </a:t>
            </a:r>
            <a:r>
              <a:rPr lang="hu-HU" dirty="0" smtClean="0">
                <a:solidFill>
                  <a:srgbClr val="FFFF00"/>
                </a:solidFill>
              </a:rPr>
              <a:t/>
            </a:r>
            <a:br>
              <a:rPr lang="hu-HU" dirty="0" smtClean="0">
                <a:solidFill>
                  <a:srgbClr val="FFFF00"/>
                </a:solidFill>
              </a:rPr>
            </a:br>
            <a:r>
              <a:rPr lang="en-GB" dirty="0" smtClean="0">
                <a:solidFill>
                  <a:srgbClr val="FFFF00"/>
                </a:solidFill>
              </a:rPr>
              <a:t>physical theories must be invariant </a:t>
            </a:r>
            <a:r>
              <a:rPr lang="hu-HU" dirty="0" smtClean="0">
                <a:solidFill>
                  <a:srgbClr val="FFFF00"/>
                </a:solidFill>
              </a:rPr>
              <a:t/>
            </a:r>
            <a:br>
              <a:rPr lang="hu-HU" dirty="0" smtClean="0">
                <a:solidFill>
                  <a:srgbClr val="FFFF00"/>
                </a:solidFill>
              </a:rPr>
            </a:br>
            <a:r>
              <a:rPr lang="en-GB" dirty="0" smtClean="0">
                <a:solidFill>
                  <a:srgbClr val="FFFF00"/>
                </a:solidFill>
              </a:rPr>
              <a:t>under certain transformations, </a:t>
            </a:r>
            <a:r>
              <a:rPr lang="hu-HU" dirty="0" smtClean="0">
                <a:solidFill>
                  <a:srgbClr val="FFFF00"/>
                </a:solidFill>
              </a:rPr>
              <a:t/>
            </a:r>
            <a:br>
              <a:rPr lang="hu-HU" dirty="0" smtClean="0">
                <a:solidFill>
                  <a:srgbClr val="FFFF00"/>
                </a:solidFill>
              </a:rPr>
            </a:br>
            <a:r>
              <a:rPr lang="en-GB" dirty="0" smtClean="0">
                <a:solidFill>
                  <a:srgbClr val="FFFF00"/>
                </a:solidFill>
              </a:rPr>
              <a:t>which include Lorentz transformation. </a:t>
            </a:r>
            <a:endParaRPr lang="hu-H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900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CCFFFF"/>
                </a:solidFill>
              </a:rPr>
              <a:t>What others may they include?</a:t>
            </a:r>
            <a:endParaRPr lang="hu-HU" dirty="0" smtClean="0">
              <a:solidFill>
                <a:srgbClr val="CCFFFF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u-HU" sz="4000" b="1" dirty="0" err="1" smtClean="0">
                <a:solidFill>
                  <a:schemeClr val="bg1"/>
                </a:solidFill>
              </a:rPr>
              <a:t>Limits</a:t>
            </a:r>
            <a:r>
              <a:rPr lang="hu-HU" sz="4000" b="1" dirty="0" smtClean="0">
                <a:solidFill>
                  <a:schemeClr val="bg1"/>
                </a:solidFill>
              </a:rPr>
              <a:t> of </a:t>
            </a:r>
            <a:r>
              <a:rPr lang="hu-HU" sz="4000" b="1" dirty="0" err="1" smtClean="0">
                <a:solidFill>
                  <a:schemeClr val="bg1"/>
                </a:solidFill>
              </a:rPr>
              <a:t>the</a:t>
            </a:r>
            <a:r>
              <a:rPr lang="hu-HU" sz="4000" b="1" dirty="0" smtClean="0">
                <a:solidFill>
                  <a:schemeClr val="bg1"/>
                </a:solidFill>
              </a:rPr>
              <a:t> „</a:t>
            </a:r>
            <a:r>
              <a:rPr lang="hu-HU" sz="4000" b="1" dirty="0" err="1" smtClean="0">
                <a:solidFill>
                  <a:schemeClr val="bg1"/>
                </a:solidFill>
              </a:rPr>
              <a:t>classical</a:t>
            </a:r>
            <a:r>
              <a:rPr lang="hu-HU" sz="4000" b="1" dirty="0" smtClean="0">
                <a:solidFill>
                  <a:schemeClr val="bg1"/>
                </a:solidFill>
              </a:rPr>
              <a:t>” QED </a:t>
            </a:r>
            <a:r>
              <a:rPr lang="hu-HU" sz="4000" b="1" dirty="0" err="1" smtClean="0">
                <a:solidFill>
                  <a:schemeClr val="bg1"/>
                </a:solidFill>
              </a:rPr>
              <a:t>theories</a:t>
            </a:r>
            <a:r>
              <a:rPr lang="hu-HU" sz="4000" b="1" dirty="0" smtClean="0">
                <a:solidFill>
                  <a:schemeClr val="bg1"/>
                </a:solidFill>
              </a:rPr>
              <a:t> (1)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33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Dirac’s</a:t>
            </a:r>
            <a:r>
              <a:rPr lang="hu-HU" dirty="0" smtClean="0">
                <a:solidFill>
                  <a:srgbClr val="FFFFCC"/>
                </a:solidFill>
              </a:rPr>
              <a:t> 1928 </a:t>
            </a:r>
            <a:r>
              <a:rPr lang="hu-HU" dirty="0" err="1" smtClean="0">
                <a:solidFill>
                  <a:srgbClr val="FFFFCC"/>
                </a:solidFill>
              </a:rPr>
              <a:t>model</a:t>
            </a:r>
            <a:r>
              <a:rPr lang="hu-HU" dirty="0" smtClean="0">
                <a:solidFill>
                  <a:srgbClr val="FFFFCC"/>
                </a:solidFill>
              </a:rPr>
              <a:t> –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s.c</a:t>
            </a:r>
            <a:r>
              <a:rPr lang="hu-HU" dirty="0" smtClean="0">
                <a:solidFill>
                  <a:srgbClr val="FFFFCC"/>
                </a:solidFill>
              </a:rPr>
              <a:t>. Dirac </a:t>
            </a:r>
            <a:r>
              <a:rPr lang="hu-HU" dirty="0" err="1" smtClean="0">
                <a:solidFill>
                  <a:srgbClr val="FFFFCC"/>
                </a:solidFill>
              </a:rPr>
              <a:t>equation</a:t>
            </a:r>
            <a:r>
              <a:rPr lang="hu-HU" dirty="0" smtClean="0">
                <a:solidFill>
                  <a:srgbClr val="FFFFCC"/>
                </a:solidFill>
              </a:rPr>
              <a:t> – is </a:t>
            </a:r>
            <a:r>
              <a:rPr lang="hu-HU" dirty="0" err="1" smtClean="0">
                <a:solidFill>
                  <a:srgbClr val="FFFFCC"/>
                </a:solidFill>
              </a:rPr>
              <a:t>still</a:t>
            </a:r>
            <a:r>
              <a:rPr lang="hu-HU" dirty="0" smtClean="0">
                <a:solidFill>
                  <a:srgbClr val="FFFFCC"/>
                </a:solidFill>
              </a:rPr>
              <a:t> a standard </a:t>
            </a:r>
            <a:r>
              <a:rPr lang="hu-HU" dirty="0" err="1" smtClean="0">
                <a:solidFill>
                  <a:srgbClr val="FFFFCC"/>
                </a:solidFill>
              </a:rPr>
              <a:t>item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in</a:t>
            </a:r>
            <a:r>
              <a:rPr lang="hu-HU" dirty="0" smtClean="0">
                <a:solidFill>
                  <a:srgbClr val="FFFFCC"/>
                </a:solidFill>
              </a:rPr>
              <a:t> most </a:t>
            </a:r>
            <a:r>
              <a:rPr lang="hu-HU" dirty="0" err="1" smtClean="0">
                <a:solidFill>
                  <a:srgbClr val="FFFFCC"/>
                </a:solidFill>
              </a:rPr>
              <a:t>textbooks</a:t>
            </a:r>
            <a:r>
              <a:rPr lang="hu-HU" dirty="0" smtClean="0">
                <a:solidFill>
                  <a:srgbClr val="FFFFCC"/>
                </a:solidFill>
              </a:rPr>
              <a:t>. </a:t>
            </a: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However</a:t>
            </a:r>
            <a:r>
              <a:rPr lang="hu-HU" dirty="0" smtClean="0">
                <a:solidFill>
                  <a:srgbClr val="FFFFCC"/>
                </a:solidFill>
              </a:rPr>
              <a:t>, Dirac </a:t>
            </a:r>
            <a:r>
              <a:rPr lang="hu-HU" dirty="0" err="1" smtClean="0">
                <a:solidFill>
                  <a:srgbClr val="FFFFCC"/>
                </a:solidFill>
              </a:rPr>
              <a:t>itself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considered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his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original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paper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only</a:t>
            </a:r>
            <a:r>
              <a:rPr lang="hu-HU" dirty="0" smtClean="0">
                <a:solidFill>
                  <a:srgbClr val="FFFFCC"/>
                </a:solidFill>
              </a:rPr>
              <a:t> an </a:t>
            </a:r>
            <a:r>
              <a:rPr lang="hu-HU" i="1" dirty="0" err="1" smtClean="0">
                <a:solidFill>
                  <a:srgbClr val="FFFFCC"/>
                </a:solidFill>
              </a:rPr>
              <a:t>approximation</a:t>
            </a:r>
            <a:r>
              <a:rPr lang="hu-HU" dirty="0" smtClean="0">
                <a:solidFill>
                  <a:srgbClr val="FFFFCC"/>
                </a:solidFill>
              </a:rPr>
              <a:t>.</a:t>
            </a: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sz="2400" i="1" dirty="0" smtClean="0">
                <a:solidFill>
                  <a:srgbClr val="FFFFCC"/>
                </a:solidFill>
              </a:rPr>
              <a:t>„</a:t>
            </a:r>
            <a:r>
              <a:rPr lang="hu-HU" sz="2400" i="1" dirty="0" err="1" smtClean="0">
                <a:solidFill>
                  <a:srgbClr val="FFFFCC"/>
                </a:solidFill>
              </a:rPr>
              <a:t>In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the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present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paper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we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shall</a:t>
            </a:r>
            <a:r>
              <a:rPr lang="hu-HU" sz="2400" i="1" dirty="0" smtClean="0">
                <a:solidFill>
                  <a:srgbClr val="FFFFCC"/>
                </a:solidFill>
              </a:rPr>
              <a:t> be </a:t>
            </a:r>
            <a:r>
              <a:rPr lang="hu-HU" sz="2400" i="1" dirty="0" err="1" smtClean="0">
                <a:solidFill>
                  <a:srgbClr val="FFFFCC"/>
                </a:solidFill>
              </a:rPr>
              <a:t>concerned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only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with</a:t>
            </a:r>
            <a:r>
              <a:rPr lang="hu-HU" sz="2400" i="1" dirty="0" smtClean="0">
                <a:solidFill>
                  <a:srgbClr val="FFFFCC"/>
                </a:solidFill>
              </a:rPr>
              <a:t> … . </a:t>
            </a:r>
            <a:br>
              <a:rPr lang="hu-HU" sz="2400" i="1" dirty="0" smtClean="0">
                <a:solidFill>
                  <a:srgbClr val="FFFFCC"/>
                </a:solidFill>
              </a:rPr>
            </a:br>
            <a:r>
              <a:rPr lang="hu-HU" sz="2400" i="1" dirty="0" smtClean="0">
                <a:solidFill>
                  <a:srgbClr val="FFFFCC"/>
                </a:solidFill>
              </a:rPr>
              <a:t>The </a:t>
            </a:r>
            <a:r>
              <a:rPr lang="hu-HU" sz="2400" i="1" dirty="0" err="1" smtClean="0">
                <a:solidFill>
                  <a:srgbClr val="FFFFCC"/>
                </a:solidFill>
              </a:rPr>
              <a:t>resulting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theory</a:t>
            </a:r>
            <a:r>
              <a:rPr lang="hu-HU" sz="2400" i="1" dirty="0" smtClean="0">
                <a:solidFill>
                  <a:srgbClr val="FFFFCC"/>
                </a:solidFill>
              </a:rPr>
              <a:t> is </a:t>
            </a:r>
            <a:r>
              <a:rPr lang="hu-HU" sz="2400" i="1" dirty="0" err="1" smtClean="0">
                <a:solidFill>
                  <a:srgbClr val="FFFFCC"/>
                </a:solidFill>
              </a:rPr>
              <a:t>therefore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still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66"/>
                </a:solidFill>
              </a:rPr>
              <a:t>only</a:t>
            </a:r>
            <a:r>
              <a:rPr lang="hu-HU" sz="2400" i="1" dirty="0" smtClean="0">
                <a:solidFill>
                  <a:srgbClr val="FFFF66"/>
                </a:solidFill>
              </a:rPr>
              <a:t> an </a:t>
            </a:r>
            <a:r>
              <a:rPr lang="hu-HU" sz="2400" i="1" dirty="0" err="1" smtClean="0">
                <a:solidFill>
                  <a:srgbClr val="FFFF66"/>
                </a:solidFill>
              </a:rPr>
              <a:t>approximation</a:t>
            </a:r>
            <a:r>
              <a:rPr lang="hu-HU" sz="2400" i="1" dirty="0" smtClean="0">
                <a:solidFill>
                  <a:srgbClr val="FFFFCC"/>
                </a:solidFill>
              </a:rPr>
              <a:t>, …”</a:t>
            </a:r>
          </a:p>
          <a:p>
            <a:pPr>
              <a:buNone/>
            </a:pPr>
            <a:endParaRPr lang="hu-HU" sz="2000" dirty="0" smtClean="0">
              <a:solidFill>
                <a:srgbClr val="FFFF66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rgbClr val="FFFF66"/>
                </a:solidFill>
              </a:rPr>
              <a:t>Dirac, P.A.M. (1928) The </a:t>
            </a:r>
            <a:r>
              <a:rPr lang="hu-HU" sz="2000" dirty="0" err="1" smtClean="0">
                <a:solidFill>
                  <a:srgbClr val="FFFF66"/>
                </a:solidFill>
              </a:rPr>
              <a:t>quantum</a:t>
            </a:r>
            <a:r>
              <a:rPr lang="hu-HU" sz="2000" dirty="0" smtClean="0">
                <a:solidFill>
                  <a:srgbClr val="FFFF66"/>
                </a:solidFill>
              </a:rPr>
              <a:t> </a:t>
            </a:r>
            <a:r>
              <a:rPr lang="hu-HU" sz="2000" dirty="0" err="1" smtClean="0">
                <a:solidFill>
                  <a:srgbClr val="FFFF66"/>
                </a:solidFill>
              </a:rPr>
              <a:t>theory</a:t>
            </a:r>
            <a:r>
              <a:rPr lang="hu-HU" sz="2000" dirty="0" smtClean="0">
                <a:solidFill>
                  <a:srgbClr val="FFFF66"/>
                </a:solidFill>
              </a:rPr>
              <a:t> of </a:t>
            </a:r>
            <a:r>
              <a:rPr lang="hu-HU" sz="2000" dirty="0" err="1" smtClean="0">
                <a:solidFill>
                  <a:srgbClr val="FFFF66"/>
                </a:solidFill>
              </a:rPr>
              <a:t>the</a:t>
            </a:r>
            <a:r>
              <a:rPr lang="hu-HU" sz="2000" dirty="0" smtClean="0">
                <a:solidFill>
                  <a:srgbClr val="FFFF66"/>
                </a:solidFill>
              </a:rPr>
              <a:t> </a:t>
            </a:r>
            <a:r>
              <a:rPr lang="hu-HU" sz="2000" dirty="0" err="1" smtClean="0">
                <a:solidFill>
                  <a:srgbClr val="FFFF66"/>
                </a:solidFill>
              </a:rPr>
              <a:t>electron</a:t>
            </a:r>
            <a:r>
              <a:rPr lang="hu-HU" sz="2000" dirty="0" smtClean="0">
                <a:solidFill>
                  <a:srgbClr val="FFFF66"/>
                </a:solidFill>
              </a:rPr>
              <a:t>,  p. 612, </a:t>
            </a:r>
            <a:br>
              <a:rPr lang="hu-HU" sz="2000" dirty="0" smtClean="0">
                <a:solidFill>
                  <a:srgbClr val="FFFF66"/>
                </a:solidFill>
              </a:rPr>
            </a:br>
            <a:r>
              <a:rPr lang="hu-HU" sz="2000" i="1" dirty="0" err="1" smtClean="0">
                <a:solidFill>
                  <a:srgbClr val="FFFF66"/>
                </a:solidFill>
              </a:rPr>
              <a:t>Proceedings</a:t>
            </a:r>
            <a:r>
              <a:rPr lang="hu-HU" sz="2000" i="1" dirty="0" smtClean="0">
                <a:solidFill>
                  <a:srgbClr val="FFFF66"/>
                </a:solidFill>
              </a:rPr>
              <a:t> of </a:t>
            </a:r>
            <a:r>
              <a:rPr lang="hu-HU" sz="2000" i="1" dirty="0" err="1" smtClean="0">
                <a:solidFill>
                  <a:srgbClr val="FFFF66"/>
                </a:solidFill>
              </a:rPr>
              <a:t>the</a:t>
            </a:r>
            <a:r>
              <a:rPr lang="hu-HU" sz="2000" i="1" dirty="0" smtClean="0">
                <a:solidFill>
                  <a:srgbClr val="FFFF66"/>
                </a:solidFill>
              </a:rPr>
              <a:t> Royal Society of London</a:t>
            </a:r>
            <a:r>
              <a:rPr lang="hu-HU" sz="2000" dirty="0" smtClean="0">
                <a:solidFill>
                  <a:srgbClr val="FFFF66"/>
                </a:solidFill>
              </a:rPr>
              <a:t>, 117, 778, 610-624.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hu-HU" b="1" dirty="0" err="1" smtClean="0">
                <a:solidFill>
                  <a:schemeClr val="bg1"/>
                </a:solidFill>
              </a:rPr>
              <a:t>Limits</a:t>
            </a:r>
            <a:r>
              <a:rPr lang="hu-HU" b="1" dirty="0" smtClean="0">
                <a:solidFill>
                  <a:schemeClr val="bg1"/>
                </a:solidFill>
              </a:rPr>
              <a:t> of </a:t>
            </a:r>
            <a:r>
              <a:rPr lang="hu-HU" b="1" dirty="0" err="1" smtClean="0">
                <a:solidFill>
                  <a:schemeClr val="bg1"/>
                </a:solidFill>
              </a:rPr>
              <a:t>the</a:t>
            </a:r>
            <a:r>
              <a:rPr lang="hu-HU" b="1" dirty="0" smtClean="0">
                <a:solidFill>
                  <a:schemeClr val="bg1"/>
                </a:solidFill>
              </a:rPr>
              <a:t> „</a:t>
            </a:r>
            <a:r>
              <a:rPr lang="hu-HU" b="1" dirty="0" err="1" smtClean="0">
                <a:solidFill>
                  <a:schemeClr val="bg1"/>
                </a:solidFill>
              </a:rPr>
              <a:t>classical</a:t>
            </a:r>
            <a:r>
              <a:rPr lang="hu-HU" b="1" dirty="0" smtClean="0">
                <a:solidFill>
                  <a:schemeClr val="bg1"/>
                </a:solidFill>
              </a:rPr>
              <a:t>” QED </a:t>
            </a:r>
            <a:r>
              <a:rPr lang="hu-HU" b="1" dirty="0" err="1" smtClean="0">
                <a:solidFill>
                  <a:schemeClr val="bg1"/>
                </a:solidFill>
              </a:rPr>
              <a:t>theories</a:t>
            </a:r>
            <a:r>
              <a:rPr lang="hu-HU" b="1" dirty="0" smtClean="0">
                <a:solidFill>
                  <a:schemeClr val="bg1"/>
                </a:solidFill>
              </a:rPr>
              <a:t> (2)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33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Dirac made </a:t>
            </a:r>
            <a:r>
              <a:rPr lang="hu-HU" dirty="0" err="1" smtClean="0">
                <a:solidFill>
                  <a:srgbClr val="FFFFCC"/>
                </a:solidFill>
              </a:rPr>
              <a:t>two</a:t>
            </a:r>
            <a:r>
              <a:rPr lang="hu-HU" dirty="0" smtClean="0">
                <a:solidFill>
                  <a:srgbClr val="FFFFCC"/>
                </a:solidFill>
              </a:rPr>
              <a:t> more </a:t>
            </a:r>
            <a:r>
              <a:rPr lang="hu-HU" dirty="0" err="1" smtClean="0">
                <a:solidFill>
                  <a:srgbClr val="FFFFCC"/>
                </a:solidFill>
              </a:rPr>
              <a:t>attempts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to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elborate</a:t>
            </a:r>
            <a:r>
              <a:rPr lang="hu-HU" dirty="0" smtClean="0">
                <a:solidFill>
                  <a:srgbClr val="FFFFCC"/>
                </a:solidFill>
              </a:rPr>
              <a:t> a more </a:t>
            </a:r>
            <a:r>
              <a:rPr lang="hu-HU" dirty="0" err="1" smtClean="0">
                <a:solidFill>
                  <a:srgbClr val="FFFFCC"/>
                </a:solidFill>
              </a:rPr>
              <a:t>adequate</a:t>
            </a:r>
            <a:r>
              <a:rPr lang="hu-HU" dirty="0" smtClean="0">
                <a:solidFill>
                  <a:srgbClr val="FFFFCC"/>
                </a:solidFill>
              </a:rPr>
              <a:t> „</a:t>
            </a:r>
            <a:r>
              <a:rPr lang="hu-HU" dirty="0" err="1" smtClean="0">
                <a:solidFill>
                  <a:srgbClr val="FFFFCC"/>
                </a:solidFill>
              </a:rPr>
              <a:t>theory</a:t>
            </a:r>
            <a:r>
              <a:rPr lang="hu-HU" dirty="0" smtClean="0">
                <a:solidFill>
                  <a:srgbClr val="FFFFCC"/>
                </a:solidFill>
              </a:rPr>
              <a:t> of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electron</a:t>
            </a:r>
            <a:r>
              <a:rPr lang="hu-HU" dirty="0" smtClean="0">
                <a:solidFill>
                  <a:srgbClr val="FFFFCC"/>
                </a:solidFill>
              </a:rPr>
              <a:t>” </a:t>
            </a:r>
            <a:r>
              <a:rPr lang="hu-HU" dirty="0" err="1" smtClean="0">
                <a:solidFill>
                  <a:srgbClr val="FFFFCC"/>
                </a:solidFill>
              </a:rPr>
              <a:t>later</a:t>
            </a:r>
            <a:r>
              <a:rPr lang="hu-HU" dirty="0" smtClean="0">
                <a:solidFill>
                  <a:srgbClr val="FFFFCC"/>
                </a:solidFill>
              </a:rPr>
              <a:t>:</a:t>
            </a:r>
          </a:p>
          <a:p>
            <a:pPr>
              <a:buNone/>
            </a:pPr>
            <a:endParaRPr lang="hu-HU" sz="800" dirty="0" smtClean="0">
              <a:solidFill>
                <a:srgbClr val="FFFF66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rgbClr val="FFFF66"/>
                </a:solidFill>
              </a:rPr>
              <a:t>Dirac, P.A.M. (1951) A </a:t>
            </a:r>
            <a:r>
              <a:rPr lang="hu-HU" sz="2000" dirty="0" err="1" smtClean="0">
                <a:solidFill>
                  <a:srgbClr val="FFFF66"/>
                </a:solidFill>
              </a:rPr>
              <a:t>new</a:t>
            </a:r>
            <a:r>
              <a:rPr lang="hu-HU" sz="2000" dirty="0" smtClean="0">
                <a:solidFill>
                  <a:srgbClr val="FFFF66"/>
                </a:solidFill>
              </a:rPr>
              <a:t> </a:t>
            </a:r>
            <a:r>
              <a:rPr lang="hu-HU" sz="2000" dirty="0" err="1" smtClean="0">
                <a:solidFill>
                  <a:srgbClr val="FFFF66"/>
                </a:solidFill>
              </a:rPr>
              <a:t>classical</a:t>
            </a:r>
            <a:r>
              <a:rPr lang="hu-HU" sz="2000" dirty="0" smtClean="0">
                <a:solidFill>
                  <a:srgbClr val="FFFF66"/>
                </a:solidFill>
              </a:rPr>
              <a:t> </a:t>
            </a:r>
            <a:r>
              <a:rPr lang="hu-HU" sz="2000" dirty="0" err="1" smtClean="0">
                <a:solidFill>
                  <a:srgbClr val="FFFF66"/>
                </a:solidFill>
              </a:rPr>
              <a:t>theory</a:t>
            </a:r>
            <a:r>
              <a:rPr lang="hu-HU" sz="2000" dirty="0" smtClean="0">
                <a:solidFill>
                  <a:srgbClr val="FFFF66"/>
                </a:solidFill>
              </a:rPr>
              <a:t> of </a:t>
            </a:r>
            <a:r>
              <a:rPr lang="hu-HU" sz="2000" dirty="0" err="1" smtClean="0">
                <a:solidFill>
                  <a:srgbClr val="FFFF66"/>
                </a:solidFill>
              </a:rPr>
              <a:t>electrons</a:t>
            </a:r>
            <a:r>
              <a:rPr lang="hu-HU" sz="2000" dirty="0" smtClean="0">
                <a:solidFill>
                  <a:srgbClr val="FFFF66"/>
                </a:solidFill>
              </a:rPr>
              <a:t>, </a:t>
            </a:r>
            <a:br>
              <a:rPr lang="hu-HU" sz="2000" dirty="0" smtClean="0">
                <a:solidFill>
                  <a:srgbClr val="FFFF66"/>
                </a:solidFill>
              </a:rPr>
            </a:br>
            <a:r>
              <a:rPr lang="hu-HU" sz="2000" i="1" dirty="0" err="1" smtClean="0">
                <a:solidFill>
                  <a:srgbClr val="FFFF66"/>
                </a:solidFill>
              </a:rPr>
              <a:t>Proc</a:t>
            </a:r>
            <a:r>
              <a:rPr lang="hu-HU" sz="2000" i="1" dirty="0" smtClean="0">
                <a:solidFill>
                  <a:srgbClr val="FFFF66"/>
                </a:solidFill>
              </a:rPr>
              <a:t>. Roy. </a:t>
            </a:r>
            <a:r>
              <a:rPr lang="hu-HU" sz="2000" i="1" dirty="0" err="1" smtClean="0">
                <a:solidFill>
                  <a:srgbClr val="FFFF66"/>
                </a:solidFill>
              </a:rPr>
              <a:t>Soc</a:t>
            </a:r>
            <a:r>
              <a:rPr lang="hu-HU" sz="2000" i="1" dirty="0" smtClean="0">
                <a:solidFill>
                  <a:srgbClr val="FFFF66"/>
                </a:solidFill>
              </a:rPr>
              <a:t>. A</a:t>
            </a:r>
            <a:r>
              <a:rPr lang="hu-HU" sz="2000" dirty="0" smtClean="0">
                <a:solidFill>
                  <a:srgbClr val="FFFF66"/>
                </a:solidFill>
              </a:rPr>
              <a:t>, 209, 291-296.</a:t>
            </a:r>
          </a:p>
          <a:p>
            <a:pPr>
              <a:buNone/>
            </a:pPr>
            <a:r>
              <a:rPr lang="hu-HU" sz="2000" dirty="0" smtClean="0">
                <a:solidFill>
                  <a:srgbClr val="FFFF66"/>
                </a:solidFill>
              </a:rPr>
              <a:t>Dirac, P.A.M. (1962) An </a:t>
            </a:r>
            <a:r>
              <a:rPr lang="hu-HU" sz="2000" dirty="0" err="1" smtClean="0">
                <a:solidFill>
                  <a:srgbClr val="FFFF66"/>
                </a:solidFill>
              </a:rPr>
              <a:t>extensible</a:t>
            </a:r>
            <a:r>
              <a:rPr lang="hu-HU" sz="2000" dirty="0" smtClean="0">
                <a:solidFill>
                  <a:srgbClr val="FFFF66"/>
                </a:solidFill>
              </a:rPr>
              <a:t> </a:t>
            </a:r>
            <a:r>
              <a:rPr lang="hu-HU" sz="2000" dirty="0" err="1" smtClean="0">
                <a:solidFill>
                  <a:srgbClr val="FFFF66"/>
                </a:solidFill>
              </a:rPr>
              <a:t>model</a:t>
            </a:r>
            <a:r>
              <a:rPr lang="hu-HU" sz="2000" dirty="0" smtClean="0">
                <a:solidFill>
                  <a:srgbClr val="FFFF66"/>
                </a:solidFill>
              </a:rPr>
              <a:t> of </a:t>
            </a:r>
            <a:r>
              <a:rPr lang="hu-HU" sz="2000" dirty="0" err="1" smtClean="0">
                <a:solidFill>
                  <a:srgbClr val="FFFF66"/>
                </a:solidFill>
              </a:rPr>
              <a:t>the</a:t>
            </a:r>
            <a:r>
              <a:rPr lang="hu-HU" sz="2000" dirty="0" smtClean="0">
                <a:solidFill>
                  <a:srgbClr val="FFFF66"/>
                </a:solidFill>
              </a:rPr>
              <a:t> </a:t>
            </a:r>
            <a:r>
              <a:rPr lang="hu-HU" sz="2000" dirty="0" err="1" smtClean="0">
                <a:solidFill>
                  <a:srgbClr val="FFFF66"/>
                </a:solidFill>
              </a:rPr>
              <a:t>electron</a:t>
            </a:r>
            <a:r>
              <a:rPr lang="hu-HU" sz="2000" dirty="0" smtClean="0">
                <a:solidFill>
                  <a:srgbClr val="FFFF66"/>
                </a:solidFill>
              </a:rPr>
              <a:t>, </a:t>
            </a:r>
            <a:br>
              <a:rPr lang="hu-HU" sz="2000" dirty="0" smtClean="0">
                <a:solidFill>
                  <a:srgbClr val="FFFF66"/>
                </a:solidFill>
              </a:rPr>
            </a:br>
            <a:r>
              <a:rPr lang="hu-HU" sz="2000" i="1" dirty="0" err="1" smtClean="0">
                <a:solidFill>
                  <a:srgbClr val="FFFF66"/>
                </a:solidFill>
              </a:rPr>
              <a:t>Proc</a:t>
            </a:r>
            <a:r>
              <a:rPr lang="hu-HU" sz="2000" i="1" dirty="0" smtClean="0">
                <a:solidFill>
                  <a:srgbClr val="FFFF66"/>
                </a:solidFill>
              </a:rPr>
              <a:t>. Roy. </a:t>
            </a:r>
            <a:r>
              <a:rPr lang="hu-HU" sz="2000" i="1" dirty="0" err="1" smtClean="0">
                <a:solidFill>
                  <a:srgbClr val="FFFF66"/>
                </a:solidFill>
              </a:rPr>
              <a:t>Soc</a:t>
            </a:r>
            <a:r>
              <a:rPr lang="hu-HU" sz="2000" i="1" dirty="0" smtClean="0">
                <a:solidFill>
                  <a:srgbClr val="FFFF66"/>
                </a:solidFill>
              </a:rPr>
              <a:t>. A</a:t>
            </a:r>
            <a:r>
              <a:rPr lang="hu-HU" sz="2000" dirty="0" smtClean="0">
                <a:solidFill>
                  <a:srgbClr val="FFFF66"/>
                </a:solidFill>
              </a:rPr>
              <a:t>, 268, 57-67.</a:t>
            </a:r>
          </a:p>
          <a:p>
            <a:pPr>
              <a:buNone/>
            </a:pPr>
            <a:endParaRPr lang="hu-HU" sz="800" dirty="0" smtClean="0">
              <a:solidFill>
                <a:srgbClr val="FFFF66"/>
              </a:solidFill>
            </a:endParaRPr>
          </a:p>
          <a:p>
            <a:pPr>
              <a:buNone/>
            </a:pPr>
            <a:r>
              <a:rPr lang="hu-HU" sz="2400" dirty="0" smtClean="0">
                <a:solidFill>
                  <a:srgbClr val="FFFFCC"/>
                </a:solidFill>
              </a:rPr>
              <a:t>(</a:t>
            </a:r>
            <a:r>
              <a:rPr lang="hu-HU" sz="2400" dirty="0" err="1" smtClean="0">
                <a:solidFill>
                  <a:srgbClr val="FFFFCC"/>
                </a:solidFill>
              </a:rPr>
              <a:t>There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have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been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many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other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attempts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after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him</a:t>
            </a:r>
            <a:r>
              <a:rPr lang="hu-HU" sz="2400" dirty="0" smtClean="0">
                <a:solidFill>
                  <a:srgbClr val="FFFFCC"/>
                </a:solidFill>
              </a:rPr>
              <a:t>.)</a:t>
            </a:r>
          </a:p>
          <a:p>
            <a:pPr>
              <a:buNone/>
            </a:pPr>
            <a:endParaRPr lang="hu-HU" sz="2400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sz="2400" dirty="0" err="1" smtClean="0">
                <a:solidFill>
                  <a:srgbClr val="FFFFCC"/>
                </a:solidFill>
              </a:rPr>
              <a:t>This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meant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 err="1" smtClean="0">
                <a:solidFill>
                  <a:srgbClr val="FFFFCC"/>
                </a:solidFill>
              </a:rPr>
              <a:t>that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endParaRPr lang="hu-HU" sz="2400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sz="2400" dirty="0" smtClean="0">
                <a:solidFill>
                  <a:srgbClr val="FFFFCC"/>
                </a:solidFill>
              </a:rPr>
              <a:t>     </a:t>
            </a:r>
            <a:r>
              <a:rPr lang="hu-HU" dirty="0" err="1" smtClean="0">
                <a:solidFill>
                  <a:srgbClr val="FFFFCC"/>
                </a:solidFill>
              </a:rPr>
              <a:t>his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original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theory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i="1" dirty="0" err="1" smtClean="0">
                <a:solidFill>
                  <a:srgbClr val="FFFFCC"/>
                </a:solidFill>
              </a:rPr>
              <a:t>was</a:t>
            </a:r>
            <a:r>
              <a:rPr lang="hu-HU" i="1" dirty="0" smtClean="0">
                <a:solidFill>
                  <a:srgbClr val="FFFFCC"/>
                </a:solidFill>
              </a:rPr>
              <a:t> Lorentz </a:t>
            </a:r>
            <a:r>
              <a:rPr lang="hu-HU" i="1" dirty="0" err="1" smtClean="0">
                <a:solidFill>
                  <a:srgbClr val="FFFFCC"/>
                </a:solidFill>
              </a:rPr>
              <a:t>invariant</a:t>
            </a:r>
            <a:r>
              <a:rPr lang="hu-HU" dirty="0" smtClean="0">
                <a:solidFill>
                  <a:srgbClr val="FFFFCC"/>
                </a:solidFill>
              </a:rPr>
              <a:t>,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err="1" smtClean="0">
                <a:solidFill>
                  <a:srgbClr val="FFFFCC"/>
                </a:solidFill>
              </a:rPr>
              <a:t>but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i="1" dirty="0" err="1" smtClean="0">
                <a:solidFill>
                  <a:srgbClr val="FFFFCC"/>
                </a:solidFill>
              </a:rPr>
              <a:t>not</a:t>
            </a:r>
            <a:r>
              <a:rPr lang="hu-HU" i="1" dirty="0" smtClean="0">
                <a:solidFill>
                  <a:srgbClr val="FFFFCC"/>
                </a:solidFill>
              </a:rPr>
              <a:t> </a:t>
            </a:r>
            <a:r>
              <a:rPr lang="hu-HU" i="1" dirty="0" err="1" smtClean="0">
                <a:solidFill>
                  <a:srgbClr val="FFFFCC"/>
                </a:solidFill>
              </a:rPr>
              <a:t>fully</a:t>
            </a:r>
            <a:r>
              <a:rPr lang="hu-HU" i="1" dirty="0" smtClean="0">
                <a:solidFill>
                  <a:srgbClr val="FFFFCC"/>
                </a:solidFill>
              </a:rPr>
              <a:t> </a:t>
            </a:r>
            <a:r>
              <a:rPr lang="hu-HU" i="1" dirty="0" err="1" smtClean="0">
                <a:solidFill>
                  <a:srgbClr val="FFFFCC"/>
                </a:solidFill>
              </a:rPr>
              <a:t>relativistic</a:t>
            </a:r>
            <a:r>
              <a:rPr lang="hu-HU" i="1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at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higher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velocities</a:t>
            </a:r>
            <a:r>
              <a:rPr lang="hu-HU" dirty="0" smtClean="0">
                <a:solidFill>
                  <a:srgbClr val="FFFFCC"/>
                </a:solidFill>
              </a:rPr>
              <a:t> (</a:t>
            </a:r>
            <a:r>
              <a:rPr lang="hu-HU" dirty="0" err="1" smtClean="0">
                <a:solidFill>
                  <a:srgbClr val="FFFFCC"/>
                </a:solidFill>
              </a:rPr>
              <a:t>energies</a:t>
            </a:r>
            <a:r>
              <a:rPr lang="hu-HU" sz="2400" dirty="0" smtClean="0">
                <a:solidFill>
                  <a:srgbClr val="FFFFCC"/>
                </a:solidFill>
              </a:rPr>
              <a:t>).</a:t>
            </a:r>
          </a:p>
          <a:p>
            <a:pPr>
              <a:buNone/>
            </a:pPr>
            <a:endParaRPr lang="hu-HU" sz="2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hu-HU" b="1" dirty="0" err="1" smtClean="0">
                <a:solidFill>
                  <a:schemeClr val="bg1"/>
                </a:solidFill>
              </a:rPr>
              <a:t>Problems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at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highly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relativistic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velocities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33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Other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difficulties</a:t>
            </a:r>
            <a:r>
              <a:rPr lang="hu-HU" dirty="0" smtClean="0">
                <a:solidFill>
                  <a:srgbClr val="FFFFCC"/>
                </a:solidFill>
              </a:rPr>
              <a:t>: </a:t>
            </a: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divergences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in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solutions</a:t>
            </a:r>
            <a:r>
              <a:rPr lang="hu-HU" dirty="0" smtClean="0">
                <a:solidFill>
                  <a:srgbClr val="FFFFCC"/>
                </a:solidFill>
              </a:rPr>
              <a:t>:</a:t>
            </a:r>
          </a:p>
          <a:p>
            <a:pPr>
              <a:buNone/>
            </a:pPr>
            <a:r>
              <a:rPr lang="hu-HU" dirty="0" smtClean="0">
                <a:solidFill>
                  <a:srgbClr val="FFFF99"/>
                </a:solidFill>
              </a:rPr>
              <a:t>     </a:t>
            </a:r>
            <a:r>
              <a:rPr lang="hu-HU" dirty="0" err="1" smtClean="0">
                <a:solidFill>
                  <a:srgbClr val="FFFF99"/>
                </a:solidFill>
              </a:rPr>
              <a:t>Heisenberg’s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attempt</a:t>
            </a:r>
            <a:r>
              <a:rPr lang="hu-HU" dirty="0" smtClean="0">
                <a:solidFill>
                  <a:srgbClr val="FFFF99"/>
                </a:solidFill>
              </a:rPr>
              <a:t> (1931):</a:t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hu-HU" dirty="0" smtClean="0">
                <a:solidFill>
                  <a:srgbClr val="FFFF99"/>
                </a:solidFill>
              </a:rPr>
              <a:t>    </a:t>
            </a:r>
            <a:r>
              <a:rPr lang="hu-HU" dirty="0" err="1" smtClean="0">
                <a:solidFill>
                  <a:srgbClr val="FFFF99"/>
                </a:solidFill>
              </a:rPr>
              <a:t>at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relativistically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high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energies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the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i="1" dirty="0" smtClean="0">
                <a:solidFill>
                  <a:srgbClr val="FFFF99"/>
                </a:solidFill>
              </a:rPr>
              <a:t>rest </a:t>
            </a:r>
            <a:r>
              <a:rPr lang="hu-HU" i="1" dirty="0" err="1" smtClean="0">
                <a:solidFill>
                  <a:srgbClr val="FFFF99"/>
                </a:solidFill>
              </a:rPr>
              <a:t>mass</a:t>
            </a:r>
            <a:r>
              <a:rPr lang="hu-HU" i="1" dirty="0" smtClean="0">
                <a:solidFill>
                  <a:srgbClr val="FFFF99"/>
                </a:solidFill>
              </a:rPr>
              <a:t> 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hu-HU" dirty="0" smtClean="0">
                <a:solidFill>
                  <a:srgbClr val="FFFF99"/>
                </a:solidFill>
              </a:rPr>
              <a:t>    </a:t>
            </a:r>
            <a:r>
              <a:rPr lang="hu-HU" dirty="0" err="1" smtClean="0">
                <a:solidFill>
                  <a:srgbClr val="FFFF99"/>
                </a:solidFill>
              </a:rPr>
              <a:t>can</a:t>
            </a:r>
            <a:r>
              <a:rPr lang="hu-HU" dirty="0" smtClean="0">
                <a:solidFill>
                  <a:srgbClr val="FFFF99"/>
                </a:solidFill>
              </a:rPr>
              <a:t> be </a:t>
            </a:r>
            <a:r>
              <a:rPr lang="hu-HU" dirty="0" err="1" smtClean="0">
                <a:solidFill>
                  <a:srgbClr val="FFFF99"/>
                </a:solidFill>
              </a:rPr>
              <a:t>neglected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compared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to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dirty="0" err="1" smtClean="0">
                <a:solidFill>
                  <a:srgbClr val="FFFF99"/>
                </a:solidFill>
              </a:rPr>
              <a:t>the</a:t>
            </a:r>
            <a:r>
              <a:rPr lang="hu-HU" dirty="0" smtClean="0">
                <a:solidFill>
                  <a:srgbClr val="FFFF99"/>
                </a:solidFill>
              </a:rPr>
              <a:t> </a:t>
            </a:r>
            <a:r>
              <a:rPr lang="hu-HU" i="1" dirty="0" err="1" smtClean="0">
                <a:solidFill>
                  <a:srgbClr val="FFFF99"/>
                </a:solidFill>
              </a:rPr>
              <a:t>inertial</a:t>
            </a:r>
            <a:r>
              <a:rPr lang="hu-HU" i="1" dirty="0" smtClean="0">
                <a:solidFill>
                  <a:srgbClr val="FFFF99"/>
                </a:solidFill>
              </a:rPr>
              <a:t> </a:t>
            </a:r>
            <a:r>
              <a:rPr lang="hu-HU" i="1" dirty="0" err="1" smtClean="0">
                <a:solidFill>
                  <a:srgbClr val="FFFF99"/>
                </a:solidFill>
              </a:rPr>
              <a:t>mass</a:t>
            </a:r>
            <a:r>
              <a:rPr lang="hu-HU" i="1" dirty="0" smtClean="0">
                <a:solidFill>
                  <a:srgbClr val="FFFF99"/>
                </a:solidFill>
              </a:rPr>
              <a:t> </a:t>
            </a:r>
            <a:r>
              <a:rPr lang="hu-HU" dirty="0" smtClean="0">
                <a:solidFill>
                  <a:srgbClr val="FFFF99"/>
                </a:solidFill>
              </a:rPr>
              <a:t>(!).</a:t>
            </a:r>
          </a:p>
          <a:p>
            <a:pPr>
              <a:buNone/>
            </a:pPr>
            <a:endParaRPr lang="hu-H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00"/>
                </a:solidFill>
              </a:rPr>
              <a:t>Pay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attention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that</a:t>
            </a:r>
            <a:r>
              <a:rPr lang="hu-HU" dirty="0" smtClean="0">
                <a:solidFill>
                  <a:srgbClr val="FFFF00"/>
                </a:solidFill>
              </a:rPr>
              <a:t> he </a:t>
            </a:r>
            <a:r>
              <a:rPr lang="hu-HU" dirty="0" err="1" smtClean="0">
                <a:solidFill>
                  <a:srgbClr val="FFFF00"/>
                </a:solidFill>
              </a:rPr>
              <a:t>considered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smtClean="0">
                <a:solidFill>
                  <a:srgbClr val="FFFF00"/>
                </a:solidFill>
              </a:rPr>
              <a:t/>
            </a:r>
            <a:br>
              <a:rPr lang="hu-HU" dirty="0" smtClean="0">
                <a:solidFill>
                  <a:srgbClr val="FFFF00"/>
                </a:solidFill>
              </a:rPr>
            </a:br>
            <a:r>
              <a:rPr lang="hu-HU" dirty="0" err="1" smtClean="0">
                <a:solidFill>
                  <a:srgbClr val="FFFF00"/>
                </a:solidFill>
              </a:rPr>
              <a:t>the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difference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between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the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two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kinds</a:t>
            </a:r>
            <a:r>
              <a:rPr lang="hu-HU" dirty="0" smtClean="0">
                <a:solidFill>
                  <a:srgbClr val="FFFF00"/>
                </a:solidFill>
              </a:rPr>
              <a:t> of </a:t>
            </a:r>
            <a:r>
              <a:rPr lang="hu-HU" dirty="0" err="1" smtClean="0">
                <a:solidFill>
                  <a:srgbClr val="FFFF00"/>
                </a:solidFill>
              </a:rPr>
              <a:t>the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masses</a:t>
            </a:r>
            <a:r>
              <a:rPr lang="hu-HU" dirty="0" smtClean="0">
                <a:solidFill>
                  <a:srgbClr val="FFFF00"/>
                </a:solidFill>
              </a:rPr>
              <a:t>, and </a:t>
            </a:r>
            <a:br>
              <a:rPr lang="hu-HU" dirty="0" smtClean="0">
                <a:solidFill>
                  <a:srgbClr val="FFFF00"/>
                </a:solidFill>
              </a:rPr>
            </a:br>
            <a:r>
              <a:rPr lang="hu-HU" dirty="0" err="1" smtClean="0">
                <a:solidFill>
                  <a:srgbClr val="FFFF00"/>
                </a:solidFill>
              </a:rPr>
              <a:t>the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relativistically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high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energies</a:t>
            </a:r>
            <a:r>
              <a:rPr lang="hu-HU" dirty="0" smtClean="0">
                <a:solidFill>
                  <a:srgbClr val="FFFF00"/>
                </a:solidFill>
              </a:rPr>
              <a:t>!</a:t>
            </a: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C. </a:t>
            </a:r>
            <a:r>
              <a:rPr lang="en-GB" b="1" dirty="0" err="1" smtClean="0">
                <a:solidFill>
                  <a:schemeClr val="bg1"/>
                </a:solidFill>
              </a:rPr>
              <a:t>Møller’s</a:t>
            </a:r>
            <a:r>
              <a:rPr lang="en-GB" b="1" dirty="0" smtClean="0">
                <a:solidFill>
                  <a:schemeClr val="bg1"/>
                </a:solidFill>
              </a:rPr>
              <a:t> model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err="1" smtClean="0">
                <a:solidFill>
                  <a:srgbClr val="FFFFCC"/>
                </a:solidFill>
              </a:rPr>
              <a:t>Møller’s</a:t>
            </a:r>
            <a:r>
              <a:rPr lang="en-GB" dirty="0" smtClean="0">
                <a:solidFill>
                  <a:srgbClr val="FFFFCC"/>
                </a:solidFill>
              </a:rPr>
              <a:t> model started from the scattering matrix of two interacting electrons.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rgbClr val="FFFF99"/>
                </a:solidFill>
              </a:rPr>
              <a:t>      </a:t>
            </a:r>
            <a:r>
              <a:rPr lang="en-GB" sz="2000" dirty="0" err="1" smtClean="0">
                <a:solidFill>
                  <a:srgbClr val="FFFF99"/>
                </a:solidFill>
              </a:rPr>
              <a:t>Møller</a:t>
            </a:r>
            <a:r>
              <a:rPr lang="en-GB" sz="2000" dirty="0" smtClean="0">
                <a:solidFill>
                  <a:srgbClr val="FFFF99"/>
                </a:solidFill>
              </a:rPr>
              <a:t>, C. (1931) </a:t>
            </a:r>
            <a:r>
              <a:rPr lang="en-GB" sz="2000" dirty="0" err="1" smtClean="0">
                <a:solidFill>
                  <a:srgbClr val="FFFF99"/>
                </a:solidFill>
              </a:rPr>
              <a:t>Über</a:t>
            </a:r>
            <a:r>
              <a:rPr lang="en-GB" sz="2000" dirty="0" smtClean="0">
                <a:solidFill>
                  <a:srgbClr val="FFFF99"/>
                </a:solidFill>
              </a:rPr>
              <a:t> den </a:t>
            </a:r>
            <a:r>
              <a:rPr lang="en-GB" sz="2000" dirty="0" err="1" smtClean="0">
                <a:solidFill>
                  <a:srgbClr val="FFFF99"/>
                </a:solidFill>
              </a:rPr>
              <a:t>Stoß</a:t>
            </a:r>
            <a:r>
              <a:rPr lang="en-GB" sz="2000" dirty="0" smtClean="0">
                <a:solidFill>
                  <a:srgbClr val="FFFF99"/>
                </a:solidFill>
              </a:rPr>
              <a:t> </a:t>
            </a:r>
            <a:r>
              <a:rPr lang="en-GB" sz="2000" dirty="0" err="1" smtClean="0">
                <a:solidFill>
                  <a:srgbClr val="FFFF99"/>
                </a:solidFill>
              </a:rPr>
              <a:t>zweier</a:t>
            </a:r>
            <a:r>
              <a:rPr lang="en-GB" sz="2000" dirty="0" smtClean="0">
                <a:solidFill>
                  <a:srgbClr val="FFFF99"/>
                </a:solidFill>
              </a:rPr>
              <a:t> </a:t>
            </a:r>
            <a:r>
              <a:rPr lang="en-GB" sz="2000" dirty="0" err="1" smtClean="0">
                <a:solidFill>
                  <a:srgbClr val="FFFF99"/>
                </a:solidFill>
              </a:rPr>
              <a:t>Teilchen</a:t>
            </a:r>
            <a:r>
              <a:rPr lang="en-GB" sz="2000" dirty="0" smtClean="0">
                <a:solidFill>
                  <a:srgbClr val="FFFF99"/>
                </a:solidFill>
              </a:rPr>
              <a:t> </a:t>
            </a:r>
            <a:r>
              <a:rPr lang="en-GB" sz="2000" dirty="0" err="1" smtClean="0">
                <a:solidFill>
                  <a:srgbClr val="FFFF99"/>
                </a:solidFill>
              </a:rPr>
              <a:t>unter</a:t>
            </a:r>
            <a:r>
              <a:rPr lang="en-GB" sz="2000" dirty="0" smtClean="0">
                <a:solidFill>
                  <a:srgbClr val="FFFF99"/>
                </a:solidFill>
              </a:rPr>
              <a:t> </a:t>
            </a:r>
            <a:r>
              <a:rPr lang="en-GB" sz="2000" dirty="0" err="1" smtClean="0">
                <a:solidFill>
                  <a:srgbClr val="FFFF99"/>
                </a:solidFill>
              </a:rPr>
              <a:t>Berücksichtigung</a:t>
            </a:r>
            <a:r>
              <a:rPr lang="en-GB" sz="2000" dirty="0" smtClean="0">
                <a:solidFill>
                  <a:srgbClr val="FFFF99"/>
                </a:solidFill>
              </a:rPr>
              <a:t> </a:t>
            </a:r>
            <a:r>
              <a:rPr lang="en-GB" sz="2000" dirty="0" err="1" smtClean="0">
                <a:solidFill>
                  <a:srgbClr val="FFFF99"/>
                </a:solidFill>
              </a:rPr>
              <a:t>der</a:t>
            </a:r>
            <a:r>
              <a:rPr lang="en-GB" sz="2000" dirty="0" smtClean="0">
                <a:solidFill>
                  <a:srgbClr val="FFFF99"/>
                </a:solidFill>
              </a:rPr>
              <a:t> Retardation </a:t>
            </a:r>
            <a:r>
              <a:rPr lang="en-GB" sz="2000" dirty="0" err="1" smtClean="0">
                <a:solidFill>
                  <a:srgbClr val="FFFF99"/>
                </a:solidFill>
              </a:rPr>
              <a:t>der</a:t>
            </a:r>
            <a:r>
              <a:rPr lang="en-GB" sz="2000" dirty="0" smtClean="0">
                <a:solidFill>
                  <a:srgbClr val="FFFF99"/>
                </a:solidFill>
              </a:rPr>
              <a:t> </a:t>
            </a:r>
            <a:r>
              <a:rPr lang="en-GB" sz="2000" dirty="0" err="1" smtClean="0">
                <a:solidFill>
                  <a:srgbClr val="FFFF99"/>
                </a:solidFill>
              </a:rPr>
              <a:t>Kräfte</a:t>
            </a:r>
            <a:r>
              <a:rPr lang="en-GB" sz="2000" dirty="0" smtClean="0">
                <a:solidFill>
                  <a:srgbClr val="FFFF99"/>
                </a:solidFill>
              </a:rPr>
              <a:t>, </a:t>
            </a:r>
            <a:r>
              <a:rPr lang="en-GB" sz="2000" i="1" dirty="0" err="1" smtClean="0">
                <a:solidFill>
                  <a:srgbClr val="FFFF99"/>
                </a:solidFill>
              </a:rPr>
              <a:t>Zeitschrift</a:t>
            </a:r>
            <a:r>
              <a:rPr lang="en-GB" sz="2000" i="1" dirty="0" smtClean="0">
                <a:solidFill>
                  <a:srgbClr val="FFFF99"/>
                </a:solidFill>
              </a:rPr>
              <a:t> </a:t>
            </a:r>
            <a:r>
              <a:rPr lang="en-GB" sz="2000" i="1" dirty="0" err="1" smtClean="0">
                <a:solidFill>
                  <a:srgbClr val="FFFF99"/>
                </a:solidFill>
              </a:rPr>
              <a:t>für</a:t>
            </a:r>
            <a:r>
              <a:rPr lang="en-GB" sz="2000" i="1" dirty="0" smtClean="0">
                <a:solidFill>
                  <a:srgbClr val="FFFF99"/>
                </a:solidFill>
              </a:rPr>
              <a:t> </a:t>
            </a:r>
            <a:r>
              <a:rPr lang="en-GB" sz="2000" i="1" dirty="0" err="1" smtClean="0">
                <a:solidFill>
                  <a:srgbClr val="FFFF99"/>
                </a:solidFill>
              </a:rPr>
              <a:t>Physik</a:t>
            </a:r>
            <a:r>
              <a:rPr lang="en-GB" sz="2000" dirty="0" smtClean="0">
                <a:solidFill>
                  <a:srgbClr val="FFFF99"/>
                </a:solidFill>
              </a:rPr>
              <a:t>, 70, 11-12, 786-795.</a:t>
            </a:r>
            <a:endParaRPr lang="hu-HU" sz="2000" dirty="0" smtClean="0">
              <a:solidFill>
                <a:srgbClr val="FFFF99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rgbClr val="FFFF99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It could describe – in principle – the interaction at higher energies, but </a:t>
            </a:r>
            <a:r>
              <a:rPr lang="en-GB" dirty="0" err="1" smtClean="0">
                <a:solidFill>
                  <a:srgbClr val="FFFFCC"/>
                </a:solidFill>
              </a:rPr>
              <a:t>Møller</a:t>
            </a:r>
            <a:r>
              <a:rPr lang="en-GB" dirty="0" smtClean="0">
                <a:solidFill>
                  <a:srgbClr val="FFFFCC"/>
                </a:solidFill>
              </a:rPr>
              <a:t> could not handle the asymmetry. </a:t>
            </a:r>
            <a:endParaRPr lang="hu-HU" dirty="0" smtClean="0">
              <a:solidFill>
                <a:srgbClr val="FFFFCC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462076"/>
              </p:ext>
            </p:extLst>
          </p:nvPr>
        </p:nvGraphicFramePr>
        <p:xfrm>
          <a:off x="-1588" y="3143250"/>
          <a:ext cx="9145588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name="Equation" r:id="rId3" imgW="6019560" imgH="711000" progId="Equation.DSMT4">
                  <p:embed/>
                </p:oleObj>
              </mc:Choice>
              <mc:Fallback>
                <p:oleObj name="Equation" r:id="rId3" imgW="6019560" imgH="711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8" y="3143250"/>
                        <a:ext cx="9145588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5036347" y="4036223"/>
            <a:ext cx="785818" cy="1588"/>
          </a:xfrm>
          <a:prstGeom prst="straightConnector1">
            <a:avLst/>
          </a:prstGeom>
          <a:ln w="63500"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églalap 6"/>
          <p:cNvSpPr/>
          <p:nvPr/>
        </p:nvSpPr>
        <p:spPr>
          <a:xfrm>
            <a:off x="4196991" y="4397324"/>
            <a:ext cx="31750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err="1" smtClean="0">
                <a:solidFill>
                  <a:srgbClr val="FFFFCC"/>
                </a:solidFill>
              </a:rPr>
              <a:t>asymmetric</a:t>
            </a:r>
            <a:r>
              <a:rPr lang="hu-HU" sz="2000" dirty="0" smtClean="0">
                <a:solidFill>
                  <a:srgbClr val="FFFFCC"/>
                </a:solidFill>
              </a:rPr>
              <a:t> </a:t>
            </a:r>
            <a:r>
              <a:rPr lang="hu-HU" sz="2000" dirty="0" err="1" smtClean="0">
                <a:solidFill>
                  <a:srgbClr val="FFFFCC"/>
                </a:solidFill>
              </a:rPr>
              <a:t>component</a:t>
            </a:r>
            <a:r>
              <a:rPr lang="hu-HU" sz="2000" dirty="0" smtClean="0">
                <a:solidFill>
                  <a:srgbClr val="FFFFCC"/>
                </a:solidFill>
              </a:rPr>
              <a:t> 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Enforcing formal symmetry is sometimes misleading:</a:t>
            </a:r>
            <a:r>
              <a:rPr lang="hu-HU" sz="3600" dirty="0" smtClean="0">
                <a:solidFill>
                  <a:schemeClr val="bg1"/>
                </a:solidFill>
              </a:rPr>
              <a:t/>
            </a:r>
            <a:br>
              <a:rPr lang="hu-HU" sz="3600" dirty="0" smtClean="0">
                <a:solidFill>
                  <a:schemeClr val="bg1"/>
                </a:solidFill>
              </a:rPr>
            </a:br>
            <a:r>
              <a:rPr lang="en-GB" sz="3600" b="1" dirty="0" smtClean="0">
                <a:solidFill>
                  <a:schemeClr val="bg1"/>
                </a:solidFill>
              </a:rPr>
              <a:t>A nearly fatal involvement by the young Bethe</a:t>
            </a:r>
            <a:r>
              <a:rPr lang="hu-HU" dirty="0" smtClean="0">
                <a:solidFill>
                  <a:schemeClr val="bg1"/>
                </a:solidFill>
              </a:rPr>
              <a:t>!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33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Then, Bethe proposed to </a:t>
            </a:r>
            <a:r>
              <a:rPr lang="en-GB" dirty="0" err="1" smtClean="0">
                <a:solidFill>
                  <a:srgbClr val="FFFFCC"/>
                </a:solidFill>
              </a:rPr>
              <a:t>symmetri</a:t>
            </a:r>
            <a:r>
              <a:rPr lang="hu-HU" dirty="0" smtClean="0">
                <a:solidFill>
                  <a:srgbClr val="FFFFCC"/>
                </a:solidFill>
              </a:rPr>
              <a:t>z</a:t>
            </a:r>
            <a:r>
              <a:rPr lang="en-GB" dirty="0" smtClean="0">
                <a:solidFill>
                  <a:srgbClr val="FFFFCC"/>
                </a:solidFill>
              </a:rPr>
              <a:t>e those matrix elements artificially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to retain the equivalent roles of the two interacting electrons.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rgbClr val="FFFF99"/>
                </a:solidFill>
              </a:rPr>
              <a:t>Bethe, H., Fermi, E. (1932) </a:t>
            </a:r>
            <a:r>
              <a:rPr lang="en-GB" sz="2000" dirty="0" err="1" smtClean="0">
                <a:solidFill>
                  <a:srgbClr val="FFFF99"/>
                </a:solidFill>
              </a:rPr>
              <a:t>Über</a:t>
            </a:r>
            <a:r>
              <a:rPr lang="en-GB" sz="2000" dirty="0" smtClean="0">
                <a:solidFill>
                  <a:srgbClr val="FFFF99"/>
                </a:solidFill>
              </a:rPr>
              <a:t> die </a:t>
            </a:r>
            <a:r>
              <a:rPr lang="en-GB" sz="2000" dirty="0" err="1" smtClean="0">
                <a:solidFill>
                  <a:srgbClr val="FFFF99"/>
                </a:solidFill>
              </a:rPr>
              <a:t>Wechselwirkung</a:t>
            </a:r>
            <a:r>
              <a:rPr lang="en-GB" sz="2000" dirty="0" smtClean="0">
                <a:solidFill>
                  <a:srgbClr val="FFFF99"/>
                </a:solidFill>
              </a:rPr>
              <a:t> von </a:t>
            </a:r>
            <a:r>
              <a:rPr lang="en-GB" sz="2000" dirty="0" err="1" smtClean="0">
                <a:solidFill>
                  <a:srgbClr val="FFFF99"/>
                </a:solidFill>
              </a:rPr>
              <a:t>zwei</a:t>
            </a:r>
            <a:r>
              <a:rPr lang="en-GB" sz="2000" dirty="0" smtClean="0">
                <a:solidFill>
                  <a:srgbClr val="FFFF99"/>
                </a:solidFill>
              </a:rPr>
              <a:t> </a:t>
            </a:r>
            <a:r>
              <a:rPr lang="en-GB" sz="2000" dirty="0" err="1" smtClean="0">
                <a:solidFill>
                  <a:srgbClr val="FFFF99"/>
                </a:solidFill>
              </a:rPr>
              <a:t>elektronen</a:t>
            </a:r>
            <a:r>
              <a:rPr lang="en-GB" sz="2000" dirty="0" smtClean="0">
                <a:solidFill>
                  <a:srgbClr val="FFFF99"/>
                </a:solidFill>
              </a:rPr>
              <a:t>, </a:t>
            </a:r>
            <a:r>
              <a:rPr lang="hu-HU" sz="2000" dirty="0" smtClean="0">
                <a:solidFill>
                  <a:srgbClr val="FFFF99"/>
                </a:solidFill>
              </a:rPr>
              <a:t/>
            </a:r>
            <a:br>
              <a:rPr lang="hu-HU" sz="2000" dirty="0" smtClean="0">
                <a:solidFill>
                  <a:srgbClr val="FFFF99"/>
                </a:solidFill>
              </a:rPr>
            </a:br>
            <a:r>
              <a:rPr lang="en-GB" sz="2000" i="1" dirty="0" err="1" smtClean="0">
                <a:solidFill>
                  <a:srgbClr val="FFFF99"/>
                </a:solidFill>
              </a:rPr>
              <a:t>Zeitschrift</a:t>
            </a:r>
            <a:r>
              <a:rPr lang="en-GB" sz="2000" i="1" dirty="0" smtClean="0">
                <a:solidFill>
                  <a:srgbClr val="FFFF99"/>
                </a:solidFill>
              </a:rPr>
              <a:t> </a:t>
            </a:r>
            <a:r>
              <a:rPr lang="en-GB" sz="2000" i="1" dirty="0" err="1" smtClean="0">
                <a:solidFill>
                  <a:srgbClr val="FFFF99"/>
                </a:solidFill>
              </a:rPr>
              <a:t>für</a:t>
            </a:r>
            <a:r>
              <a:rPr lang="en-GB" sz="2000" i="1" dirty="0" smtClean="0">
                <a:solidFill>
                  <a:srgbClr val="FFFF99"/>
                </a:solidFill>
              </a:rPr>
              <a:t> </a:t>
            </a:r>
            <a:r>
              <a:rPr lang="en-GB" sz="2000" i="1" dirty="0" err="1" smtClean="0">
                <a:solidFill>
                  <a:srgbClr val="FFFF99"/>
                </a:solidFill>
              </a:rPr>
              <a:t>Physik</a:t>
            </a:r>
            <a:r>
              <a:rPr lang="en-GB" sz="2000" dirty="0" smtClean="0">
                <a:solidFill>
                  <a:srgbClr val="FFFF99"/>
                </a:solidFill>
              </a:rPr>
              <a:t>, 77, 5-6, 296-306.</a:t>
            </a:r>
            <a:endParaRPr lang="hu-HU" sz="2000" dirty="0" smtClean="0">
              <a:solidFill>
                <a:srgbClr val="FFFF99"/>
              </a:solidFill>
            </a:endParaRPr>
          </a:p>
          <a:p>
            <a:pPr>
              <a:buNone/>
            </a:pPr>
            <a:endParaRPr lang="hu-HU" sz="8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hu-HU" dirty="0" smtClean="0">
                <a:solidFill>
                  <a:srgbClr val="CCFFFF"/>
                </a:solidFill>
              </a:rPr>
              <a:t>(E</a:t>
            </a:r>
            <a:r>
              <a:rPr lang="hu-HU" baseline="-25000" dirty="0" smtClean="0">
                <a:solidFill>
                  <a:srgbClr val="CCFFFF"/>
                </a:solidFill>
              </a:rPr>
              <a:t>1</a:t>
            </a:r>
            <a:r>
              <a:rPr lang="hu-HU" dirty="0" smtClean="0">
                <a:solidFill>
                  <a:srgbClr val="CCFFFF"/>
                </a:solidFill>
              </a:rPr>
              <a:t>-E</a:t>
            </a:r>
            <a:r>
              <a:rPr lang="hu-HU" baseline="-25000" dirty="0" smtClean="0">
                <a:solidFill>
                  <a:srgbClr val="CCFFFF"/>
                </a:solidFill>
              </a:rPr>
              <a:t>1</a:t>
            </a:r>
            <a:r>
              <a:rPr lang="hu-HU" dirty="0" smtClean="0">
                <a:solidFill>
                  <a:srgbClr val="CCFFFF"/>
                </a:solidFill>
              </a:rPr>
              <a:t>’)</a:t>
            </a:r>
            <a:r>
              <a:rPr lang="hu-HU" baseline="30000" dirty="0" smtClean="0">
                <a:solidFill>
                  <a:srgbClr val="CCFFFF"/>
                </a:solidFill>
              </a:rPr>
              <a:t>2</a:t>
            </a:r>
            <a:r>
              <a:rPr lang="hu-HU" dirty="0" smtClean="0">
                <a:solidFill>
                  <a:srgbClr val="CCFFFF"/>
                </a:solidFill>
              </a:rPr>
              <a:t>             -(E</a:t>
            </a:r>
            <a:r>
              <a:rPr lang="hu-HU" baseline="-25000" dirty="0" smtClean="0">
                <a:solidFill>
                  <a:srgbClr val="CCFFFF"/>
                </a:solidFill>
              </a:rPr>
              <a:t>1</a:t>
            </a:r>
            <a:r>
              <a:rPr lang="hu-HU" dirty="0" smtClean="0">
                <a:solidFill>
                  <a:srgbClr val="CCFFFF"/>
                </a:solidFill>
              </a:rPr>
              <a:t>-E</a:t>
            </a:r>
            <a:r>
              <a:rPr lang="hu-HU" baseline="-25000" dirty="0" smtClean="0">
                <a:solidFill>
                  <a:srgbClr val="CCFFFF"/>
                </a:solidFill>
              </a:rPr>
              <a:t>1</a:t>
            </a:r>
            <a:r>
              <a:rPr lang="hu-HU" dirty="0" smtClean="0">
                <a:solidFill>
                  <a:srgbClr val="CCFFFF"/>
                </a:solidFill>
              </a:rPr>
              <a:t>’)(E</a:t>
            </a:r>
            <a:r>
              <a:rPr lang="hu-HU" baseline="-25000" dirty="0" smtClean="0">
                <a:solidFill>
                  <a:srgbClr val="CCFFFF"/>
                </a:solidFill>
              </a:rPr>
              <a:t>2</a:t>
            </a:r>
            <a:r>
              <a:rPr lang="hu-HU" dirty="0" smtClean="0">
                <a:solidFill>
                  <a:srgbClr val="CCFFFF"/>
                </a:solidFill>
              </a:rPr>
              <a:t>-E</a:t>
            </a:r>
            <a:r>
              <a:rPr lang="hu-HU" baseline="-25000" dirty="0" smtClean="0">
                <a:solidFill>
                  <a:srgbClr val="CCFFFF"/>
                </a:solidFill>
              </a:rPr>
              <a:t>2</a:t>
            </a:r>
            <a:r>
              <a:rPr lang="hu-HU" dirty="0" smtClean="0">
                <a:solidFill>
                  <a:srgbClr val="CCFFFF"/>
                </a:solidFill>
              </a:rPr>
              <a:t>’)</a:t>
            </a: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Unfortunately, due to the later high authority of both Fermi and Bethe this artificial involvement in the theory was not discussed until the early 2000s</a:t>
            </a:r>
            <a:r>
              <a:rPr lang="hu-HU" dirty="0" smtClean="0">
                <a:solidFill>
                  <a:srgbClr val="FFFFCC"/>
                </a:solidFill>
              </a:rPr>
              <a:t>!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3786182" y="3571876"/>
            <a:ext cx="571504" cy="1588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4219572"/>
            <a:ext cx="10715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Return to the origins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I argue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>
                <a:solidFill>
                  <a:srgbClr val="FFFFCC"/>
                </a:solidFill>
              </a:rPr>
              <a:t> </a:t>
            </a:r>
            <a:r>
              <a:rPr lang="hu-HU" dirty="0" smtClean="0">
                <a:solidFill>
                  <a:srgbClr val="FFFFCC"/>
                </a:solidFill>
              </a:rPr>
              <a:t>    - </a:t>
            </a:r>
            <a:r>
              <a:rPr lang="en-GB" dirty="0" smtClean="0">
                <a:solidFill>
                  <a:srgbClr val="FFFFCC"/>
                </a:solidFill>
              </a:rPr>
              <a:t> for the correctness of </a:t>
            </a:r>
            <a:r>
              <a:rPr lang="en-GB" dirty="0" err="1" smtClean="0">
                <a:solidFill>
                  <a:srgbClr val="FFFFCC"/>
                </a:solidFill>
              </a:rPr>
              <a:t>Møller’s</a:t>
            </a:r>
            <a:r>
              <a:rPr lang="en-GB" dirty="0" smtClean="0">
                <a:solidFill>
                  <a:srgbClr val="FFFFCC"/>
                </a:solidFill>
              </a:rPr>
              <a:t> asymmetric model,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     - </a:t>
            </a:r>
            <a:r>
              <a:rPr lang="en-GB" dirty="0" smtClean="0">
                <a:solidFill>
                  <a:srgbClr val="FFFFCC"/>
                </a:solidFill>
              </a:rPr>
              <a:t>for asymmetric roles of interacting fermions, </a:t>
            </a: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              </a:t>
            </a:r>
            <a:r>
              <a:rPr lang="en-GB" dirty="0" smtClean="0">
                <a:solidFill>
                  <a:srgbClr val="FFFFCC"/>
                </a:solidFill>
              </a:rPr>
              <a:t>and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- </a:t>
            </a:r>
            <a:r>
              <a:rPr lang="en-GB" dirty="0" smtClean="0">
                <a:solidFill>
                  <a:srgbClr val="FFFFCC"/>
                </a:solidFill>
              </a:rPr>
              <a:t>for an intermediate model between the two above </a:t>
            </a:r>
            <a:r>
              <a:rPr lang="hu-HU" dirty="0" smtClean="0">
                <a:solidFill>
                  <a:srgbClr val="FFFFCC"/>
                </a:solidFill>
              </a:rPr>
              <a:t> 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                                                                            </a:t>
            </a:r>
            <a:r>
              <a:rPr lang="en-GB" dirty="0" smtClean="0">
                <a:solidFill>
                  <a:srgbClr val="FFFFCC"/>
                </a:solidFill>
              </a:rPr>
              <a:t>approaches.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An intermediate model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hu-HU" dirty="0" smtClean="0">
              <a:solidFill>
                <a:srgbClr val="FFFFCC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FFCC"/>
                </a:solidFill>
              </a:rPr>
              <a:t>(1) </a:t>
            </a:r>
            <a:r>
              <a:rPr lang="en-GB" dirty="0" err="1" smtClean="0">
                <a:solidFill>
                  <a:srgbClr val="FFFFCC"/>
                </a:solidFill>
              </a:rPr>
              <a:t>Th</a:t>
            </a:r>
            <a:r>
              <a:rPr lang="hu-HU" dirty="0" smtClean="0">
                <a:solidFill>
                  <a:srgbClr val="FFFFCC"/>
                </a:solidFill>
              </a:rPr>
              <a:t>is </a:t>
            </a:r>
            <a:r>
              <a:rPr lang="hu-HU" dirty="0" err="1" smtClean="0">
                <a:solidFill>
                  <a:srgbClr val="FFFFCC"/>
                </a:solidFill>
              </a:rPr>
              <a:t>model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dirty="0" smtClean="0">
                <a:solidFill>
                  <a:srgbClr val="FFFFCC"/>
                </a:solidFill>
              </a:rPr>
              <a:t>should be a </a:t>
            </a:r>
            <a:r>
              <a:rPr lang="en-GB" i="1" dirty="0" smtClean="0">
                <a:solidFill>
                  <a:srgbClr val="FFFFCC"/>
                </a:solidFill>
              </a:rPr>
              <a:t>kinetic model</a:t>
            </a:r>
            <a:r>
              <a:rPr lang="en-GB" dirty="0" smtClean="0">
                <a:solidFill>
                  <a:srgbClr val="FFFFCC"/>
                </a:solidFill>
              </a:rPr>
              <a:t>. </a:t>
            </a:r>
            <a:endParaRPr lang="hu-HU" dirty="0" smtClean="0">
              <a:solidFill>
                <a:srgbClr val="FFFFCC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FFCC"/>
                </a:solidFill>
              </a:rPr>
              <a:t>(2) </a:t>
            </a:r>
            <a:r>
              <a:rPr lang="en-GB" dirty="0" err="1" smtClean="0">
                <a:solidFill>
                  <a:srgbClr val="FFFFCC"/>
                </a:solidFill>
              </a:rPr>
              <a:t>Møller</a:t>
            </a:r>
            <a:r>
              <a:rPr lang="en-GB" dirty="0" smtClean="0">
                <a:solidFill>
                  <a:srgbClr val="FFFFCC"/>
                </a:solidFill>
              </a:rPr>
              <a:t> foresaw (or intuitively felt) that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   </a:t>
            </a:r>
            <a:r>
              <a:rPr lang="en-GB" dirty="0" smtClean="0">
                <a:solidFill>
                  <a:srgbClr val="FFFFCC"/>
                </a:solidFill>
              </a:rPr>
              <a:t>two interacting particles could be in two different states,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although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 </a:t>
            </a:r>
            <a:r>
              <a:rPr lang="en-GB" dirty="0" smtClean="0">
                <a:solidFill>
                  <a:srgbClr val="FFFFCC"/>
                </a:solidFill>
              </a:rPr>
              <a:t>he could not clearly identify the essence of the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distinction between the roles of the interacting agents.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An intermediate model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FFCC"/>
                </a:solidFill>
              </a:rPr>
              <a:t>In my opinion,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we do not need to demand that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the individual interaction potentials be symmetric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in respect to the two interacting agents,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(i.e., the active, emitting, and the passive, absorbing one).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endParaRPr lang="hu-HU" dirty="0" smtClean="0">
              <a:solidFill>
                <a:srgbClr val="FFFFCC"/>
              </a:solidFill>
            </a:endParaRPr>
          </a:p>
          <a:p>
            <a:r>
              <a:rPr lang="en-GB" dirty="0" smtClean="0">
                <a:solidFill>
                  <a:srgbClr val="FFFFCC"/>
                </a:solidFill>
              </a:rPr>
              <a:t>We need to demand only, that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in an opposite situation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sz="2400" dirty="0" smtClean="0">
                <a:solidFill>
                  <a:srgbClr val="FFFFCC"/>
                </a:solidFill>
              </a:rPr>
              <a:t>– that means, when the second particle plays the active role and </a:t>
            </a:r>
            <a:r>
              <a:rPr lang="hu-HU" sz="2400" dirty="0" smtClean="0">
                <a:solidFill>
                  <a:srgbClr val="FFFFCC"/>
                </a:solidFill>
              </a:rPr>
              <a:t/>
            </a:r>
            <a:br>
              <a:rPr lang="hu-HU" sz="2400" dirty="0" smtClean="0">
                <a:solidFill>
                  <a:srgbClr val="FFFFCC"/>
                </a:solidFill>
              </a:rPr>
            </a:br>
            <a:r>
              <a:rPr lang="hu-HU" sz="2400" dirty="0" smtClean="0">
                <a:solidFill>
                  <a:srgbClr val="FFFFCC"/>
                </a:solidFill>
              </a:rPr>
              <a:t>	</a:t>
            </a:r>
            <a:r>
              <a:rPr lang="en-GB" sz="2400" dirty="0" smtClean="0">
                <a:solidFill>
                  <a:srgbClr val="FFFFCC"/>
                </a:solidFill>
              </a:rPr>
              <a:t>the former is the passive (this asymmetry can be exemplified by </a:t>
            </a:r>
            <a:r>
              <a:rPr lang="hu-HU" sz="2400" dirty="0" smtClean="0">
                <a:solidFill>
                  <a:srgbClr val="FFFFCC"/>
                </a:solidFill>
              </a:rPr>
              <a:t/>
            </a:r>
            <a:br>
              <a:rPr lang="hu-HU" sz="2400" dirty="0" smtClean="0">
                <a:solidFill>
                  <a:srgbClr val="FFFFCC"/>
                </a:solidFill>
              </a:rPr>
            </a:br>
            <a:r>
              <a:rPr lang="hu-HU" sz="2400" dirty="0" smtClean="0">
                <a:solidFill>
                  <a:srgbClr val="FFFFCC"/>
                </a:solidFill>
              </a:rPr>
              <a:t>	</a:t>
            </a:r>
            <a:r>
              <a:rPr lang="en-GB" sz="2400" dirty="0" smtClean="0">
                <a:solidFill>
                  <a:srgbClr val="FFFFCC"/>
                </a:solidFill>
              </a:rPr>
              <a:t>the emission and absorption of a photon) – </a:t>
            </a:r>
            <a:r>
              <a:rPr lang="hu-HU" sz="2400" dirty="0" smtClean="0">
                <a:solidFill>
                  <a:srgbClr val="FFFFCC"/>
                </a:solidFill>
              </a:rPr>
              <a:t/>
            </a:r>
            <a:br>
              <a:rPr lang="hu-HU" sz="2400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similar (symmetric) potentials hold</a:t>
            </a:r>
            <a:r>
              <a:rPr lang="hu-HU" dirty="0" smtClean="0">
                <a:solidFill>
                  <a:srgbClr val="FFFFCC"/>
                </a:solidFill>
              </a:rPr>
              <a:t>,</a:t>
            </a:r>
            <a:r>
              <a:rPr lang="en-GB" dirty="0" smtClean="0">
                <a:solidFill>
                  <a:srgbClr val="FFFFCC"/>
                </a:solidFill>
              </a:rPr>
              <a:t> and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their numeric values coincide with those in the first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                                                                                  </a:t>
            </a:r>
            <a:r>
              <a:rPr lang="en-GB" dirty="0" smtClean="0">
                <a:solidFill>
                  <a:srgbClr val="FFFFCC"/>
                </a:solidFill>
              </a:rPr>
              <a:t>situation.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u-HU" sz="4000" b="1" dirty="0" err="1" smtClean="0">
                <a:solidFill>
                  <a:schemeClr val="bg1"/>
                </a:solidFill>
              </a:rPr>
              <a:t>What</a:t>
            </a:r>
            <a:r>
              <a:rPr lang="hu-HU" sz="4000" b="1" dirty="0" smtClean="0">
                <a:solidFill>
                  <a:schemeClr val="bg1"/>
                </a:solidFill>
              </a:rPr>
              <a:t> </a:t>
            </a:r>
            <a:r>
              <a:rPr lang="hu-HU" sz="4000" b="1" dirty="0" err="1" smtClean="0">
                <a:solidFill>
                  <a:schemeClr val="bg1"/>
                </a:solidFill>
              </a:rPr>
              <a:t>was</a:t>
            </a:r>
            <a:r>
              <a:rPr lang="hu-HU" sz="4000" b="1" dirty="0" smtClean="0">
                <a:solidFill>
                  <a:schemeClr val="bg1"/>
                </a:solidFill>
              </a:rPr>
              <a:t> „</a:t>
            </a:r>
            <a:r>
              <a:rPr lang="hu-HU" sz="4000" b="1" dirty="0" err="1" smtClean="0">
                <a:solidFill>
                  <a:schemeClr val="bg1"/>
                </a:solidFill>
              </a:rPr>
              <a:t>classical</a:t>
            </a:r>
            <a:r>
              <a:rPr lang="hu-HU" sz="4000" b="1" dirty="0" smtClean="0">
                <a:solidFill>
                  <a:schemeClr val="bg1"/>
                </a:solidFill>
              </a:rPr>
              <a:t>” QED (1928-1932)?</a:t>
            </a:r>
            <a:endParaRPr lang="en-GB" b="1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(Fermi, 1926, Pauli, Gordon, O. Klein 1927, Heisenberg, 1931)</a:t>
            </a: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r>
              <a:rPr lang="hu-HU" dirty="0" smtClean="0">
                <a:solidFill>
                  <a:srgbClr val="FFFFCC"/>
                </a:solidFill>
              </a:rPr>
              <a:t>Dirac, P.A.M. (1928) The </a:t>
            </a:r>
            <a:r>
              <a:rPr lang="hu-HU" dirty="0" err="1" smtClean="0">
                <a:solidFill>
                  <a:srgbClr val="FFFFCC"/>
                </a:solidFill>
              </a:rPr>
              <a:t>quantum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theory</a:t>
            </a:r>
            <a:r>
              <a:rPr lang="hu-HU" dirty="0" smtClean="0">
                <a:solidFill>
                  <a:srgbClr val="FFFFCC"/>
                </a:solidFill>
              </a:rPr>
              <a:t> of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electron</a:t>
            </a:r>
            <a:r>
              <a:rPr lang="hu-HU" dirty="0" smtClean="0">
                <a:solidFill>
                  <a:srgbClr val="FFFFCC"/>
                </a:solidFill>
              </a:rPr>
              <a:t>, </a:t>
            </a:r>
            <a:r>
              <a:rPr lang="hu-HU" i="1" dirty="0" err="1" smtClean="0">
                <a:solidFill>
                  <a:srgbClr val="FFFFCC"/>
                </a:solidFill>
              </a:rPr>
              <a:t>Proceedings</a:t>
            </a:r>
            <a:r>
              <a:rPr lang="hu-HU" i="1" dirty="0" smtClean="0">
                <a:solidFill>
                  <a:srgbClr val="FFFFCC"/>
                </a:solidFill>
              </a:rPr>
              <a:t> </a:t>
            </a:r>
            <a:r>
              <a:rPr lang="hu-HU" i="1" dirty="0" err="1" smtClean="0">
                <a:solidFill>
                  <a:srgbClr val="FFFFCC"/>
                </a:solidFill>
              </a:rPr>
              <a:t>of</a:t>
            </a:r>
            <a:r>
              <a:rPr lang="hu-HU" i="1" dirty="0" smtClean="0">
                <a:solidFill>
                  <a:srgbClr val="FFFFCC"/>
                </a:solidFill>
              </a:rPr>
              <a:t> </a:t>
            </a:r>
            <a:r>
              <a:rPr lang="hu-HU" i="1" dirty="0" err="1" smtClean="0">
                <a:solidFill>
                  <a:srgbClr val="FFFFCC"/>
                </a:solidFill>
              </a:rPr>
              <a:t>the</a:t>
            </a:r>
            <a:r>
              <a:rPr lang="hu-HU" i="1" dirty="0" smtClean="0">
                <a:solidFill>
                  <a:srgbClr val="FFFFCC"/>
                </a:solidFill>
              </a:rPr>
              <a:t> Royal Society of London</a:t>
            </a:r>
            <a:r>
              <a:rPr lang="hu-HU" dirty="0" smtClean="0">
                <a:solidFill>
                  <a:srgbClr val="FFFFCC"/>
                </a:solidFill>
              </a:rPr>
              <a:t>, 117, 778, 610-624.</a:t>
            </a:r>
          </a:p>
          <a:p>
            <a:r>
              <a:rPr lang="en-GB" dirty="0" err="1" smtClean="0">
                <a:solidFill>
                  <a:srgbClr val="FFFFCC"/>
                </a:solidFill>
              </a:rPr>
              <a:t>Breit</a:t>
            </a:r>
            <a:r>
              <a:rPr lang="en-GB" dirty="0" smtClean="0">
                <a:solidFill>
                  <a:srgbClr val="FFFFCC"/>
                </a:solidFill>
              </a:rPr>
              <a:t>, G. (1929) </a:t>
            </a:r>
            <a:r>
              <a:rPr lang="en-GB" i="1" dirty="0" smtClean="0">
                <a:solidFill>
                  <a:srgbClr val="FFFFCC"/>
                </a:solidFill>
              </a:rPr>
              <a:t>Phys. Rev.</a:t>
            </a:r>
            <a:r>
              <a:rPr lang="en-GB" dirty="0" smtClean="0">
                <a:solidFill>
                  <a:srgbClr val="FFFFCC"/>
                </a:solidFill>
              </a:rPr>
              <a:t>, 34, 553</a:t>
            </a:r>
            <a:r>
              <a:rPr lang="hu-HU" dirty="0" smtClean="0">
                <a:solidFill>
                  <a:srgbClr val="FFFFCC"/>
                </a:solidFill>
              </a:rPr>
              <a:t>;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          </a:t>
            </a:r>
            <a:r>
              <a:rPr lang="en-GB" dirty="0" smtClean="0">
                <a:solidFill>
                  <a:srgbClr val="FFFFCC"/>
                </a:solidFill>
              </a:rPr>
              <a:t>(1932) </a:t>
            </a:r>
            <a:r>
              <a:rPr lang="en-GB" i="1" dirty="0" smtClean="0">
                <a:solidFill>
                  <a:srgbClr val="FFFFCC"/>
                </a:solidFill>
              </a:rPr>
              <a:t>Phys. Rev</a:t>
            </a:r>
            <a:r>
              <a:rPr lang="en-GB" dirty="0" smtClean="0">
                <a:solidFill>
                  <a:srgbClr val="FFFFCC"/>
                </a:solidFill>
              </a:rPr>
              <a:t>., 39. 616.</a:t>
            </a:r>
            <a:endParaRPr lang="hu-HU" dirty="0" smtClean="0">
              <a:solidFill>
                <a:srgbClr val="FFFFCC"/>
              </a:solidFill>
            </a:endParaRPr>
          </a:p>
          <a:p>
            <a:r>
              <a:rPr lang="hu-HU" dirty="0" smtClean="0">
                <a:solidFill>
                  <a:srgbClr val="FFFFCC"/>
                </a:solidFill>
              </a:rPr>
              <a:t>Fermi, E. (1932) </a:t>
            </a:r>
            <a:r>
              <a:rPr lang="hu-HU" i="1" dirty="0" err="1" smtClean="0">
                <a:solidFill>
                  <a:srgbClr val="FFFFCC"/>
                </a:solidFill>
              </a:rPr>
              <a:t>Rev</a:t>
            </a:r>
            <a:r>
              <a:rPr lang="hu-HU" i="1" dirty="0" smtClean="0">
                <a:solidFill>
                  <a:srgbClr val="FFFFCC"/>
                </a:solidFill>
              </a:rPr>
              <a:t>. </a:t>
            </a:r>
            <a:r>
              <a:rPr lang="hu-HU" i="1" dirty="0" err="1" smtClean="0">
                <a:solidFill>
                  <a:srgbClr val="FFFFCC"/>
                </a:solidFill>
              </a:rPr>
              <a:t>Mod</a:t>
            </a:r>
            <a:r>
              <a:rPr lang="hu-HU" i="1" dirty="0" smtClean="0">
                <a:solidFill>
                  <a:srgbClr val="FFFFCC"/>
                </a:solidFill>
              </a:rPr>
              <a:t>. </a:t>
            </a:r>
            <a:r>
              <a:rPr lang="hu-HU" i="1" dirty="0" err="1" smtClean="0">
                <a:solidFill>
                  <a:srgbClr val="FFFFCC"/>
                </a:solidFill>
              </a:rPr>
              <a:t>Phys</a:t>
            </a:r>
            <a:r>
              <a:rPr lang="hu-HU" i="1" dirty="0" smtClean="0">
                <a:solidFill>
                  <a:srgbClr val="FFFFCC"/>
                </a:solidFill>
              </a:rPr>
              <a:t>.</a:t>
            </a:r>
            <a:r>
              <a:rPr lang="hu-HU" dirty="0" smtClean="0">
                <a:solidFill>
                  <a:srgbClr val="FFFFCC"/>
                </a:solidFill>
              </a:rPr>
              <a:t>, 4, 87.</a:t>
            </a:r>
          </a:p>
          <a:p>
            <a:r>
              <a:rPr lang="en-GB" dirty="0" err="1" smtClean="0">
                <a:solidFill>
                  <a:srgbClr val="FFFFCC"/>
                </a:solidFill>
              </a:rPr>
              <a:t>Møller</a:t>
            </a:r>
            <a:r>
              <a:rPr lang="en-GB" dirty="0" smtClean="0">
                <a:solidFill>
                  <a:srgbClr val="FFFFCC"/>
                </a:solidFill>
              </a:rPr>
              <a:t>, C. (1931) </a:t>
            </a:r>
            <a:r>
              <a:rPr lang="en-GB" dirty="0" err="1" smtClean="0">
                <a:solidFill>
                  <a:srgbClr val="FFFFCC"/>
                </a:solidFill>
              </a:rPr>
              <a:t>Über</a:t>
            </a:r>
            <a:r>
              <a:rPr lang="en-GB" dirty="0" smtClean="0">
                <a:solidFill>
                  <a:srgbClr val="FFFFCC"/>
                </a:solidFill>
              </a:rPr>
              <a:t> den </a:t>
            </a:r>
            <a:r>
              <a:rPr lang="en-GB" dirty="0" err="1" smtClean="0">
                <a:solidFill>
                  <a:srgbClr val="FFFFCC"/>
                </a:solidFill>
              </a:rPr>
              <a:t>Stoß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dirty="0" err="1" smtClean="0">
                <a:solidFill>
                  <a:srgbClr val="FFFFCC"/>
                </a:solidFill>
              </a:rPr>
              <a:t>zweier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dirty="0" err="1" smtClean="0">
                <a:solidFill>
                  <a:srgbClr val="FFFFCC"/>
                </a:solidFill>
              </a:rPr>
              <a:t>Teilchen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dirty="0" err="1" smtClean="0">
                <a:solidFill>
                  <a:srgbClr val="FFFFCC"/>
                </a:solidFill>
              </a:rPr>
              <a:t>unter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dirty="0" err="1" smtClean="0">
                <a:solidFill>
                  <a:srgbClr val="FFFFCC"/>
                </a:solidFill>
              </a:rPr>
              <a:t>Berücksichtigung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dirty="0" err="1" smtClean="0">
                <a:solidFill>
                  <a:srgbClr val="FFFFCC"/>
                </a:solidFill>
              </a:rPr>
              <a:t>der</a:t>
            </a:r>
            <a:r>
              <a:rPr lang="en-GB" dirty="0" smtClean="0">
                <a:solidFill>
                  <a:srgbClr val="FFFFCC"/>
                </a:solidFill>
              </a:rPr>
              <a:t> Retardation </a:t>
            </a:r>
            <a:r>
              <a:rPr lang="en-GB" dirty="0" err="1" smtClean="0">
                <a:solidFill>
                  <a:srgbClr val="FFFFCC"/>
                </a:solidFill>
              </a:rPr>
              <a:t>der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dirty="0" err="1" smtClean="0">
                <a:solidFill>
                  <a:srgbClr val="FFFFCC"/>
                </a:solidFill>
              </a:rPr>
              <a:t>Kräfte</a:t>
            </a:r>
            <a:r>
              <a:rPr lang="en-GB" dirty="0" smtClean="0">
                <a:solidFill>
                  <a:srgbClr val="FFFFCC"/>
                </a:solidFill>
              </a:rPr>
              <a:t>, </a:t>
            </a:r>
            <a:r>
              <a:rPr lang="en-GB" i="1" dirty="0" err="1" smtClean="0">
                <a:solidFill>
                  <a:srgbClr val="FFFFCC"/>
                </a:solidFill>
              </a:rPr>
              <a:t>Zeitschrift</a:t>
            </a:r>
            <a:r>
              <a:rPr lang="en-GB" i="1" dirty="0" smtClean="0">
                <a:solidFill>
                  <a:srgbClr val="FFFFCC"/>
                </a:solidFill>
              </a:rPr>
              <a:t> </a:t>
            </a:r>
            <a:r>
              <a:rPr lang="en-GB" i="1" dirty="0" err="1" smtClean="0">
                <a:solidFill>
                  <a:srgbClr val="FFFFCC"/>
                </a:solidFill>
              </a:rPr>
              <a:t>für</a:t>
            </a:r>
            <a:r>
              <a:rPr lang="en-GB" i="1" dirty="0" smtClean="0">
                <a:solidFill>
                  <a:srgbClr val="FFFFCC"/>
                </a:solidFill>
              </a:rPr>
              <a:t> </a:t>
            </a:r>
            <a:r>
              <a:rPr lang="en-GB" i="1" dirty="0" err="1" smtClean="0">
                <a:solidFill>
                  <a:srgbClr val="FFFFCC"/>
                </a:solidFill>
              </a:rPr>
              <a:t>Physik</a:t>
            </a:r>
            <a:r>
              <a:rPr lang="en-GB" dirty="0" smtClean="0">
                <a:solidFill>
                  <a:srgbClr val="FFFFCC"/>
                </a:solidFill>
              </a:rPr>
              <a:t>, 70, 11-12, 786-795.</a:t>
            </a:r>
            <a:endParaRPr lang="hu-HU" dirty="0" smtClean="0">
              <a:solidFill>
                <a:srgbClr val="FFFFCC"/>
              </a:solidFill>
            </a:endParaRPr>
          </a:p>
          <a:p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The intermediate model 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This intermediate model can be interpreted so  that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at an initial state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the </a:t>
            </a:r>
            <a:r>
              <a:rPr lang="en-GB" i="1" dirty="0" smtClean="0">
                <a:solidFill>
                  <a:srgbClr val="FFFFCC"/>
                </a:solidFill>
              </a:rPr>
              <a:t>Coulomb potential </a:t>
            </a:r>
            <a:r>
              <a:rPr lang="en-GB" dirty="0" smtClean="0">
                <a:solidFill>
                  <a:srgbClr val="FFFFCC"/>
                </a:solidFill>
              </a:rPr>
              <a:t>of a particle interacts with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the </a:t>
            </a:r>
            <a:r>
              <a:rPr lang="en-GB" i="1" dirty="0" smtClean="0">
                <a:solidFill>
                  <a:srgbClr val="FFFFCC"/>
                </a:solidFill>
              </a:rPr>
              <a:t>vector potential </a:t>
            </a:r>
            <a:r>
              <a:rPr lang="en-GB" dirty="0" smtClean="0">
                <a:solidFill>
                  <a:srgbClr val="FFFFCC"/>
                </a:solidFill>
              </a:rPr>
              <a:t>of another.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Both c</a:t>
            </a:r>
            <a:r>
              <a:rPr lang="hu-HU" dirty="0" smtClean="0">
                <a:solidFill>
                  <a:srgbClr val="FFFFCC"/>
                </a:solidFill>
              </a:rPr>
              <a:t>h</a:t>
            </a:r>
            <a:r>
              <a:rPr lang="en-GB" dirty="0" err="1" smtClean="0">
                <a:solidFill>
                  <a:srgbClr val="FFFFCC"/>
                </a:solidFill>
              </a:rPr>
              <a:t>ange</a:t>
            </a:r>
            <a:r>
              <a:rPr lang="en-GB" dirty="0" smtClean="0">
                <a:solidFill>
                  <a:srgbClr val="FFFFCC"/>
                </a:solidFill>
              </a:rPr>
              <a:t> their states, </a:t>
            </a:r>
            <a:r>
              <a:rPr lang="en-GB" dirty="0" smtClean="0">
                <a:solidFill>
                  <a:srgbClr val="FFFFCC"/>
                </a:solidFill>
              </a:rPr>
              <a:t>and</a:t>
            </a: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smtClean="0">
                <a:solidFill>
                  <a:srgbClr val="FFFFCC"/>
                </a:solidFill>
              </a:rPr>
              <a:t>       </a:t>
            </a:r>
            <a:r>
              <a:rPr lang="en-GB" dirty="0" smtClean="0">
                <a:solidFill>
                  <a:srgbClr val="FFFFCC"/>
                </a:solidFill>
              </a:rPr>
              <a:t>then </a:t>
            </a:r>
            <a:r>
              <a:rPr lang="en-GB" dirty="0" smtClean="0">
                <a:solidFill>
                  <a:srgbClr val="FFFFCC"/>
                </a:solidFill>
              </a:rPr>
              <a:t>the latter emits a photon, and the former absorbs it.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In another possible interpretation,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the </a:t>
            </a:r>
            <a:r>
              <a:rPr lang="en-GB" i="1" dirty="0" smtClean="0">
                <a:solidFill>
                  <a:srgbClr val="FFFFCC"/>
                </a:solidFill>
              </a:rPr>
              <a:t>potential (scalar) </a:t>
            </a:r>
            <a:r>
              <a:rPr lang="en-GB" dirty="0" smtClean="0">
                <a:solidFill>
                  <a:srgbClr val="FFFFCC"/>
                </a:solidFill>
              </a:rPr>
              <a:t>part of a Hamiltonian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interacts with a </a:t>
            </a:r>
            <a:r>
              <a:rPr lang="en-GB" i="1" dirty="0" smtClean="0">
                <a:solidFill>
                  <a:srgbClr val="FFFFCC"/>
                </a:solidFill>
              </a:rPr>
              <a:t>kinetic (vector) </a:t>
            </a:r>
            <a:r>
              <a:rPr lang="en-GB" dirty="0" smtClean="0">
                <a:solidFill>
                  <a:srgbClr val="FFFFCC"/>
                </a:solidFill>
              </a:rPr>
              <a:t>part.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</a:rPr>
              <a:t>The intermediate model </a:t>
            </a:r>
            <a:r>
              <a:rPr lang="hu-HU" sz="4000" b="1" dirty="0" smtClean="0">
                <a:solidFill>
                  <a:schemeClr val="bg1"/>
                </a:solidFill>
              </a:rPr>
              <a:t>3</a:t>
            </a:r>
            <a:endParaRPr lang="hu-HU" sz="4000" i="1" dirty="0">
              <a:solidFill>
                <a:srgbClr val="FFFFCC"/>
              </a:solidFill>
              <a:latin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9144000" cy="5562600"/>
          </a:xfrm>
          <a:solidFill>
            <a:srgbClr val="000066"/>
          </a:solidFill>
        </p:spPr>
        <p:txBody>
          <a:bodyPr/>
          <a:lstStyle/>
          <a:p>
            <a:pPr>
              <a:buFontTx/>
              <a:buNone/>
            </a:pPr>
            <a:r>
              <a:rPr lang="en-GB" dirty="0" smtClean="0">
                <a:solidFill>
                  <a:srgbClr val="FFFF00"/>
                </a:solidFill>
              </a:rPr>
              <a:t>The example of a dropped and rebound ball.</a:t>
            </a:r>
            <a:endParaRPr lang="hu-HU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hu-HU" i="1" dirty="0" smtClean="0">
                <a:solidFill>
                  <a:srgbClr val="FFFF00"/>
                </a:solidFill>
              </a:rPr>
              <a:t>                          </a:t>
            </a:r>
            <a:r>
              <a:rPr lang="hu-HU" sz="2000" dirty="0" smtClean="0">
                <a:solidFill>
                  <a:schemeClr val="bg1"/>
                </a:solidFill>
              </a:rPr>
              <a:t>potential state (V)             potential state (V)</a:t>
            </a:r>
          </a:p>
          <a:p>
            <a:pPr>
              <a:buFontTx/>
              <a:buNone/>
            </a:pPr>
            <a:endParaRPr lang="hu-HU" sz="20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hu-HU" sz="20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hu-HU" sz="20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hu-HU" sz="20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hu-HU" sz="20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hu-HU" sz="20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  </a:t>
            </a:r>
            <a:r>
              <a:rPr lang="hu-HU" sz="800" dirty="0" smtClean="0">
                <a:solidFill>
                  <a:schemeClr val="bg1"/>
                </a:solidFill>
              </a:rPr>
              <a:t>                           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                                          kinetic state (T)              kinetic state (T)</a:t>
            </a:r>
          </a:p>
          <a:p>
            <a:pPr>
              <a:spcBef>
                <a:spcPts val="0"/>
              </a:spcBef>
              <a:buFontTx/>
              <a:buNone/>
            </a:pPr>
            <a:endParaRPr lang="hu-HU" sz="20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                       </a:t>
            </a:r>
            <a:r>
              <a:rPr lang="hu-HU" sz="2000" dirty="0" smtClean="0">
                <a:solidFill>
                  <a:srgbClr val="00B050"/>
                </a:solidFill>
              </a:rPr>
              <a:t>Earth</a:t>
            </a:r>
          </a:p>
          <a:p>
            <a:pPr>
              <a:spcBef>
                <a:spcPts val="0"/>
              </a:spcBef>
              <a:buFontTx/>
              <a:buNone/>
            </a:pPr>
            <a:endParaRPr lang="hu-HU" dirty="0" smtClean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hu-HU" dirty="0" smtClean="0">
                <a:solidFill>
                  <a:srgbClr val="FFFF00"/>
                </a:solidFill>
              </a:rPr>
              <a:t>The situation is similar between </a:t>
            </a:r>
            <a:r>
              <a:rPr lang="hu-HU" dirty="0" err="1" smtClean="0">
                <a:solidFill>
                  <a:srgbClr val="FFFF00"/>
                </a:solidFill>
              </a:rPr>
              <a:t>electric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charges</a:t>
            </a:r>
            <a:r>
              <a:rPr lang="hu-HU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7" name="Arc 6"/>
          <p:cNvSpPr/>
          <p:nvPr/>
        </p:nvSpPr>
        <p:spPr>
          <a:xfrm>
            <a:off x="1043608" y="5229200"/>
            <a:ext cx="7200800" cy="936104"/>
          </a:xfrm>
          <a:prstGeom prst="arc">
            <a:avLst>
              <a:gd name="adj1" fmla="val 10837420"/>
              <a:gd name="adj2" fmla="val 21587164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283968" y="1988840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283968" y="4869160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923928" y="2420888"/>
            <a:ext cx="0" cy="2304256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932040" y="2348880"/>
            <a:ext cx="0" cy="2304256"/>
          </a:xfrm>
          <a:prstGeom prst="straightConnector1">
            <a:avLst/>
          </a:prstGeom>
          <a:ln w="25400">
            <a:solidFill>
              <a:schemeClr val="bg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u-HU" sz="3600" dirty="0" smtClean="0">
                <a:solidFill>
                  <a:srgbClr val="FFFFCC"/>
                </a:solidFill>
              </a:rPr>
              <a:t>Boson exchanges </a:t>
            </a:r>
            <a:br>
              <a:rPr lang="hu-HU" sz="3600" dirty="0" smtClean="0">
                <a:solidFill>
                  <a:srgbClr val="FFFFCC"/>
                </a:solidFill>
              </a:rPr>
            </a:br>
            <a:r>
              <a:rPr lang="hu-HU" sz="3600" dirty="0" smtClean="0">
                <a:solidFill>
                  <a:srgbClr val="FFFFCC"/>
                </a:solidFill>
              </a:rPr>
              <a:t>between isotopic field-charges</a:t>
            </a:r>
            <a:endParaRPr lang="en-GB" sz="3600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endParaRPr lang="hu-HU" dirty="0" smtClean="0">
              <a:solidFill>
                <a:schemeClr val="bg1"/>
              </a:solidFill>
            </a:endParaRPr>
          </a:p>
        </p:txBody>
      </p:sp>
      <p:pic>
        <p:nvPicPr>
          <p:cNvPr id="4" name="Picture 3" descr="IFCS_interaction.TIF"/>
          <p:cNvPicPr>
            <a:picLocks noChangeAspect="1"/>
          </p:cNvPicPr>
          <p:nvPr/>
        </p:nvPicPr>
        <p:blipFill>
          <a:blip r:embed="rId2" cstate="print"/>
          <a:srcRect r="60237" b="14493"/>
          <a:stretch>
            <a:fillRect/>
          </a:stretch>
        </p:blipFill>
        <p:spPr>
          <a:xfrm>
            <a:off x="2195736" y="1268760"/>
            <a:ext cx="4874416" cy="534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6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How to restore the lost symmetry?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Role of a kinetic field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This model involves that a </a:t>
            </a:r>
            <a:r>
              <a:rPr lang="en-GB" i="1" dirty="0" smtClean="0">
                <a:solidFill>
                  <a:srgbClr val="FFFFCC"/>
                </a:solidFill>
              </a:rPr>
              <a:t>kinetic </a:t>
            </a:r>
            <a:r>
              <a:rPr lang="en-GB" i="1" dirty="0" smtClean="0">
                <a:solidFill>
                  <a:srgbClr val="FFFF00"/>
                </a:solidFill>
              </a:rPr>
              <a:t>field</a:t>
            </a:r>
            <a:r>
              <a:rPr lang="en-GB" i="1" dirty="0" smtClean="0">
                <a:solidFill>
                  <a:srgbClr val="FFFFCC"/>
                </a:solidFill>
              </a:rPr>
              <a:t> </a:t>
            </a:r>
            <a:r>
              <a:rPr lang="en-GB" dirty="0" smtClean="0">
                <a:solidFill>
                  <a:srgbClr val="FFFFCC"/>
                </a:solidFill>
              </a:rPr>
              <a:t>existed that depends on the relative velocity of the interacting particles in respect of each other.</a:t>
            </a:r>
            <a:r>
              <a:rPr lang="hu-HU" dirty="0" smtClean="0">
                <a:solidFill>
                  <a:srgbClr val="FFFFCC"/>
                </a:solidFill>
              </a:rPr>
              <a:t>  </a:t>
            </a: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This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velocity-dependent</a:t>
            </a:r>
            <a:r>
              <a:rPr lang="hu-HU" dirty="0" smtClean="0">
                <a:solidFill>
                  <a:srgbClr val="FFFFCC"/>
                </a:solidFill>
              </a:rPr>
              <a:t> (</a:t>
            </a:r>
            <a:r>
              <a:rPr lang="hu-HU" dirty="0" err="1" smtClean="0">
                <a:solidFill>
                  <a:srgbClr val="FFFFCC"/>
                </a:solidFill>
              </a:rPr>
              <a:t>kinetic</a:t>
            </a:r>
            <a:r>
              <a:rPr lang="hu-HU" dirty="0" smtClean="0">
                <a:solidFill>
                  <a:srgbClr val="FFFFCC"/>
                </a:solidFill>
              </a:rPr>
              <a:t>) </a:t>
            </a:r>
            <a:r>
              <a:rPr lang="hu-HU" dirty="0" err="1" smtClean="0">
                <a:solidFill>
                  <a:srgbClr val="FFFFCC"/>
                </a:solidFill>
              </a:rPr>
              <a:t>field</a:t>
            </a:r>
            <a:r>
              <a:rPr lang="hu-HU" dirty="0" smtClean="0">
                <a:solidFill>
                  <a:srgbClr val="FFFFCC"/>
                </a:solidFill>
              </a:rPr>
              <a:t> is a </a:t>
            </a:r>
            <a:r>
              <a:rPr lang="hu-HU" dirty="0" err="1" smtClean="0">
                <a:solidFill>
                  <a:srgbClr val="FFFFCC"/>
                </a:solidFill>
              </a:rPr>
              <a:t>gauge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field</a:t>
            </a:r>
            <a:r>
              <a:rPr lang="hu-HU" dirty="0" smtClean="0">
                <a:solidFill>
                  <a:srgbClr val="FFFFCC"/>
                </a:solidFill>
              </a:rPr>
              <a:t>.</a:t>
            </a: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A natural consequence of the model is that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one must make a distinction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between the physical states of the two interacting agents, </a:t>
            </a: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and those states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could </a:t>
            </a:r>
            <a:r>
              <a:rPr lang="en-GB" i="1" dirty="0" smtClean="0">
                <a:solidFill>
                  <a:srgbClr val="FFFFCC"/>
                </a:solidFill>
              </a:rPr>
              <a:t>be transformed into each other</a:t>
            </a:r>
            <a:r>
              <a:rPr lang="en-GB" dirty="0" smtClean="0">
                <a:solidFill>
                  <a:srgbClr val="FFFFCC"/>
                </a:solidFill>
              </a:rPr>
              <a:t>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The assumed kinetic field should be a gauge field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The </a:t>
            </a:r>
            <a:r>
              <a:rPr lang="en-GB" i="1" dirty="0" smtClean="0">
                <a:solidFill>
                  <a:srgbClr val="FFFFCC"/>
                </a:solidFill>
              </a:rPr>
              <a:t>two states </a:t>
            </a:r>
            <a:r>
              <a:rPr lang="en-GB" dirty="0" smtClean="0">
                <a:solidFill>
                  <a:srgbClr val="FFFFCC"/>
                </a:solidFill>
              </a:rPr>
              <a:t>in which the two interacting particles appear should be considered </a:t>
            </a:r>
            <a:r>
              <a:rPr lang="en-GB" i="1" dirty="0" smtClean="0">
                <a:solidFill>
                  <a:srgbClr val="FFFFCC"/>
                </a:solidFill>
              </a:rPr>
              <a:t>as isotopes of each other</a:t>
            </a:r>
            <a:r>
              <a:rPr lang="en-GB" dirty="0" smtClean="0">
                <a:solidFill>
                  <a:srgbClr val="FFFFCC"/>
                </a:solidFill>
              </a:rPr>
              <a:t>, and subjects of a </a:t>
            </a:r>
            <a:r>
              <a:rPr lang="en-GB" i="1" dirty="0" smtClean="0">
                <a:solidFill>
                  <a:srgbClr val="FFFFCC"/>
                </a:solidFill>
              </a:rPr>
              <a:t>spin-like group transformation</a:t>
            </a:r>
            <a:r>
              <a:rPr lang="en-GB" dirty="0" smtClean="0">
                <a:solidFill>
                  <a:srgbClr val="FFFFCC"/>
                </a:solidFill>
              </a:rPr>
              <a:t>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Since this group must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err="1" smtClean="0">
                <a:solidFill>
                  <a:srgbClr val="FFFFCC"/>
                </a:solidFill>
              </a:rPr>
              <a:t>tra</a:t>
            </a:r>
            <a:r>
              <a:rPr lang="hu-HU" dirty="0" smtClean="0">
                <a:solidFill>
                  <a:srgbClr val="FFFFCC"/>
                </a:solidFill>
              </a:rPr>
              <a:t>n</a:t>
            </a:r>
            <a:r>
              <a:rPr lang="en-GB" dirty="0" err="1" smtClean="0">
                <a:solidFill>
                  <a:srgbClr val="FFFFCC"/>
                </a:solidFill>
              </a:rPr>
              <a:t>sform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en-GB" i="1" dirty="0" smtClean="0">
                <a:solidFill>
                  <a:srgbClr val="FFFFCC"/>
                </a:solidFill>
              </a:rPr>
              <a:t>potential states </a:t>
            </a:r>
            <a:r>
              <a:rPr lang="en-GB" dirty="0" smtClean="0">
                <a:solidFill>
                  <a:srgbClr val="FFFFCC"/>
                </a:solidFill>
              </a:rPr>
              <a:t>into </a:t>
            </a:r>
            <a:r>
              <a:rPr lang="en-GB" i="1" dirty="0" smtClean="0">
                <a:solidFill>
                  <a:srgbClr val="FFFFCC"/>
                </a:solidFill>
              </a:rPr>
              <a:t>vector states</a:t>
            </a:r>
            <a:r>
              <a:rPr lang="en-GB" dirty="0" smtClean="0">
                <a:solidFill>
                  <a:srgbClr val="FFFFCC"/>
                </a:solidFill>
              </a:rPr>
              <a:t>,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and vice versa,</a:t>
            </a: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    </a:t>
            </a:r>
            <a:r>
              <a:rPr lang="en-GB" dirty="0" smtClean="0">
                <a:solidFill>
                  <a:srgbClr val="FFFFCC"/>
                </a:solidFill>
              </a:rPr>
              <a:t>it must be a newly defined </a:t>
            </a:r>
            <a:r>
              <a:rPr lang="en-GB" i="1" dirty="0" smtClean="0">
                <a:solidFill>
                  <a:srgbClr val="FFFFCC"/>
                </a:solidFill>
              </a:rPr>
              <a:t>transformation group</a:t>
            </a:r>
            <a:r>
              <a:rPr lang="en-GB" dirty="0" smtClean="0">
                <a:solidFill>
                  <a:srgbClr val="FFFFCC"/>
                </a:solidFill>
              </a:rPr>
              <a:t> that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dirty="0" smtClean="0">
                <a:solidFill>
                  <a:srgbClr val="FFFFCC"/>
                </a:solidFill>
              </a:rPr>
              <a:t>is able to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transform </a:t>
            </a:r>
            <a:r>
              <a:rPr lang="en-GB" i="1" dirty="0" smtClean="0">
                <a:solidFill>
                  <a:srgbClr val="FFFFCC"/>
                </a:solidFill>
              </a:rPr>
              <a:t>scalar quantities </a:t>
            </a:r>
            <a:r>
              <a:rPr lang="en-GB" dirty="0" smtClean="0">
                <a:solidFill>
                  <a:srgbClr val="FFFFCC"/>
                </a:solidFill>
              </a:rPr>
              <a:t>in </a:t>
            </a:r>
            <a:r>
              <a:rPr lang="en-GB" i="1" dirty="0" smtClean="0">
                <a:solidFill>
                  <a:srgbClr val="FFFFCC"/>
                </a:solidFill>
              </a:rPr>
              <a:t>vector states</a:t>
            </a:r>
            <a:r>
              <a:rPr lang="en-GB" dirty="0" smtClean="0">
                <a:solidFill>
                  <a:srgbClr val="FFFFCC"/>
                </a:solidFill>
              </a:rPr>
              <a:t>, and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</a:t>
            </a:r>
            <a:r>
              <a:rPr lang="en-GB" i="1" dirty="0" smtClean="0">
                <a:solidFill>
                  <a:srgbClr val="FFFFCC"/>
                </a:solidFill>
              </a:rPr>
              <a:t>vector quantities </a:t>
            </a:r>
            <a:r>
              <a:rPr lang="en-GB" dirty="0" smtClean="0">
                <a:solidFill>
                  <a:srgbClr val="FFFFCC"/>
                </a:solidFill>
              </a:rPr>
              <a:t>in </a:t>
            </a:r>
            <a:r>
              <a:rPr lang="en-GB" i="1" dirty="0" smtClean="0">
                <a:solidFill>
                  <a:srgbClr val="FFFFCC"/>
                </a:solidFill>
              </a:rPr>
              <a:t>scalar states</a:t>
            </a:r>
            <a:r>
              <a:rPr lang="en-GB" dirty="0" smtClean="0">
                <a:solidFill>
                  <a:srgbClr val="FFFFCC"/>
                </a:solidFill>
              </a:rPr>
              <a:t>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Isotopic electric charges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The charges of the assumed kinetic </a:t>
            </a:r>
            <a:r>
              <a:rPr lang="en-GB" dirty="0" err="1" smtClean="0">
                <a:solidFill>
                  <a:srgbClr val="FFFFCC"/>
                </a:solidFill>
              </a:rPr>
              <a:t>elecromagnetic</a:t>
            </a:r>
            <a:r>
              <a:rPr lang="en-GB" dirty="0" smtClean="0">
                <a:solidFill>
                  <a:srgbClr val="FFFFCC"/>
                </a:solidFill>
              </a:rPr>
              <a:t> field are different in the </a:t>
            </a:r>
            <a:r>
              <a:rPr lang="en-GB" i="1" dirty="0" smtClean="0">
                <a:solidFill>
                  <a:srgbClr val="FFFFCC"/>
                </a:solidFill>
              </a:rPr>
              <a:t>scalar</a:t>
            </a:r>
            <a:r>
              <a:rPr lang="en-GB" dirty="0" smtClean="0">
                <a:solidFill>
                  <a:srgbClr val="FFFFCC"/>
                </a:solidFill>
              </a:rPr>
              <a:t> and the </a:t>
            </a:r>
            <a:r>
              <a:rPr lang="en-GB" i="1" dirty="0" smtClean="0">
                <a:solidFill>
                  <a:srgbClr val="FFFFCC"/>
                </a:solidFill>
              </a:rPr>
              <a:t>vector</a:t>
            </a:r>
            <a:r>
              <a:rPr lang="en-GB" dirty="0" smtClean="0">
                <a:solidFill>
                  <a:srgbClr val="FFFFCC"/>
                </a:solidFill>
              </a:rPr>
              <a:t> part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					</a:t>
            </a:r>
            <a:r>
              <a:rPr lang="en-GB" dirty="0" smtClean="0">
                <a:solidFill>
                  <a:srgbClr val="FFFFCC"/>
                </a:solidFill>
              </a:rPr>
              <a:t>of a charge current.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FontTx/>
              <a:buNone/>
            </a:pPr>
            <a:r>
              <a:rPr lang="hu-HU" i="1" dirty="0" smtClean="0">
                <a:solidFill>
                  <a:srgbClr val="FFFFCC"/>
                </a:solidFill>
              </a:rPr>
              <a:t> 			</a:t>
            </a:r>
            <a:r>
              <a:rPr lang="en-GB" i="1" dirty="0" smtClean="0">
                <a:solidFill>
                  <a:srgbClr val="FFFF00"/>
                </a:solidFill>
              </a:rPr>
              <a:t>j</a:t>
            </a:r>
            <a:r>
              <a:rPr lang="en-GB" dirty="0" smtClean="0">
                <a:solidFill>
                  <a:srgbClr val="FFFF00"/>
                </a:solidFill>
              </a:rPr>
              <a:t> = </a:t>
            </a:r>
            <a:r>
              <a:rPr lang="en-GB" i="1" dirty="0" smtClean="0">
                <a:solidFill>
                  <a:srgbClr val="FFFF00"/>
                </a:solidFill>
              </a:rPr>
              <a:t>u</a:t>
            </a:r>
            <a:r>
              <a:rPr lang="en-GB" baseline="-25000" dirty="0" smtClean="0">
                <a:solidFill>
                  <a:srgbClr val="FFFF00"/>
                </a:solidFill>
              </a:rPr>
              <a:t>1</a:t>
            </a:r>
            <a:r>
              <a:rPr lang="en-GB" i="1" dirty="0" smtClean="0">
                <a:solidFill>
                  <a:srgbClr val="FFFF00"/>
                </a:solidFill>
              </a:rPr>
              <a:t>ρ</a:t>
            </a:r>
            <a:r>
              <a:rPr lang="en-GB" i="1" baseline="-25000" dirty="0" smtClean="0">
                <a:solidFill>
                  <a:srgbClr val="FFFF00"/>
                </a:solidFill>
              </a:rPr>
              <a:t>T </a:t>
            </a:r>
            <a:r>
              <a:rPr lang="en-GB" dirty="0" smtClean="0">
                <a:solidFill>
                  <a:srgbClr val="FFFF00"/>
                </a:solidFill>
              </a:rPr>
              <a:t>+ </a:t>
            </a:r>
            <a:r>
              <a:rPr lang="en-GB" i="1" dirty="0" smtClean="0">
                <a:solidFill>
                  <a:srgbClr val="FFFF00"/>
                </a:solidFill>
              </a:rPr>
              <a:t>u</a:t>
            </a:r>
            <a:r>
              <a:rPr lang="en-GB" baseline="-25000" dirty="0" smtClean="0">
                <a:solidFill>
                  <a:srgbClr val="FFFF00"/>
                </a:solidFill>
              </a:rPr>
              <a:t>2</a:t>
            </a:r>
            <a:r>
              <a:rPr lang="en-GB" i="1" dirty="0" smtClean="0">
                <a:solidFill>
                  <a:srgbClr val="FFFF00"/>
                </a:solidFill>
              </a:rPr>
              <a:t>ρ</a:t>
            </a:r>
            <a:r>
              <a:rPr lang="en-GB" i="1" baseline="-25000" dirty="0" smtClean="0">
                <a:solidFill>
                  <a:srgbClr val="FFFF00"/>
                </a:solidFill>
              </a:rPr>
              <a:t>T</a:t>
            </a:r>
            <a:r>
              <a:rPr lang="en-GB" dirty="0" smtClean="0">
                <a:solidFill>
                  <a:srgbClr val="FFFF00"/>
                </a:solidFill>
              </a:rPr>
              <a:t>+</a:t>
            </a:r>
            <a:r>
              <a:rPr lang="en-GB" i="1" dirty="0" smtClean="0">
                <a:solidFill>
                  <a:srgbClr val="FFFF00"/>
                </a:solidFill>
              </a:rPr>
              <a:t> u</a:t>
            </a:r>
            <a:r>
              <a:rPr lang="en-GB" baseline="-25000" dirty="0" smtClean="0">
                <a:solidFill>
                  <a:srgbClr val="FFFF00"/>
                </a:solidFill>
              </a:rPr>
              <a:t>3</a:t>
            </a:r>
            <a:r>
              <a:rPr lang="en-GB" i="1" dirty="0" smtClean="0">
                <a:solidFill>
                  <a:srgbClr val="FFFF00"/>
                </a:solidFill>
              </a:rPr>
              <a:t>ρ</a:t>
            </a:r>
            <a:r>
              <a:rPr lang="en-GB" i="1" baseline="-25000" dirty="0" smtClean="0">
                <a:solidFill>
                  <a:srgbClr val="FFFF00"/>
                </a:solidFill>
              </a:rPr>
              <a:t>T</a:t>
            </a:r>
            <a:r>
              <a:rPr lang="en-GB" dirty="0" smtClean="0">
                <a:solidFill>
                  <a:srgbClr val="FFFF00"/>
                </a:solidFill>
              </a:rPr>
              <a:t> +</a:t>
            </a:r>
            <a:r>
              <a:rPr lang="en-GB" i="1" dirty="0" smtClean="0">
                <a:solidFill>
                  <a:srgbClr val="FFFF00"/>
                </a:solidFill>
              </a:rPr>
              <a:t> </a:t>
            </a:r>
            <a:r>
              <a:rPr lang="en-GB" i="1" dirty="0" err="1" smtClean="0">
                <a:solidFill>
                  <a:srgbClr val="FFFF00"/>
                </a:solidFill>
              </a:rPr>
              <a:t>icρ</a:t>
            </a:r>
            <a:r>
              <a:rPr lang="en-GB" i="1" baseline="-25000" dirty="0" err="1" smtClean="0">
                <a:solidFill>
                  <a:srgbClr val="FFFF00"/>
                </a:solidFill>
              </a:rPr>
              <a:t>V</a:t>
            </a:r>
            <a:endParaRPr lang="hu-HU" i="1" baseline="-25000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hu-HU" sz="800" i="1" dirty="0" smtClean="0">
              <a:solidFill>
                <a:srgbClr val="FFFFCC"/>
              </a:solidFill>
            </a:endParaRPr>
          </a:p>
          <a:p>
            <a:pPr>
              <a:buFontTx/>
              <a:buNone/>
            </a:pPr>
            <a:r>
              <a:rPr lang="hu-HU" sz="2400" i="1" dirty="0" smtClean="0">
                <a:solidFill>
                  <a:srgbClr val="FFFFCC"/>
                </a:solidFill>
              </a:rPr>
              <a:t>Coulomb </a:t>
            </a:r>
            <a:r>
              <a:rPr lang="hu-HU" sz="2400" i="1" dirty="0" err="1" smtClean="0">
                <a:solidFill>
                  <a:srgbClr val="FFFFCC"/>
                </a:solidFill>
              </a:rPr>
              <a:t>type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charges</a:t>
            </a:r>
            <a:r>
              <a:rPr lang="hu-HU" sz="2400" i="1" dirty="0" smtClean="0">
                <a:solidFill>
                  <a:srgbClr val="FFFFCC"/>
                </a:solidFill>
              </a:rPr>
              <a:t> 	</a:t>
            </a:r>
            <a:r>
              <a:rPr lang="en-GB" sz="2400" i="1" dirty="0" err="1" smtClean="0">
                <a:solidFill>
                  <a:srgbClr val="FFFF00"/>
                </a:solidFill>
              </a:rPr>
              <a:t>ρ</a:t>
            </a:r>
            <a:r>
              <a:rPr lang="en-GB" sz="2400" i="1" baseline="-25000" dirty="0" err="1" smtClean="0">
                <a:solidFill>
                  <a:srgbClr val="FFFF00"/>
                </a:solidFill>
              </a:rPr>
              <a:t>V</a:t>
            </a:r>
            <a:endParaRPr lang="hu-HU" sz="2400" i="1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hu-HU" sz="2400" i="1" dirty="0" smtClean="0">
                <a:solidFill>
                  <a:srgbClr val="FFFFCC"/>
                </a:solidFill>
              </a:rPr>
              <a:t>Lorentz </a:t>
            </a:r>
            <a:r>
              <a:rPr lang="hu-HU" sz="2400" i="1" dirty="0" err="1" smtClean="0">
                <a:solidFill>
                  <a:srgbClr val="FFFFCC"/>
                </a:solidFill>
              </a:rPr>
              <a:t>type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charges</a:t>
            </a:r>
            <a:r>
              <a:rPr lang="hu-HU" sz="2400" i="1" dirty="0" smtClean="0">
                <a:solidFill>
                  <a:srgbClr val="FFFFCC"/>
                </a:solidFill>
              </a:rPr>
              <a:t> 		</a:t>
            </a:r>
            <a:r>
              <a:rPr lang="en-GB" sz="2400" i="1" dirty="0" err="1" smtClean="0">
                <a:solidFill>
                  <a:srgbClr val="FFFF00"/>
                </a:solidFill>
              </a:rPr>
              <a:t>ρ</a:t>
            </a:r>
            <a:r>
              <a:rPr lang="en-GB" sz="2400" i="1" baseline="-25000" dirty="0" err="1" smtClean="0">
                <a:solidFill>
                  <a:srgbClr val="FFFF00"/>
                </a:solidFill>
              </a:rPr>
              <a:t>T</a:t>
            </a:r>
            <a:endParaRPr lang="hu-HU" sz="2400" i="1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hu-HU" i="1" baseline="-25000" dirty="0" smtClean="0">
              <a:solidFill>
                <a:srgbClr val="FFFFCC"/>
              </a:solidFill>
            </a:endParaRPr>
          </a:p>
          <a:p>
            <a:pPr>
              <a:buFontTx/>
              <a:buNone/>
            </a:pPr>
            <a:r>
              <a:rPr lang="hu-HU" dirty="0" err="1">
                <a:solidFill>
                  <a:srgbClr val="FFFFCC"/>
                </a:solidFill>
              </a:rPr>
              <a:t>s</a:t>
            </a:r>
            <a:r>
              <a:rPr lang="hu-HU" dirty="0" err="1" smtClean="0">
                <a:solidFill>
                  <a:srgbClr val="FFFFCC"/>
                </a:solidFill>
              </a:rPr>
              <a:t>ources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smtClean="0">
                <a:solidFill>
                  <a:srgbClr val="FFFFCC"/>
                </a:solidFill>
              </a:rPr>
              <a:t>of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Coulomb </a:t>
            </a:r>
            <a:r>
              <a:rPr lang="hu-HU" dirty="0" err="1" smtClean="0">
                <a:solidFill>
                  <a:srgbClr val="FFFFCC"/>
                </a:solidFill>
              </a:rPr>
              <a:t>potential</a:t>
            </a:r>
            <a:r>
              <a:rPr lang="hu-HU" dirty="0" smtClean="0">
                <a:solidFill>
                  <a:srgbClr val="FFFFCC"/>
                </a:solidFill>
              </a:rPr>
              <a:t> and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vector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potential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FontTx/>
              <a:buNone/>
            </a:pPr>
            <a:endParaRPr lang="hu-HU" sz="2400" dirty="0" smtClean="0">
              <a:solidFill>
                <a:srgbClr val="FFFFCC"/>
              </a:solidFill>
            </a:endParaRPr>
          </a:p>
          <a:p>
            <a:pPr>
              <a:buFontTx/>
              <a:buNone/>
            </a:pPr>
            <a:endParaRPr lang="hu-HU" sz="800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I</a:t>
            </a:r>
            <a:r>
              <a:rPr lang="hu-HU" sz="3600" dirty="0" smtClean="0">
                <a:solidFill>
                  <a:schemeClr val="bg1"/>
                </a:solidFill>
              </a:rPr>
              <a:t>n </a:t>
            </a:r>
            <a:r>
              <a:rPr lang="hu-HU" sz="3600" dirty="0" err="1" smtClean="0">
                <a:solidFill>
                  <a:schemeClr val="bg1"/>
                </a:solidFill>
              </a:rPr>
              <a:t>the</a:t>
            </a:r>
            <a:r>
              <a:rPr lang="hu-HU" sz="3600" dirty="0" smtClean="0">
                <a:solidFill>
                  <a:schemeClr val="bg1"/>
                </a:solidFill>
              </a:rPr>
              <a:t> </a:t>
            </a:r>
            <a:r>
              <a:rPr lang="hu-HU" sz="3600" dirty="0" err="1" smtClean="0">
                <a:solidFill>
                  <a:schemeClr val="bg1"/>
                </a:solidFill>
              </a:rPr>
              <a:t>presence</a:t>
            </a:r>
            <a:r>
              <a:rPr lang="hu-HU" sz="3600" dirty="0" smtClean="0">
                <a:solidFill>
                  <a:schemeClr val="bg1"/>
                </a:solidFill>
              </a:rPr>
              <a:t> of i</a:t>
            </a:r>
            <a:r>
              <a:rPr lang="en-GB" sz="3600" dirty="0" err="1" smtClean="0">
                <a:solidFill>
                  <a:schemeClr val="bg1"/>
                </a:solidFill>
              </a:rPr>
              <a:t>sotopic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smtClean="0">
                <a:solidFill>
                  <a:schemeClr val="bg1"/>
                </a:solidFill>
              </a:rPr>
              <a:t>electric </a:t>
            </a:r>
            <a:r>
              <a:rPr lang="en-GB" sz="3600" dirty="0" smtClean="0">
                <a:solidFill>
                  <a:schemeClr val="bg1"/>
                </a:solidFill>
              </a:rPr>
              <a:t>charge</a:t>
            </a:r>
            <a:r>
              <a:rPr lang="hu-HU" sz="3600" dirty="0" smtClean="0">
                <a:solidFill>
                  <a:schemeClr val="bg1"/>
                </a:solidFill>
              </a:rPr>
              <a:t>s (IFC)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i="1" dirty="0" smtClean="0">
                <a:solidFill>
                  <a:srgbClr val="FFFFCC"/>
                </a:solidFill>
              </a:rPr>
              <a:t>			</a:t>
            </a:r>
            <a:r>
              <a:rPr lang="en-GB" i="1" dirty="0" smtClean="0">
                <a:solidFill>
                  <a:srgbClr val="FFFF00"/>
                </a:solidFill>
              </a:rPr>
              <a:t>j</a:t>
            </a:r>
            <a:r>
              <a:rPr lang="en-GB" dirty="0" smtClean="0">
                <a:solidFill>
                  <a:srgbClr val="FFFF00"/>
                </a:solidFill>
              </a:rPr>
              <a:t> = </a:t>
            </a:r>
            <a:r>
              <a:rPr lang="en-GB" i="1" dirty="0" smtClean="0">
                <a:solidFill>
                  <a:srgbClr val="FFFF00"/>
                </a:solidFill>
              </a:rPr>
              <a:t>u</a:t>
            </a:r>
            <a:r>
              <a:rPr lang="en-GB" baseline="-25000" dirty="0" smtClean="0">
                <a:solidFill>
                  <a:srgbClr val="FFFF00"/>
                </a:solidFill>
              </a:rPr>
              <a:t>1</a:t>
            </a:r>
            <a:r>
              <a:rPr lang="en-GB" i="1" dirty="0" smtClean="0">
                <a:solidFill>
                  <a:srgbClr val="FFFF00"/>
                </a:solidFill>
              </a:rPr>
              <a:t>ρ</a:t>
            </a:r>
            <a:r>
              <a:rPr lang="en-GB" i="1" baseline="-25000" dirty="0" smtClean="0">
                <a:solidFill>
                  <a:srgbClr val="FFFF00"/>
                </a:solidFill>
              </a:rPr>
              <a:t>T </a:t>
            </a:r>
            <a:r>
              <a:rPr lang="en-GB" dirty="0" smtClean="0">
                <a:solidFill>
                  <a:srgbClr val="FFFF00"/>
                </a:solidFill>
              </a:rPr>
              <a:t>+ </a:t>
            </a:r>
            <a:r>
              <a:rPr lang="en-GB" i="1" dirty="0" smtClean="0">
                <a:solidFill>
                  <a:srgbClr val="FFFF00"/>
                </a:solidFill>
              </a:rPr>
              <a:t>u</a:t>
            </a:r>
            <a:r>
              <a:rPr lang="en-GB" baseline="-25000" dirty="0" smtClean="0">
                <a:solidFill>
                  <a:srgbClr val="FFFF00"/>
                </a:solidFill>
              </a:rPr>
              <a:t>2</a:t>
            </a:r>
            <a:r>
              <a:rPr lang="en-GB" i="1" dirty="0" smtClean="0">
                <a:solidFill>
                  <a:srgbClr val="FFFF00"/>
                </a:solidFill>
              </a:rPr>
              <a:t>ρ</a:t>
            </a:r>
            <a:r>
              <a:rPr lang="en-GB" i="1" baseline="-25000" dirty="0" smtClean="0">
                <a:solidFill>
                  <a:srgbClr val="FFFF00"/>
                </a:solidFill>
              </a:rPr>
              <a:t>T</a:t>
            </a:r>
            <a:r>
              <a:rPr lang="en-GB" dirty="0" smtClean="0">
                <a:solidFill>
                  <a:srgbClr val="FFFF00"/>
                </a:solidFill>
              </a:rPr>
              <a:t>+</a:t>
            </a:r>
            <a:r>
              <a:rPr lang="en-GB" i="1" dirty="0" smtClean="0">
                <a:solidFill>
                  <a:srgbClr val="FFFF00"/>
                </a:solidFill>
              </a:rPr>
              <a:t> u</a:t>
            </a:r>
            <a:r>
              <a:rPr lang="en-GB" baseline="-25000" dirty="0" smtClean="0">
                <a:solidFill>
                  <a:srgbClr val="FFFF00"/>
                </a:solidFill>
              </a:rPr>
              <a:t>3</a:t>
            </a:r>
            <a:r>
              <a:rPr lang="en-GB" i="1" dirty="0" smtClean="0">
                <a:solidFill>
                  <a:srgbClr val="FFFF00"/>
                </a:solidFill>
              </a:rPr>
              <a:t>ρ</a:t>
            </a:r>
            <a:r>
              <a:rPr lang="en-GB" i="1" baseline="-25000" dirty="0" smtClean="0">
                <a:solidFill>
                  <a:srgbClr val="FFFF00"/>
                </a:solidFill>
              </a:rPr>
              <a:t>T</a:t>
            </a:r>
            <a:r>
              <a:rPr lang="en-GB" dirty="0" smtClean="0">
                <a:solidFill>
                  <a:srgbClr val="FFFF00"/>
                </a:solidFill>
              </a:rPr>
              <a:t> +</a:t>
            </a:r>
            <a:r>
              <a:rPr lang="en-GB" i="1" dirty="0" smtClean="0">
                <a:solidFill>
                  <a:srgbClr val="FFFF00"/>
                </a:solidFill>
              </a:rPr>
              <a:t> </a:t>
            </a:r>
            <a:r>
              <a:rPr lang="en-GB" i="1" dirty="0" err="1" smtClean="0">
                <a:solidFill>
                  <a:srgbClr val="FFFF00"/>
                </a:solidFill>
              </a:rPr>
              <a:t>icρ</a:t>
            </a:r>
            <a:r>
              <a:rPr lang="en-GB" i="1" baseline="-25000" dirty="0" err="1" smtClean="0">
                <a:solidFill>
                  <a:srgbClr val="FFFF00"/>
                </a:solidFill>
              </a:rPr>
              <a:t>V</a:t>
            </a:r>
            <a:endParaRPr lang="hu-HU" i="1" baseline="-25000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hu-HU" sz="800" i="1" dirty="0" smtClean="0">
              <a:solidFill>
                <a:srgbClr val="FFFFCC"/>
              </a:solidFill>
            </a:endParaRPr>
          </a:p>
          <a:p>
            <a:pPr>
              <a:buFontTx/>
              <a:buNone/>
            </a:pPr>
            <a:r>
              <a:rPr lang="hu-HU" sz="2400" i="1" dirty="0" smtClean="0">
                <a:solidFill>
                  <a:srgbClr val="FFFFCC"/>
                </a:solidFill>
              </a:rPr>
              <a:t>Coulomb </a:t>
            </a:r>
            <a:r>
              <a:rPr lang="hu-HU" sz="2400" i="1" dirty="0" err="1" smtClean="0">
                <a:solidFill>
                  <a:srgbClr val="FFFFCC"/>
                </a:solidFill>
              </a:rPr>
              <a:t>type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charges</a:t>
            </a:r>
            <a:r>
              <a:rPr lang="hu-HU" sz="2400" i="1" dirty="0" smtClean="0">
                <a:solidFill>
                  <a:srgbClr val="FFFFCC"/>
                </a:solidFill>
              </a:rPr>
              <a:t> 	</a:t>
            </a:r>
            <a:r>
              <a:rPr lang="en-GB" sz="2400" i="1" dirty="0" err="1" smtClean="0">
                <a:solidFill>
                  <a:srgbClr val="FFFF00"/>
                </a:solidFill>
              </a:rPr>
              <a:t>ρ</a:t>
            </a:r>
            <a:r>
              <a:rPr lang="en-GB" sz="2400" i="1" baseline="-25000" dirty="0" err="1" smtClean="0">
                <a:solidFill>
                  <a:srgbClr val="FFFF00"/>
                </a:solidFill>
              </a:rPr>
              <a:t>V</a:t>
            </a:r>
            <a:endParaRPr lang="hu-HU" sz="2400" i="1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hu-HU" sz="2400" i="1" dirty="0" smtClean="0">
                <a:solidFill>
                  <a:srgbClr val="FFFFCC"/>
                </a:solidFill>
              </a:rPr>
              <a:t>Lorentz </a:t>
            </a:r>
            <a:r>
              <a:rPr lang="hu-HU" sz="2400" i="1" dirty="0" err="1" smtClean="0">
                <a:solidFill>
                  <a:srgbClr val="FFFFCC"/>
                </a:solidFill>
              </a:rPr>
              <a:t>type</a:t>
            </a:r>
            <a:r>
              <a:rPr lang="hu-HU" sz="2400" i="1" dirty="0" smtClean="0">
                <a:solidFill>
                  <a:srgbClr val="FFFFCC"/>
                </a:solidFill>
              </a:rPr>
              <a:t> </a:t>
            </a:r>
            <a:r>
              <a:rPr lang="hu-HU" sz="2400" i="1" dirty="0" err="1" smtClean="0">
                <a:solidFill>
                  <a:srgbClr val="FFFFCC"/>
                </a:solidFill>
              </a:rPr>
              <a:t>charges</a:t>
            </a:r>
            <a:r>
              <a:rPr lang="hu-HU" sz="2400" i="1" dirty="0" smtClean="0">
                <a:solidFill>
                  <a:srgbClr val="FFFFCC"/>
                </a:solidFill>
              </a:rPr>
              <a:t> 		</a:t>
            </a:r>
            <a:r>
              <a:rPr lang="en-GB" sz="2400" i="1" dirty="0" err="1" smtClean="0">
                <a:solidFill>
                  <a:srgbClr val="FFFF00"/>
                </a:solidFill>
              </a:rPr>
              <a:t>ρ</a:t>
            </a:r>
            <a:r>
              <a:rPr lang="en-GB" sz="2400" i="1" baseline="-25000" dirty="0" err="1" smtClean="0">
                <a:solidFill>
                  <a:srgbClr val="FFFF00"/>
                </a:solidFill>
              </a:rPr>
              <a:t>T</a:t>
            </a:r>
            <a:endParaRPr lang="hu-HU" sz="2400" i="1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hu-HU" i="1" baseline="-25000" dirty="0" smtClean="0">
              <a:solidFill>
                <a:srgbClr val="FFFFCC"/>
              </a:solidFill>
            </a:endParaRPr>
          </a:p>
          <a:p>
            <a:pPr>
              <a:buFontTx/>
              <a:buNone/>
            </a:pPr>
            <a:r>
              <a:rPr lang="hu-HU" sz="3200" dirty="0" err="1" smtClean="0">
                <a:solidFill>
                  <a:schemeClr val="bg1"/>
                </a:solidFill>
              </a:rPr>
              <a:t>What</a:t>
            </a:r>
            <a:r>
              <a:rPr lang="hu-HU" sz="3200" dirty="0" smtClean="0">
                <a:solidFill>
                  <a:schemeClr val="bg1"/>
                </a:solidFill>
              </a:rPr>
              <a:t> </a:t>
            </a:r>
            <a:r>
              <a:rPr lang="hu-HU" sz="3200" dirty="0" err="1" smtClean="0">
                <a:solidFill>
                  <a:schemeClr val="bg1"/>
                </a:solidFill>
              </a:rPr>
              <a:t>happens</a:t>
            </a:r>
            <a:r>
              <a:rPr lang="hu-HU" sz="3200" dirty="0" smtClean="0">
                <a:solidFill>
                  <a:schemeClr val="bg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hu-HU" dirty="0" err="1" smtClean="0">
                <a:solidFill>
                  <a:srgbClr val="FFFFCC"/>
                </a:solidFill>
              </a:rPr>
              <a:t>with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Lorentz </a:t>
            </a:r>
            <a:r>
              <a:rPr lang="hu-HU" dirty="0" err="1" smtClean="0">
                <a:solidFill>
                  <a:srgbClr val="FFFFCC"/>
                </a:solidFill>
              </a:rPr>
              <a:t>invariance</a:t>
            </a:r>
            <a:r>
              <a:rPr lang="hu-HU" dirty="0" smtClean="0">
                <a:solidFill>
                  <a:srgbClr val="FFFFCC"/>
                </a:solidFill>
              </a:rPr>
              <a:t>?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FFCC"/>
                </a:solidFill>
              </a:rPr>
              <a:t>          </a:t>
            </a:r>
            <a:r>
              <a:rPr lang="hu-HU" dirty="0" err="1" smtClean="0">
                <a:solidFill>
                  <a:srgbClr val="FFFFCC"/>
                </a:solidFill>
              </a:rPr>
              <a:t>It</a:t>
            </a:r>
            <a:r>
              <a:rPr lang="hu-HU" dirty="0" smtClean="0">
                <a:solidFill>
                  <a:srgbClr val="FFFFCC"/>
                </a:solidFill>
              </a:rPr>
              <a:t> is </a:t>
            </a:r>
            <a:r>
              <a:rPr lang="hu-HU" dirty="0" err="1" smtClean="0">
                <a:solidFill>
                  <a:srgbClr val="FFFFCC"/>
                </a:solidFill>
              </a:rPr>
              <a:t>lost</a:t>
            </a:r>
            <a:r>
              <a:rPr lang="hu-HU" dirty="0" smtClean="0">
                <a:solidFill>
                  <a:srgbClr val="FFFFCC"/>
                </a:solidFill>
              </a:rPr>
              <a:t>!</a:t>
            </a:r>
          </a:p>
          <a:p>
            <a:pPr>
              <a:buFontTx/>
              <a:buChar char="-"/>
            </a:pPr>
            <a:r>
              <a:rPr lang="hu-HU" dirty="0" err="1" smtClean="0">
                <a:solidFill>
                  <a:srgbClr val="FFFFCC"/>
                </a:solidFill>
              </a:rPr>
              <a:t>with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</a:t>
            </a:r>
            <a:r>
              <a:rPr lang="hu-HU" dirty="0" err="1" smtClean="0">
                <a:solidFill>
                  <a:srgbClr val="FFFFCC"/>
                </a:solidFill>
              </a:rPr>
              <a:t>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covariance</a:t>
            </a:r>
            <a:r>
              <a:rPr lang="hu-HU" dirty="0" smtClean="0">
                <a:solidFill>
                  <a:srgbClr val="FFFFCC"/>
                </a:solidFill>
              </a:rPr>
              <a:t> of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physical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equations</a:t>
            </a:r>
            <a:r>
              <a:rPr lang="hu-HU" dirty="0" smtClean="0">
                <a:solidFill>
                  <a:srgbClr val="FFFFCC"/>
                </a:solidFill>
              </a:rPr>
              <a:t> (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theory</a:t>
            </a:r>
            <a:r>
              <a:rPr lang="hu-HU" dirty="0" smtClean="0">
                <a:solidFill>
                  <a:srgbClr val="FFFFCC"/>
                </a:solidFill>
              </a:rPr>
              <a:t>)?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FFCC"/>
                </a:solidFill>
              </a:rPr>
              <a:t>          </a:t>
            </a:r>
            <a:r>
              <a:rPr lang="hu-HU" dirty="0" err="1" smtClean="0">
                <a:solidFill>
                  <a:srgbClr val="FFFFCC"/>
                </a:solidFill>
              </a:rPr>
              <a:t>It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can</a:t>
            </a:r>
            <a:r>
              <a:rPr lang="hu-HU" dirty="0" smtClean="0">
                <a:solidFill>
                  <a:srgbClr val="FFFFCC"/>
                </a:solidFill>
              </a:rPr>
              <a:t> be </a:t>
            </a:r>
            <a:r>
              <a:rPr lang="hu-HU" dirty="0" err="1" smtClean="0">
                <a:solidFill>
                  <a:srgbClr val="FFFFCC"/>
                </a:solidFill>
              </a:rPr>
              <a:t>restored</a:t>
            </a:r>
            <a:r>
              <a:rPr lang="hu-HU" dirty="0" smtClean="0">
                <a:solidFill>
                  <a:srgbClr val="FFFFCC"/>
                </a:solidFill>
              </a:rPr>
              <a:t>!</a:t>
            </a:r>
          </a:p>
          <a:p>
            <a:pPr>
              <a:buFontTx/>
              <a:buNone/>
            </a:pPr>
            <a:endParaRPr lang="hu-HU" sz="800" i="1" dirty="0" smtClean="0">
              <a:solidFill>
                <a:srgbClr val="FFFFCC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6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hu-HU" b="1" dirty="0" err="1">
                <a:solidFill>
                  <a:schemeClr val="bg1"/>
                </a:solidFill>
              </a:rPr>
              <a:t>How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can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the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lost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invariance</a:t>
            </a:r>
            <a:r>
              <a:rPr lang="hu-HU" b="1" dirty="0">
                <a:solidFill>
                  <a:schemeClr val="bg1"/>
                </a:solidFill>
              </a:rPr>
              <a:t> be </a:t>
            </a:r>
            <a:r>
              <a:rPr lang="hu-HU" b="1" dirty="0" err="1">
                <a:solidFill>
                  <a:schemeClr val="bg1"/>
                </a:solidFill>
              </a:rPr>
              <a:t>restored</a:t>
            </a:r>
            <a:r>
              <a:rPr lang="hu-HU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By</a:t>
            </a:r>
            <a:r>
              <a:rPr lang="hu-HU" dirty="0" smtClean="0">
                <a:solidFill>
                  <a:srgbClr val="FFFFCC"/>
                </a:solidFill>
              </a:rPr>
              <a:t> a </a:t>
            </a:r>
            <a:r>
              <a:rPr lang="hu-HU" dirty="0" err="1" smtClean="0">
                <a:solidFill>
                  <a:srgbClr val="FFFFCC"/>
                </a:solidFill>
              </a:rPr>
              <a:t>group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transformation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that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err="1" smtClean="0">
                <a:solidFill>
                  <a:srgbClr val="FFFFCC"/>
                </a:solidFill>
              </a:rPr>
              <a:t>transforms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IFC-s </a:t>
            </a:r>
            <a:r>
              <a:rPr lang="hu-HU" dirty="0" err="1" smtClean="0">
                <a:solidFill>
                  <a:srgbClr val="FFFFCC"/>
                </a:solidFill>
              </a:rPr>
              <a:t>into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each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other</a:t>
            </a:r>
            <a:r>
              <a:rPr lang="hu-HU" dirty="0" smtClean="0">
                <a:solidFill>
                  <a:srgbClr val="FFFFCC"/>
                </a:solidFill>
              </a:rPr>
              <a:t>,</a:t>
            </a: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 marL="514350" indent="-514350">
              <a:buAutoNum type="arabicParenR"/>
            </a:pPr>
            <a:r>
              <a:rPr lang="hu-HU" dirty="0" err="1" smtClean="0">
                <a:solidFill>
                  <a:srgbClr val="FFFF00"/>
                </a:solidFill>
              </a:rPr>
              <a:t>we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restore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the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invariance</a:t>
            </a:r>
            <a:r>
              <a:rPr lang="hu-HU" dirty="0" smtClean="0">
                <a:solidFill>
                  <a:srgbClr val="FFFF00"/>
                </a:solidFill>
              </a:rPr>
              <a:t> of </a:t>
            </a:r>
            <a:r>
              <a:rPr lang="hu-HU" dirty="0" err="1" smtClean="0">
                <a:solidFill>
                  <a:srgbClr val="FFFF00"/>
                </a:solidFill>
              </a:rPr>
              <a:t>the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equation</a:t>
            </a:r>
            <a:r>
              <a:rPr lang="hu-HU" dirty="0" err="1" smtClean="0">
                <a:solidFill>
                  <a:srgbClr val="FFFF00"/>
                </a:solidFill>
              </a:rPr>
              <a:t>s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by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br>
              <a:rPr lang="hu-HU" dirty="0" smtClean="0">
                <a:solidFill>
                  <a:srgbClr val="FFFF00"/>
                </a:solidFill>
              </a:rPr>
            </a:br>
            <a:r>
              <a:rPr lang="hu-HU" dirty="0" smtClean="0">
                <a:solidFill>
                  <a:srgbClr val="FFFF00"/>
                </a:solidFill>
              </a:rPr>
              <a:t>a </a:t>
            </a:r>
            <a:r>
              <a:rPr lang="hu-HU" dirty="0" err="1" smtClean="0">
                <a:solidFill>
                  <a:srgbClr val="FFFF00"/>
                </a:solidFill>
              </a:rPr>
              <a:t>combined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transformation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under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two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groups</a:t>
            </a:r>
            <a:r>
              <a:rPr lang="hu-HU" dirty="0" smtClean="0">
                <a:solidFill>
                  <a:srgbClr val="FFFF00"/>
                </a:solidFill>
              </a:rPr>
              <a:t>;</a:t>
            </a:r>
          </a:p>
          <a:p>
            <a:pPr marL="514350" indent="-514350">
              <a:buAutoNum type="arabicParenR"/>
            </a:pPr>
            <a:endParaRPr lang="hu-HU" sz="800" dirty="0">
              <a:solidFill>
                <a:srgbClr val="FFFF00"/>
              </a:solidFill>
            </a:endParaRPr>
          </a:p>
          <a:p>
            <a:pPr marL="514350" indent="-514350">
              <a:buAutoNum type="arabicParenR"/>
            </a:pPr>
            <a:r>
              <a:rPr lang="hu-HU" dirty="0" err="1" smtClean="0">
                <a:solidFill>
                  <a:srgbClr val="FFFF00"/>
                </a:solidFill>
              </a:rPr>
              <a:t>we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get</a:t>
            </a:r>
            <a:r>
              <a:rPr lang="hu-HU" dirty="0" smtClean="0">
                <a:solidFill>
                  <a:srgbClr val="FFFF00"/>
                </a:solidFill>
              </a:rPr>
              <a:t> more </a:t>
            </a:r>
            <a:r>
              <a:rPr lang="hu-HU" dirty="0" err="1" smtClean="0">
                <a:solidFill>
                  <a:srgbClr val="FFFF00"/>
                </a:solidFill>
              </a:rPr>
              <a:t>relativistic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equations</a:t>
            </a:r>
            <a:r>
              <a:rPr lang="hu-HU" dirty="0" smtClean="0">
                <a:solidFill>
                  <a:srgbClr val="FFFF00"/>
                </a:solidFill>
              </a:rPr>
              <a:t>.</a:t>
            </a:r>
            <a:endParaRPr lang="hu-H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Does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that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extensional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transformation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group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exist</a:t>
            </a:r>
            <a:r>
              <a:rPr lang="hu-HU" dirty="0" smtClean="0">
                <a:solidFill>
                  <a:srgbClr val="FFFFCC"/>
                </a:solidFill>
              </a:rPr>
              <a:t>?</a:t>
            </a:r>
          </a:p>
          <a:p>
            <a:pPr>
              <a:buNone/>
            </a:pP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YES</a:t>
            </a:r>
            <a:endParaRPr lang="hu-HU" dirty="0" smtClean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6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Isotopic electric charges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hu-HU" i="1" dirty="0" err="1" smtClean="0">
                <a:solidFill>
                  <a:srgbClr val="FFFF66"/>
                </a:solidFill>
              </a:rPr>
              <a:t>Covariance</a:t>
            </a:r>
            <a:r>
              <a:rPr lang="hu-HU" i="1" dirty="0" smtClean="0">
                <a:solidFill>
                  <a:srgbClr val="FFFF66"/>
                </a:solidFill>
              </a:rPr>
              <a:t> </a:t>
            </a:r>
            <a:r>
              <a:rPr lang="hu-HU" i="1" dirty="0" err="1" smtClean="0">
                <a:solidFill>
                  <a:srgbClr val="FFFF66"/>
                </a:solidFill>
              </a:rPr>
              <a:t>principle</a:t>
            </a:r>
            <a:r>
              <a:rPr lang="hu-HU" dirty="0" smtClean="0">
                <a:solidFill>
                  <a:srgbClr val="FFFFCC"/>
                </a:solidFill>
              </a:rPr>
              <a:t>:  </a:t>
            </a:r>
            <a:r>
              <a:rPr lang="hu-HU" dirty="0" err="1" smtClean="0">
                <a:solidFill>
                  <a:srgbClr val="FFFFCC"/>
                </a:solidFill>
              </a:rPr>
              <a:t>states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can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transform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into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each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other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when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we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change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to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another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reference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frame</a:t>
            </a:r>
            <a:r>
              <a:rPr lang="hu-HU" dirty="0" smtClean="0">
                <a:solidFill>
                  <a:srgbClr val="FFFFCC"/>
                </a:solidFill>
              </a:rPr>
              <a:t> (Lorentz </a:t>
            </a:r>
            <a:r>
              <a:rPr lang="hu-HU" dirty="0" err="1" smtClean="0">
                <a:solidFill>
                  <a:srgbClr val="FFFFCC"/>
                </a:solidFill>
              </a:rPr>
              <a:t>transformation</a:t>
            </a:r>
            <a:r>
              <a:rPr lang="hu-HU" dirty="0" smtClean="0">
                <a:solidFill>
                  <a:srgbClr val="FFFFCC"/>
                </a:solidFill>
              </a:rPr>
              <a:t>)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Switch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between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i="1" dirty="0" smtClean="0">
                <a:solidFill>
                  <a:srgbClr val="FFFFCC"/>
                </a:solidFill>
              </a:rPr>
              <a:t>	</a:t>
            </a:r>
            <a:r>
              <a:rPr lang="en-GB" i="1" dirty="0" err="1" smtClean="0">
                <a:solidFill>
                  <a:srgbClr val="FFFFCC"/>
                </a:solidFill>
              </a:rPr>
              <a:t>ρ</a:t>
            </a:r>
            <a:r>
              <a:rPr lang="en-GB" i="1" baseline="-25000" dirty="0" err="1" smtClean="0">
                <a:solidFill>
                  <a:srgbClr val="FFFFCC"/>
                </a:solidFill>
              </a:rPr>
              <a:t>V</a:t>
            </a:r>
            <a:r>
              <a:rPr lang="hu-HU" i="1" baseline="-25000" dirty="0" smtClean="0">
                <a:solidFill>
                  <a:srgbClr val="FFFFCC"/>
                </a:solidFill>
              </a:rPr>
              <a:t>                          </a:t>
            </a:r>
            <a:r>
              <a:rPr lang="en-GB" i="1" dirty="0" err="1" smtClean="0">
                <a:solidFill>
                  <a:srgbClr val="FFFFCC"/>
                </a:solidFill>
              </a:rPr>
              <a:t>ρ</a:t>
            </a:r>
            <a:r>
              <a:rPr lang="en-GB" i="1" baseline="-25000" dirty="0" err="1" smtClean="0">
                <a:solidFill>
                  <a:srgbClr val="FFFFCC"/>
                </a:solidFill>
              </a:rPr>
              <a:t>T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They are considered as </a:t>
            </a:r>
            <a:r>
              <a:rPr lang="en-GB" i="1" dirty="0" smtClean="0">
                <a:solidFill>
                  <a:srgbClr val="FFFF66"/>
                </a:solidFill>
              </a:rPr>
              <a:t>isotopic </a:t>
            </a:r>
            <a:r>
              <a:rPr lang="hu-HU" i="1" dirty="0" err="1" smtClean="0">
                <a:solidFill>
                  <a:srgbClr val="FFFF66"/>
                </a:solidFill>
              </a:rPr>
              <a:t>electric</a:t>
            </a:r>
            <a:r>
              <a:rPr lang="en-GB" i="1" dirty="0" smtClean="0">
                <a:solidFill>
                  <a:srgbClr val="FFFF66"/>
                </a:solidFill>
              </a:rPr>
              <a:t>-charges </a:t>
            </a:r>
            <a:r>
              <a:rPr lang="en-GB" dirty="0" smtClean="0">
                <a:solidFill>
                  <a:schemeClr val="bg1"/>
                </a:solidFill>
              </a:rPr>
              <a:t>of each other. </a:t>
            </a: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The </a:t>
            </a:r>
            <a:r>
              <a:rPr lang="en-GB" i="1" dirty="0" smtClean="0">
                <a:solidFill>
                  <a:schemeClr val="bg1"/>
                </a:solidFill>
              </a:rPr>
              <a:t>two states </a:t>
            </a:r>
            <a:r>
              <a:rPr lang="en-GB" dirty="0" smtClean="0">
                <a:solidFill>
                  <a:schemeClr val="bg1"/>
                </a:solidFill>
              </a:rPr>
              <a:t>occupied by them can be characterised as </a:t>
            </a:r>
            <a:r>
              <a:rPr lang="en-GB" i="1" dirty="0" smtClean="0">
                <a:solidFill>
                  <a:srgbClr val="FFFF66"/>
                </a:solidFill>
              </a:rPr>
              <a:t>isotopic field-charge spins </a:t>
            </a:r>
            <a:r>
              <a:rPr lang="en-GB" dirty="0" smtClean="0">
                <a:solidFill>
                  <a:schemeClr val="bg1"/>
                </a:solidFill>
              </a:rPr>
              <a:t>of the same system, 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subject to </a:t>
            </a:r>
            <a:r>
              <a:rPr lang="en-GB" dirty="0" err="1" smtClean="0">
                <a:solidFill>
                  <a:schemeClr val="bg1"/>
                </a:solidFill>
              </a:rPr>
              <a:t>rotat</a:t>
            </a:r>
            <a:r>
              <a:rPr lang="hu-HU" dirty="0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on in their gauge field.</a:t>
            </a: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The kinetic field is covariant under 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                      </a:t>
            </a:r>
            <a:r>
              <a:rPr lang="en-GB" dirty="0" smtClean="0">
                <a:solidFill>
                  <a:schemeClr val="bg1"/>
                </a:solidFill>
              </a:rPr>
              <a:t>the </a:t>
            </a:r>
            <a:r>
              <a:rPr lang="en-GB" i="1" dirty="0" smtClean="0">
                <a:solidFill>
                  <a:schemeClr val="bg1"/>
                </a:solidFill>
              </a:rPr>
              <a:t>isotopic field-charge spin transformation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The algebra </a:t>
            </a:r>
            <a:r>
              <a:rPr lang="en-GB" b="1" dirty="0" smtClean="0">
                <a:solidFill>
                  <a:schemeClr val="bg1"/>
                </a:solidFill>
              </a:rPr>
              <a:t>of the transformation group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solidFill>
                  <a:srgbClr val="FFFFCC"/>
                </a:solidFill>
              </a:rPr>
              <a:t>This algebra is defined by the </a:t>
            </a:r>
            <a:r>
              <a:rPr lang="en-GB" sz="2400" smtClean="0">
                <a:solidFill>
                  <a:srgbClr val="FFFFCC"/>
                </a:solidFill>
              </a:rPr>
              <a:t>following </a:t>
            </a:r>
            <a:r>
              <a:rPr lang="en-GB" sz="2400" smtClean="0">
                <a:solidFill>
                  <a:srgbClr val="FFFFCC"/>
                </a:solidFill>
              </a:rPr>
              <a:t>matrices</a:t>
            </a:r>
            <a:r>
              <a:rPr lang="en-GB" sz="2400" dirty="0" smtClean="0">
                <a:solidFill>
                  <a:srgbClr val="FFFFCC"/>
                </a:solidFill>
              </a:rPr>
              <a:t>:</a:t>
            </a:r>
            <a:endParaRPr lang="hu-HU" sz="2400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 </a:t>
            </a:r>
            <a:endParaRPr lang="hu-HU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400" dirty="0">
              <a:solidFill>
                <a:srgbClr val="FFFF00"/>
              </a:solidFill>
            </a:endParaRPr>
          </a:p>
          <a:p>
            <a:pPr>
              <a:buNone/>
            </a:pPr>
            <a:endParaRPr lang="hu-HU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400" dirty="0">
              <a:solidFill>
                <a:srgbClr val="FFFF00"/>
              </a:solidFill>
            </a:endParaRPr>
          </a:p>
          <a:p>
            <a:pPr>
              <a:spcBef>
                <a:spcPts val="1200"/>
              </a:spcBef>
              <a:buNone/>
            </a:pPr>
            <a:r>
              <a:rPr lang="en-GB" sz="2400" dirty="0" smtClean="0">
                <a:solidFill>
                  <a:srgbClr val="FFFFCC"/>
                </a:solidFill>
              </a:rPr>
              <a:t>Introducing </a:t>
            </a:r>
            <a:r>
              <a:rPr lang="en-GB" sz="2400" dirty="0">
                <a:solidFill>
                  <a:srgbClr val="FFFFCC"/>
                </a:solidFill>
              </a:rPr>
              <a:t>the notation: </a:t>
            </a:r>
            <a:endParaRPr lang="hu-HU" sz="2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FFFFCC"/>
                </a:solidFill>
              </a:rPr>
              <a:t>the </a:t>
            </a:r>
            <a:r>
              <a:rPr lang="en-GB" sz="2400" dirty="0">
                <a:solidFill>
                  <a:srgbClr val="FFFFCC"/>
                </a:solidFill>
              </a:rPr>
              <a:t>above matrices can be written in the form:</a:t>
            </a:r>
            <a:endParaRPr lang="hu-HU" sz="2400" dirty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528165"/>
              </p:ext>
            </p:extLst>
          </p:nvPr>
        </p:nvGraphicFramePr>
        <p:xfrm>
          <a:off x="589263" y="1696144"/>
          <a:ext cx="6863057" cy="1191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6" name="Equation" r:id="rId3" imgW="3949560" imgH="685800" progId="Equation.DSMT4">
                  <p:embed/>
                </p:oleObj>
              </mc:Choice>
              <mc:Fallback>
                <p:oleObj name="Equation" r:id="rId3" imgW="39495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9263" y="1696144"/>
                        <a:ext cx="6863057" cy="1191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921509"/>
              </p:ext>
            </p:extLst>
          </p:nvPr>
        </p:nvGraphicFramePr>
        <p:xfrm>
          <a:off x="589263" y="2892408"/>
          <a:ext cx="7367113" cy="1254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7" name="Equation" r:id="rId5" imgW="4025880" imgH="685800" progId="Equation.DSMT4">
                  <p:embed/>
                </p:oleObj>
              </mc:Choice>
              <mc:Fallback>
                <p:oleObj name="Equation" r:id="rId5" imgW="40258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9263" y="2892408"/>
                        <a:ext cx="7367113" cy="1254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792732"/>
              </p:ext>
            </p:extLst>
          </p:nvPr>
        </p:nvGraphicFramePr>
        <p:xfrm>
          <a:off x="107504" y="5866572"/>
          <a:ext cx="4896544" cy="6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8" name="Equation" r:id="rId7" imgW="2984400" imgH="406080" progId="Equation.DSMT4">
                  <p:embed/>
                </p:oleObj>
              </mc:Choice>
              <mc:Fallback>
                <p:oleObj name="Equation" r:id="rId7" imgW="29844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504" y="5866572"/>
                        <a:ext cx="4896544" cy="6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526041"/>
              </p:ext>
            </p:extLst>
          </p:nvPr>
        </p:nvGraphicFramePr>
        <p:xfrm>
          <a:off x="5608106" y="5807063"/>
          <a:ext cx="2931835" cy="716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9" name="Equation" r:id="rId9" imgW="1663560" imgH="406080" progId="Equation.DSMT4">
                  <p:embed/>
                </p:oleObj>
              </mc:Choice>
              <mc:Fallback>
                <p:oleObj name="Equation" r:id="rId9" imgW="16635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08106" y="5807063"/>
                        <a:ext cx="2931835" cy="716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45951"/>
              </p:ext>
            </p:extLst>
          </p:nvPr>
        </p:nvGraphicFramePr>
        <p:xfrm>
          <a:off x="1691680" y="4439221"/>
          <a:ext cx="3017727" cy="82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0" name="Equation" r:id="rId11" imgW="2031840" imgH="558720" progId="Equation.DSMT4">
                  <p:embed/>
                </p:oleObj>
              </mc:Choice>
              <mc:Fallback>
                <p:oleObj name="Equation" r:id="rId11" imgW="20318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91680" y="4439221"/>
                        <a:ext cx="3017727" cy="8298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u-HU" b="1" dirty="0" err="1" smtClean="0">
                <a:solidFill>
                  <a:schemeClr val="bg1"/>
                </a:solidFill>
              </a:rPr>
              <a:t>Pecularities</a:t>
            </a:r>
            <a:r>
              <a:rPr lang="hu-HU" b="1" dirty="0" smtClean="0">
                <a:solidFill>
                  <a:schemeClr val="bg1"/>
                </a:solidFill>
              </a:rPr>
              <a:t> of </a:t>
            </a:r>
            <a:r>
              <a:rPr lang="hu-HU" b="1" dirty="0" err="1" smtClean="0">
                <a:solidFill>
                  <a:schemeClr val="bg1"/>
                </a:solidFill>
              </a:rPr>
              <a:t>classical</a:t>
            </a:r>
            <a:r>
              <a:rPr lang="hu-HU" b="1" dirty="0" smtClean="0">
                <a:solidFill>
                  <a:schemeClr val="bg1"/>
                </a:solidFill>
              </a:rPr>
              <a:t> QED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smtClean="0"/>
              <a:t>„</a:t>
            </a:r>
            <a:r>
              <a:rPr lang="hu-HU" dirty="0" err="1" smtClean="0">
                <a:solidFill>
                  <a:srgbClr val="FFFFCC"/>
                </a:solidFill>
              </a:rPr>
              <a:t>Classical</a:t>
            </a:r>
            <a:r>
              <a:rPr lang="hu-HU" dirty="0" smtClean="0">
                <a:solidFill>
                  <a:srgbClr val="FFFFCC"/>
                </a:solidFill>
              </a:rPr>
              <a:t>” QED (1928-1932)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err="1" smtClean="0">
                <a:solidFill>
                  <a:srgbClr val="FFFFCC"/>
                </a:solidFill>
              </a:rPr>
              <a:t>aimed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at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describing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quantum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theory</a:t>
            </a:r>
            <a:r>
              <a:rPr lang="hu-HU" dirty="0" smtClean="0">
                <a:solidFill>
                  <a:srgbClr val="FFFFCC"/>
                </a:solidFill>
              </a:rPr>
              <a:t> of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electron</a:t>
            </a:r>
            <a:r>
              <a:rPr lang="hu-HU" dirty="0" smtClean="0">
                <a:solidFill>
                  <a:srgbClr val="FFFFCC"/>
                </a:solidFill>
              </a:rPr>
              <a:t>. </a:t>
            </a: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-7962"/>
            <a:ext cx="9144000" cy="126876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The algebra </a:t>
            </a:r>
            <a:r>
              <a:rPr lang="en-GB" b="1" dirty="0">
                <a:solidFill>
                  <a:schemeClr val="bg1"/>
                </a:solidFill>
              </a:rPr>
              <a:t>of the transformation group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They </a:t>
            </a:r>
            <a:r>
              <a:rPr lang="en-GB" dirty="0">
                <a:solidFill>
                  <a:srgbClr val="FFFFCC"/>
                </a:solidFill>
              </a:rPr>
              <a:t>form a group.</a:t>
            </a: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That </a:t>
            </a:r>
            <a:r>
              <a:rPr lang="en-GB" dirty="0">
                <a:solidFill>
                  <a:srgbClr val="FFFFCC"/>
                </a:solidFill>
              </a:rPr>
              <a:t>group has 2 independent elements, </a:t>
            </a:r>
            <a:r>
              <a:rPr lang="hu-HU" dirty="0">
                <a:solidFill>
                  <a:srgbClr val="FFFFCC"/>
                </a:solidFill>
              </a:rPr>
              <a:t/>
            </a:r>
            <a:br>
              <a:rPr lang="hu-HU" dirty="0">
                <a:solidFill>
                  <a:srgbClr val="FFFFCC"/>
                </a:solidFill>
              </a:rPr>
            </a:br>
            <a:r>
              <a:rPr lang="en-GB" dirty="0">
                <a:solidFill>
                  <a:srgbClr val="FFFFCC"/>
                </a:solidFill>
              </a:rPr>
              <a:t>a special unit element E, and </a:t>
            </a:r>
            <a:r>
              <a:rPr lang="hu-HU" dirty="0">
                <a:solidFill>
                  <a:srgbClr val="FFFFCC"/>
                </a:solidFill>
              </a:rPr>
              <a:t/>
            </a:r>
            <a:br>
              <a:rPr lang="hu-HU" dirty="0">
                <a:solidFill>
                  <a:srgbClr val="FFFFCC"/>
                </a:solidFill>
              </a:rPr>
            </a:br>
            <a:r>
              <a:rPr lang="hu-HU" dirty="0" err="1" smtClean="0">
                <a:solidFill>
                  <a:srgbClr val="FFFFCC"/>
                </a:solidFill>
              </a:rPr>
              <a:t>it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en-GB" dirty="0" smtClean="0">
                <a:solidFill>
                  <a:srgbClr val="FFFFCC"/>
                </a:solidFill>
              </a:rPr>
              <a:t>is </a:t>
            </a:r>
            <a:r>
              <a:rPr lang="en-GB" i="1" dirty="0">
                <a:solidFill>
                  <a:srgbClr val="FFFFCC"/>
                </a:solidFill>
              </a:rPr>
              <a:t>pseudo simple </a:t>
            </a:r>
            <a:r>
              <a:rPr lang="en-GB" dirty="0">
                <a:solidFill>
                  <a:srgbClr val="FFFFCC"/>
                </a:solidFill>
              </a:rPr>
              <a:t>and </a:t>
            </a:r>
            <a:r>
              <a:rPr lang="en-GB" i="1" dirty="0">
                <a:solidFill>
                  <a:srgbClr val="FFFFCC"/>
                </a:solidFill>
              </a:rPr>
              <a:t>pseudo unitary</a:t>
            </a:r>
            <a:r>
              <a:rPr lang="en-GB" dirty="0">
                <a:solidFill>
                  <a:srgbClr val="FFFFCC"/>
                </a:solidFill>
              </a:rPr>
              <a:t> 2 parametric group </a:t>
            </a:r>
            <a:r>
              <a:rPr lang="hu-HU" dirty="0">
                <a:solidFill>
                  <a:srgbClr val="FFFFCC"/>
                </a:solidFill>
              </a:rPr>
              <a:t/>
            </a:r>
            <a:br>
              <a:rPr lang="hu-HU" dirty="0">
                <a:solidFill>
                  <a:srgbClr val="FFFFCC"/>
                </a:solidFill>
              </a:rPr>
            </a:br>
            <a:r>
              <a:rPr lang="hu-HU" dirty="0">
                <a:solidFill>
                  <a:srgbClr val="FFFFCC"/>
                </a:solidFill>
              </a:rPr>
              <a:t>				</a:t>
            </a:r>
            <a:r>
              <a:rPr lang="en-GB" i="1" dirty="0">
                <a:solidFill>
                  <a:srgbClr val="FFFFCC"/>
                </a:solidFill>
              </a:rPr>
              <a:t>S’U’(2).</a:t>
            </a:r>
            <a:endParaRPr lang="hu-HU" i="1" dirty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Covariance of the equations QED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>
                <a:solidFill>
                  <a:srgbClr val="FFFF00"/>
                </a:solidFill>
              </a:rPr>
              <a:t> </a:t>
            </a:r>
            <a:r>
              <a:rPr lang="en-GB" sz="2400" dirty="0" smtClean="0">
                <a:solidFill>
                  <a:srgbClr val="FFFFCC"/>
                </a:solidFill>
              </a:rPr>
              <a:t>The </a:t>
            </a:r>
            <a:r>
              <a:rPr lang="en-GB" sz="2400" dirty="0">
                <a:solidFill>
                  <a:srgbClr val="FFFFCC"/>
                </a:solidFill>
              </a:rPr>
              <a:t>difference compared to the weakly relativistic systems appears above 0.9c</a:t>
            </a:r>
            <a:r>
              <a:rPr lang="hu-HU" sz="2400" dirty="0">
                <a:solidFill>
                  <a:srgbClr val="FFFFCC"/>
                </a:solidFill>
              </a:rPr>
              <a:t>  (</a:t>
            </a:r>
            <a:r>
              <a:rPr lang="hu-HU" sz="2400" dirty="0" err="1">
                <a:solidFill>
                  <a:srgbClr val="FFFFCC"/>
                </a:solidFill>
              </a:rPr>
              <a:t>remember</a:t>
            </a:r>
            <a:r>
              <a:rPr lang="hu-HU" sz="2400" dirty="0">
                <a:solidFill>
                  <a:srgbClr val="FFFFCC"/>
                </a:solidFill>
              </a:rPr>
              <a:t> Heisenberg, 1931</a:t>
            </a:r>
            <a:r>
              <a:rPr lang="hu-HU" sz="2400" dirty="0" smtClean="0">
                <a:solidFill>
                  <a:srgbClr val="FFFFCC"/>
                </a:solidFill>
              </a:rPr>
              <a:t>!). </a:t>
            </a:r>
          </a:p>
          <a:p>
            <a:pPr>
              <a:buNone/>
            </a:pPr>
            <a:r>
              <a:rPr lang="hu-HU" sz="2400" dirty="0" err="1" smtClean="0">
                <a:solidFill>
                  <a:srgbClr val="FFFFCC"/>
                </a:solidFill>
              </a:rPr>
              <a:t>Below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en-GB" sz="2400" dirty="0" smtClean="0">
                <a:solidFill>
                  <a:srgbClr val="FFFFCC"/>
                </a:solidFill>
              </a:rPr>
              <a:t>that</a:t>
            </a:r>
            <a:r>
              <a:rPr lang="hu-HU" sz="2400" dirty="0" smtClean="0">
                <a:solidFill>
                  <a:srgbClr val="FFFFCC"/>
                </a:solidFill>
              </a:rPr>
              <a:t>,</a:t>
            </a:r>
            <a:r>
              <a:rPr lang="en-GB" sz="2400" dirty="0" smtClean="0">
                <a:solidFill>
                  <a:srgbClr val="FFFFCC"/>
                </a:solidFill>
              </a:rPr>
              <a:t> </a:t>
            </a:r>
            <a:r>
              <a:rPr lang="en-GB" sz="2400" dirty="0">
                <a:solidFill>
                  <a:srgbClr val="FFFFCC"/>
                </a:solidFill>
              </a:rPr>
              <a:t>all equations coincide with those in the “classical” QED. </a:t>
            </a:r>
            <a:endParaRPr lang="hu-HU" sz="2400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FFFFCC"/>
                </a:solidFill>
              </a:rPr>
              <a:t>At </a:t>
            </a:r>
            <a:r>
              <a:rPr lang="en-GB" sz="2400" dirty="0">
                <a:solidFill>
                  <a:srgbClr val="FFFFCC"/>
                </a:solidFill>
              </a:rPr>
              <a:t>higher velocities, </a:t>
            </a:r>
            <a:r>
              <a:rPr lang="hu-HU" sz="2400" dirty="0" smtClean="0">
                <a:solidFill>
                  <a:srgbClr val="FFFFCC"/>
                </a:solidFill>
              </a:rPr>
              <a:t/>
            </a:r>
            <a:br>
              <a:rPr lang="hu-HU" sz="2400" dirty="0" smtClean="0">
                <a:solidFill>
                  <a:srgbClr val="FFFFCC"/>
                </a:solidFill>
              </a:rPr>
            </a:br>
            <a:r>
              <a:rPr lang="en-GB" sz="2400" dirty="0" smtClean="0">
                <a:solidFill>
                  <a:srgbClr val="FFFFCC"/>
                </a:solidFill>
              </a:rPr>
              <a:t>a modified</a:t>
            </a:r>
            <a:r>
              <a:rPr lang="hu-HU" sz="2400" dirty="0" smtClean="0">
                <a:solidFill>
                  <a:srgbClr val="FFFFCC"/>
                </a:solidFill>
              </a:rPr>
              <a:t> (</a:t>
            </a:r>
            <a:r>
              <a:rPr lang="hu-HU" sz="2400" dirty="0" err="1" smtClean="0">
                <a:solidFill>
                  <a:srgbClr val="FFFFCC"/>
                </a:solidFill>
              </a:rPr>
              <a:t>source</a:t>
            </a:r>
            <a:r>
              <a:rPr lang="hu-HU" sz="2400" dirty="0" smtClean="0">
                <a:solidFill>
                  <a:srgbClr val="FFFFCC"/>
                </a:solidFill>
              </a:rPr>
              <a:t> of </a:t>
            </a:r>
            <a:r>
              <a:rPr lang="hu-HU" sz="2400" dirty="0" err="1" smtClean="0">
                <a:solidFill>
                  <a:srgbClr val="FFFFCC"/>
                </a:solidFill>
              </a:rPr>
              <a:t>the</a:t>
            </a:r>
            <a:r>
              <a:rPr lang="hu-HU" sz="2400" dirty="0" smtClean="0">
                <a:solidFill>
                  <a:srgbClr val="FFFFCC"/>
                </a:solidFill>
              </a:rPr>
              <a:t>)</a:t>
            </a:r>
            <a:r>
              <a:rPr lang="en-GB" sz="2400" dirty="0" smtClean="0">
                <a:solidFill>
                  <a:srgbClr val="FFFFCC"/>
                </a:solidFill>
              </a:rPr>
              <a:t> </a:t>
            </a:r>
            <a:r>
              <a:rPr lang="en-GB" sz="2400" dirty="0">
                <a:solidFill>
                  <a:srgbClr val="FFFFCC"/>
                </a:solidFill>
              </a:rPr>
              <a:t>Dirac equation </a:t>
            </a:r>
            <a:r>
              <a:rPr lang="en-GB" sz="2400" dirty="0" smtClean="0">
                <a:solidFill>
                  <a:srgbClr val="FFFFCC"/>
                </a:solidFill>
              </a:rPr>
              <a:t>holds:</a:t>
            </a:r>
            <a:endParaRPr lang="hu-HU" sz="2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400" dirty="0" err="1" smtClean="0">
                <a:solidFill>
                  <a:srgbClr val="FFFFCC"/>
                </a:solidFill>
              </a:rPr>
              <a:t>where</a:t>
            </a:r>
            <a:r>
              <a:rPr lang="hu-HU" sz="2400" dirty="0" smtClean="0">
                <a:solidFill>
                  <a:srgbClr val="FFFFCC"/>
                </a:solidFill>
              </a:rPr>
              <a:t>:</a:t>
            </a:r>
            <a:endParaRPr lang="hu-HU" sz="2400" dirty="0">
              <a:solidFill>
                <a:srgbClr val="FFFFCC"/>
              </a:solidFill>
            </a:endParaRPr>
          </a:p>
        </p:txBody>
      </p:sp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95668"/>
              </p:ext>
            </p:extLst>
          </p:nvPr>
        </p:nvGraphicFramePr>
        <p:xfrm>
          <a:off x="1446198" y="3284413"/>
          <a:ext cx="625160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6" name="Equation" r:id="rId3" imgW="2425680" imgH="279360" progId="Equation.DSMT4">
                  <p:embed/>
                </p:oleObj>
              </mc:Choice>
              <mc:Fallback>
                <p:oleObj name="Equation" r:id="rId3" imgW="2425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6198" y="3284413"/>
                        <a:ext cx="6251604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15301"/>
              </p:ext>
            </p:extLst>
          </p:nvPr>
        </p:nvGraphicFramePr>
        <p:xfrm>
          <a:off x="1043608" y="4265712"/>
          <a:ext cx="8177491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7" name="Equation" r:id="rId5" imgW="4406760" imgH="1396800" progId="Equation.DSMT4">
                  <p:embed/>
                </p:oleObj>
              </mc:Choice>
              <mc:Fallback>
                <p:oleObj name="Equation" r:id="rId5" imgW="440676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4265712"/>
                        <a:ext cx="8177491" cy="259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Covariance of the equations QED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solidFill>
                  <a:srgbClr val="FFFFCC"/>
                </a:solidFill>
              </a:rPr>
              <a:t>Strongly relativistic systems are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subject </a:t>
            </a:r>
            <a:r>
              <a:rPr lang="en-GB" dirty="0">
                <a:solidFill>
                  <a:srgbClr val="FFFFCC"/>
                </a:solidFill>
              </a:rPr>
              <a:t>of the convolution of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</a:t>
            </a:r>
            <a:r>
              <a:rPr lang="en-GB" dirty="0" smtClean="0">
                <a:solidFill>
                  <a:srgbClr val="FFFFCC"/>
                </a:solidFill>
              </a:rPr>
              <a:t>the </a:t>
            </a:r>
            <a:r>
              <a:rPr lang="en-GB" dirty="0" err="1">
                <a:solidFill>
                  <a:srgbClr val="FFFFCC"/>
                </a:solidFill>
              </a:rPr>
              <a:t>Lorent</a:t>
            </a:r>
            <a:r>
              <a:rPr lang="hu-HU" dirty="0">
                <a:solidFill>
                  <a:srgbClr val="FFFFCC"/>
                </a:solidFill>
              </a:rPr>
              <a:t>z</a:t>
            </a:r>
            <a:r>
              <a:rPr lang="en-GB" dirty="0">
                <a:solidFill>
                  <a:srgbClr val="FFFFCC"/>
                </a:solidFill>
              </a:rPr>
              <a:t> transformation and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</a:t>
            </a:r>
            <a:r>
              <a:rPr lang="en-GB" dirty="0" err="1" smtClean="0">
                <a:solidFill>
                  <a:srgbClr val="FFFFCC"/>
                </a:solidFill>
              </a:rPr>
              <a:t>th</a:t>
            </a:r>
            <a:r>
              <a:rPr lang="hu-HU" dirty="0" smtClean="0">
                <a:solidFill>
                  <a:srgbClr val="FFFFCC"/>
                </a:solidFill>
              </a:rPr>
              <a:t>e</a:t>
            </a:r>
            <a:r>
              <a:rPr lang="en-GB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above</a:t>
            </a:r>
            <a:r>
              <a:rPr lang="hu-HU" dirty="0" smtClean="0">
                <a:solidFill>
                  <a:srgbClr val="FFFFCC"/>
                </a:solidFill>
              </a:rPr>
              <a:t> S’U’(2) </a:t>
            </a:r>
            <a:r>
              <a:rPr lang="en-GB" dirty="0" smtClean="0">
                <a:solidFill>
                  <a:srgbClr val="FFFFCC"/>
                </a:solidFill>
              </a:rPr>
              <a:t>transformation group</a:t>
            </a:r>
            <a:r>
              <a:rPr lang="hu-HU" dirty="0" smtClean="0">
                <a:solidFill>
                  <a:srgbClr val="FFFFCC"/>
                </a:solidFill>
              </a:rPr>
              <a:t> (</a:t>
            </a:r>
            <a:r>
              <a:rPr lang="el-GR" dirty="0" smtClean="0">
                <a:solidFill>
                  <a:srgbClr val="FFFFCC"/>
                </a:solidFill>
              </a:rPr>
              <a:t>Δ</a:t>
            </a:r>
            <a:r>
              <a:rPr lang="hu-HU" dirty="0" smtClean="0">
                <a:solidFill>
                  <a:srgbClr val="FFFFCC"/>
                </a:solidFill>
              </a:rPr>
              <a:t>)</a:t>
            </a:r>
            <a:r>
              <a:rPr lang="en-GB" dirty="0" smtClean="0">
                <a:solidFill>
                  <a:srgbClr val="FFFFCC"/>
                </a:solidFill>
              </a:rPr>
              <a:t>.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00"/>
                </a:solidFill>
              </a:rPr>
              <a:t>       </a:t>
            </a:r>
            <a:r>
              <a:rPr lang="en-GB" dirty="0">
                <a:solidFill>
                  <a:srgbClr val="FFFF00"/>
                </a:solidFill>
              </a:rPr>
              <a:t> </a:t>
            </a:r>
            <a:r>
              <a:rPr lang="hu-HU" dirty="0" smtClean="0">
                <a:solidFill>
                  <a:srgbClr val="FFFF00"/>
                </a:solidFill>
              </a:rPr>
              <a:t>SO</a:t>
            </a:r>
            <a:r>
              <a:rPr lang="hu-HU" baseline="30000" dirty="0" smtClean="0">
                <a:solidFill>
                  <a:srgbClr val="FFFF00"/>
                </a:solidFill>
              </a:rPr>
              <a:t>+</a:t>
            </a:r>
            <a:r>
              <a:rPr lang="hu-HU" dirty="0" smtClean="0">
                <a:solidFill>
                  <a:srgbClr val="FFFF00"/>
                </a:solidFill>
              </a:rPr>
              <a:t>(3,1)</a:t>
            </a:r>
            <a:r>
              <a:rPr lang="hu-HU" baseline="30000" dirty="0" smtClean="0">
                <a:solidFill>
                  <a:srgbClr val="FFFF00"/>
                </a:solidFill>
              </a:rPr>
              <a:t>          </a:t>
            </a:r>
            <a:r>
              <a:rPr lang="hu-HU" dirty="0" smtClean="0">
                <a:solidFill>
                  <a:srgbClr val="FFFF00"/>
                </a:solidFill>
              </a:rPr>
              <a:t>S’U’(2)</a:t>
            </a:r>
          </a:p>
          <a:p>
            <a:pPr>
              <a:buNone/>
            </a:pPr>
            <a:r>
              <a:rPr lang="hu-HU" dirty="0" smtClean="0">
                <a:solidFill>
                  <a:srgbClr val="FFFF00"/>
                </a:solidFill>
              </a:rPr>
              <a:t>                                                                 </a:t>
            </a:r>
          </a:p>
          <a:p>
            <a:pPr>
              <a:buNone/>
            </a:pPr>
            <a:endParaRPr lang="hu-HU" dirty="0">
              <a:solidFill>
                <a:srgbClr val="FFFF00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combined (Lorentz </a:t>
            </a: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/>
        </p:nvGraphicFramePr>
        <p:xfrm>
          <a:off x="0" y="0"/>
          <a:ext cx="1619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8" name="Equation" r:id="rId3" imgW="164814" imgH="177492" progId="Equation.DSMT4">
                  <p:embed/>
                </p:oleObj>
              </mc:Choice>
              <mc:Fallback>
                <p:oleObj name="Equation" r:id="rId3" imgW="164814" imgH="17749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IFCS) </a:t>
            </a: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737846"/>
              </p:ext>
            </p:extLst>
          </p:nvPr>
        </p:nvGraphicFramePr>
        <p:xfrm>
          <a:off x="1979712" y="3653526"/>
          <a:ext cx="364708" cy="39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9" name="Equation" r:id="rId5" imgW="164880" imgH="177480" progId="Equation.DSMT4">
                  <p:embed/>
                </p:oleObj>
              </mc:Choice>
              <mc:Fallback>
                <p:oleObj name="Equation" r:id="rId5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3653526"/>
                        <a:ext cx="364708" cy="392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050158"/>
              </p:ext>
            </p:extLst>
          </p:nvPr>
        </p:nvGraphicFramePr>
        <p:xfrm>
          <a:off x="161925" y="4437112"/>
          <a:ext cx="3329955" cy="628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0" name="Equation" r:id="rId7" imgW="1346040" imgH="253800" progId="Equation.DSMT4">
                  <p:embed/>
                </p:oleObj>
              </mc:Choice>
              <mc:Fallback>
                <p:oleObj name="Equation" r:id="rId7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925" y="4437112"/>
                        <a:ext cx="3329955" cy="6282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Egyenes összekötő nyíllal 18"/>
          <p:cNvCxnSpPr/>
          <p:nvPr/>
        </p:nvCxnSpPr>
        <p:spPr>
          <a:xfrm>
            <a:off x="3635896" y="4744957"/>
            <a:ext cx="1152128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ktum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108734"/>
              </p:ext>
            </p:extLst>
          </p:nvPr>
        </p:nvGraphicFramePr>
        <p:xfrm>
          <a:off x="4815433" y="4413870"/>
          <a:ext cx="3456384" cy="651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1" name="Equation" r:id="rId9" imgW="1346040" imgH="253800" progId="Equation.DSMT4">
                  <p:embed/>
                </p:oleObj>
              </mc:Choice>
              <mc:Fallback>
                <p:oleObj name="Equation" r:id="rId9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15433" y="4413870"/>
                        <a:ext cx="3456384" cy="651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Egyenes összekötő nyíllal 25"/>
          <p:cNvCxnSpPr/>
          <p:nvPr/>
        </p:nvCxnSpPr>
        <p:spPr>
          <a:xfrm>
            <a:off x="2843808" y="4063380"/>
            <a:ext cx="0" cy="373732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/>
          <p:nvPr/>
        </p:nvCxnSpPr>
        <p:spPr>
          <a:xfrm>
            <a:off x="1259632" y="4063380"/>
            <a:ext cx="0" cy="373732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69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u-HU" sz="4000" b="1" dirty="0" err="1" smtClean="0">
                <a:solidFill>
                  <a:srgbClr val="FFFFCC"/>
                </a:solidFill>
              </a:rPr>
              <a:t>Two</a:t>
            </a:r>
            <a:r>
              <a:rPr lang="hu-HU" sz="4000" b="1" dirty="0" smtClean="0">
                <a:solidFill>
                  <a:srgbClr val="FFFFCC"/>
                </a:solidFill>
              </a:rPr>
              <a:t> </a:t>
            </a:r>
            <a:r>
              <a:rPr lang="hu-HU" sz="4000" b="1" dirty="0" err="1" smtClean="0">
                <a:solidFill>
                  <a:srgbClr val="FFFFCC"/>
                </a:solidFill>
              </a:rPr>
              <a:t>approaches</a:t>
            </a:r>
            <a:endParaRPr lang="hu-HU" sz="4000" dirty="0">
              <a:solidFill>
                <a:srgbClr val="FFFFCC"/>
              </a:solidFill>
              <a:latin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9144000" cy="5562600"/>
          </a:xfrm>
          <a:solidFill>
            <a:srgbClr val="000066"/>
          </a:solidFill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rgbClr val="FFFF99"/>
                </a:solidFill>
              </a:rPr>
              <a:t>Two types of perturbation.</a:t>
            </a:r>
          </a:p>
          <a:p>
            <a:pPr>
              <a:buNone/>
            </a:pPr>
            <a:endParaRPr lang="hu-HU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99"/>
                </a:solidFill>
              </a:rPr>
              <a:t>(a) First the scalar (Coulomb) potentials interact </a:t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hu-HU" dirty="0" smtClean="0">
                <a:solidFill>
                  <a:srgbClr val="FFFF99"/>
                </a:solidFill>
              </a:rPr>
              <a:t>then their electromagnetic fields </a:t>
            </a:r>
          </a:p>
          <a:p>
            <a:pPr>
              <a:buNone/>
            </a:pPr>
            <a:endParaRPr lang="hu-HU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99"/>
                </a:solidFill>
              </a:rPr>
              <a:t>(b) First their fields interact then their scalar potentials</a:t>
            </a:r>
          </a:p>
          <a:p>
            <a:pPr>
              <a:buNone/>
            </a:pPr>
            <a:r>
              <a:rPr lang="hu-HU" dirty="0" smtClean="0">
                <a:solidFill>
                  <a:srgbClr val="FFFF99"/>
                </a:solidFill>
              </a:rPr>
              <a:t>	</a:t>
            </a:r>
          </a:p>
          <a:p>
            <a:pPr>
              <a:buNone/>
            </a:pPr>
            <a:r>
              <a:rPr lang="hu-HU" sz="2000" dirty="0" smtClean="0">
                <a:solidFill>
                  <a:srgbClr val="FFFF99"/>
                </a:solidFill>
              </a:rPr>
              <a:t>	The second step is considered in both instances as </a:t>
            </a:r>
            <a:r>
              <a:rPr lang="hu-HU" sz="2000" dirty="0" err="1" smtClean="0">
                <a:solidFill>
                  <a:srgbClr val="FFFF99"/>
                </a:solidFill>
              </a:rPr>
              <a:t>perturbation</a:t>
            </a:r>
            <a:r>
              <a:rPr lang="hu-HU" sz="2000" dirty="0" smtClean="0">
                <a:solidFill>
                  <a:srgbClr val="FFFF99"/>
                </a:solidFill>
              </a:rPr>
              <a:t> </a:t>
            </a:r>
            <a:br>
              <a:rPr lang="hu-HU" sz="2000" dirty="0" smtClean="0">
                <a:solidFill>
                  <a:srgbClr val="FFFF99"/>
                </a:solidFill>
              </a:rPr>
            </a:br>
            <a:r>
              <a:rPr lang="hu-HU" sz="2000" dirty="0" smtClean="0">
                <a:solidFill>
                  <a:srgbClr val="FFFF99"/>
                </a:solidFill>
              </a:rPr>
              <a:t>(a kind of approximation).</a:t>
            </a:r>
          </a:p>
          <a:p>
            <a:pPr>
              <a:buNone/>
            </a:pPr>
            <a:endParaRPr lang="hu-HU" dirty="0" smtClean="0">
              <a:solidFill>
                <a:srgbClr val="FFFF99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95536" y="6237312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8460432" y="184482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827584" y="5942384"/>
            <a:ext cx="2808312" cy="36004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55776" y="400506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99992" y="2132856"/>
            <a:ext cx="3888432" cy="165618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hu-HU" b="1" dirty="0" err="1" smtClean="0">
                <a:solidFill>
                  <a:srgbClr val="FFFFCC"/>
                </a:solidFill>
              </a:rPr>
              <a:t>Two</a:t>
            </a:r>
            <a:r>
              <a:rPr lang="hu-HU" b="1" dirty="0" smtClean="0">
                <a:solidFill>
                  <a:srgbClr val="FFFFCC"/>
                </a:solidFill>
              </a:rPr>
              <a:t> </a:t>
            </a:r>
            <a:r>
              <a:rPr lang="hu-HU" b="1" dirty="0" err="1" smtClean="0">
                <a:solidFill>
                  <a:srgbClr val="FFFFCC"/>
                </a:solidFill>
              </a:rPr>
              <a:t>approaches</a:t>
            </a:r>
            <a:r>
              <a:rPr lang="hu-HU" b="1" dirty="0" smtClean="0">
                <a:solidFill>
                  <a:srgbClr val="FFFFCC"/>
                </a:solidFill>
              </a:rPr>
              <a:t> (1)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sz="4000" i="1" dirty="0" smtClean="0">
                <a:solidFill>
                  <a:schemeClr val="bg1">
                    <a:lumMod val="85000"/>
                  </a:schemeClr>
                </a:solidFill>
              </a:rPr>
              <a:t>H</a:t>
            </a:r>
            <a:r>
              <a:rPr lang="hu-HU" sz="40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hu-HU" sz="4000" dirty="0" smtClean="0">
                <a:solidFill>
                  <a:srgbClr val="FFFF00"/>
                </a:solidFill>
              </a:rPr>
              <a:t>= </a:t>
            </a:r>
            <a:r>
              <a:rPr lang="hu-HU" sz="4000" i="1" dirty="0" err="1" smtClean="0">
                <a:solidFill>
                  <a:srgbClr val="FFFF00"/>
                </a:solidFill>
              </a:rPr>
              <a:t>V</a:t>
            </a:r>
            <a:r>
              <a:rPr lang="hu-HU" sz="4000" i="1" baseline="-25000" dirty="0" err="1" smtClean="0">
                <a:solidFill>
                  <a:srgbClr val="FFFF00"/>
                </a:solidFill>
              </a:rPr>
              <a:t>scalar</a:t>
            </a:r>
            <a:r>
              <a:rPr lang="hu-HU" sz="4000" i="1" baseline="-25000" dirty="0" smtClean="0">
                <a:solidFill>
                  <a:srgbClr val="FFFF00"/>
                </a:solidFill>
              </a:rPr>
              <a:t> (Coulomb) </a:t>
            </a:r>
            <a:r>
              <a:rPr lang="hu-HU" sz="4000" i="1" baseline="-25000" dirty="0" err="1" smtClean="0">
                <a:solidFill>
                  <a:srgbClr val="FFFF00"/>
                </a:solidFill>
              </a:rPr>
              <a:t>potential</a:t>
            </a:r>
            <a:r>
              <a:rPr lang="hu-HU" sz="4000" dirty="0" smtClean="0">
                <a:solidFill>
                  <a:srgbClr val="FFFF00"/>
                </a:solidFill>
              </a:rPr>
              <a:t> </a:t>
            </a:r>
            <a:r>
              <a:rPr lang="hu-HU" sz="4000" dirty="0" smtClean="0">
                <a:solidFill>
                  <a:schemeClr val="bg1">
                    <a:lumMod val="85000"/>
                  </a:schemeClr>
                </a:solidFill>
              </a:rPr>
              <a:t>+ </a:t>
            </a:r>
            <a:r>
              <a:rPr lang="hu-HU" sz="4000" i="1" dirty="0" err="1" smtClean="0">
                <a:solidFill>
                  <a:srgbClr val="FFFF99"/>
                </a:solidFill>
              </a:rPr>
              <a:t>T</a:t>
            </a:r>
            <a:r>
              <a:rPr lang="hu-HU" sz="4000" i="1" baseline="-25000" dirty="0" err="1" smtClean="0">
                <a:solidFill>
                  <a:srgbClr val="FFFF99"/>
                </a:solidFill>
              </a:rPr>
              <a:t>vector</a:t>
            </a:r>
            <a:r>
              <a:rPr lang="hu-HU" sz="4000" i="1" baseline="-25000" dirty="0" smtClean="0">
                <a:solidFill>
                  <a:srgbClr val="FFFF99"/>
                </a:solidFill>
              </a:rPr>
              <a:t> (</a:t>
            </a:r>
            <a:r>
              <a:rPr lang="hu-HU" sz="4000" i="1" baseline="-25000" dirty="0" err="1" smtClean="0">
                <a:solidFill>
                  <a:srgbClr val="FFFF99"/>
                </a:solidFill>
              </a:rPr>
              <a:t>Kinetic</a:t>
            </a:r>
            <a:r>
              <a:rPr lang="hu-HU" sz="4000" i="1" baseline="-25000" dirty="0" smtClean="0">
                <a:solidFill>
                  <a:srgbClr val="FFFF99"/>
                </a:solidFill>
              </a:rPr>
              <a:t>) </a:t>
            </a:r>
            <a:r>
              <a:rPr lang="hu-HU" sz="4000" i="1" baseline="-25000" dirty="0" err="1" smtClean="0">
                <a:solidFill>
                  <a:srgbClr val="FFFF99"/>
                </a:solidFill>
              </a:rPr>
              <a:t>potential</a:t>
            </a:r>
            <a:endParaRPr lang="hu-HU" sz="4000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00"/>
                </a:solidFill>
              </a:rPr>
              <a:t>             </a:t>
            </a:r>
            <a:r>
              <a:rPr lang="hu-HU" dirty="0" err="1" smtClean="0">
                <a:solidFill>
                  <a:srgbClr val="FFFF00"/>
                </a:solidFill>
              </a:rPr>
              <a:t>primary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interaction</a:t>
            </a:r>
            <a:r>
              <a:rPr lang="hu-HU" dirty="0" smtClean="0">
                <a:solidFill>
                  <a:srgbClr val="FFFF00"/>
                </a:solidFill>
              </a:rPr>
              <a:t>                    </a:t>
            </a:r>
            <a:r>
              <a:rPr lang="hu-HU" dirty="0" err="1" smtClean="0">
                <a:solidFill>
                  <a:srgbClr val="FFFF99"/>
                </a:solidFill>
              </a:rPr>
              <a:t>perturbation</a:t>
            </a:r>
            <a:endParaRPr lang="hu-HU" dirty="0" smtClean="0">
              <a:solidFill>
                <a:srgbClr val="FFFF99"/>
              </a:solidFill>
            </a:endParaRPr>
          </a:p>
          <a:p>
            <a:pPr>
              <a:buNone/>
            </a:pPr>
            <a:endParaRPr lang="hu-HU" i="1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One</a:t>
            </a:r>
            <a:r>
              <a:rPr lang="hu-HU" dirty="0" smtClean="0">
                <a:solidFill>
                  <a:srgbClr val="FFFFCC"/>
                </a:solidFill>
              </a:rPr>
              <a:t> of </a:t>
            </a:r>
            <a:r>
              <a:rPr lang="hu-HU" dirty="0" err="1" smtClean="0">
                <a:solidFill>
                  <a:srgbClr val="FFFFCC"/>
                </a:solidFill>
              </a:rPr>
              <a:t>them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en-GB" dirty="0" smtClean="0">
                <a:solidFill>
                  <a:srgbClr val="FFFFCC"/>
                </a:solidFill>
              </a:rPr>
              <a:t>started from a picture in which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it supposed that there are the (static, scalar) Coulomb potentials of the electric charges what initially interact, and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 took into consideration the interaction between their vector potentials as perturbation.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So did </a:t>
            </a:r>
            <a:r>
              <a:rPr lang="en-GB" dirty="0" smtClean="0">
                <a:solidFill>
                  <a:srgbClr val="FFFF00"/>
                </a:solidFill>
              </a:rPr>
              <a:t>Dirac</a:t>
            </a:r>
            <a:r>
              <a:rPr lang="en-GB" dirty="0" smtClean="0">
                <a:solidFill>
                  <a:srgbClr val="FFFFCC"/>
                </a:solidFill>
              </a:rPr>
              <a:t>, </a:t>
            </a:r>
            <a:r>
              <a:rPr lang="en-GB" dirty="0" smtClean="0">
                <a:solidFill>
                  <a:srgbClr val="FFFF00"/>
                </a:solidFill>
              </a:rPr>
              <a:t>Fermi</a:t>
            </a:r>
            <a:r>
              <a:rPr lang="en-GB" dirty="0" smtClean="0">
                <a:solidFill>
                  <a:srgbClr val="FFFFCC"/>
                </a:solidFill>
              </a:rPr>
              <a:t> and </a:t>
            </a:r>
            <a:r>
              <a:rPr lang="en-GB" dirty="0" err="1" smtClean="0">
                <a:solidFill>
                  <a:srgbClr val="FFFF00"/>
                </a:solidFill>
              </a:rPr>
              <a:t>Breit</a:t>
            </a:r>
            <a:r>
              <a:rPr lang="en-GB" dirty="0" smtClean="0">
                <a:solidFill>
                  <a:srgbClr val="FFFFCC"/>
                </a:solidFill>
              </a:rPr>
              <a:t> in accordance with the </a:t>
            </a:r>
            <a:r>
              <a:rPr lang="en-GB" i="1" dirty="0" smtClean="0">
                <a:solidFill>
                  <a:srgbClr val="FFFFCC"/>
                </a:solidFill>
              </a:rPr>
              <a:t>Heisenberg-Pauli</a:t>
            </a:r>
            <a:r>
              <a:rPr lang="en-GB" dirty="0" smtClean="0">
                <a:solidFill>
                  <a:srgbClr val="FFFFCC"/>
                </a:solidFill>
              </a:rPr>
              <a:t> formalism.</a:t>
            </a:r>
            <a:endParaRPr lang="hu-HU" dirty="0" smtClean="0">
              <a:solidFill>
                <a:srgbClr val="FFFFCC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/>
          <a:lstStyle/>
          <a:p>
            <a:r>
              <a:rPr lang="hu-HU" b="1" dirty="0" err="1" smtClean="0">
                <a:solidFill>
                  <a:srgbClr val="FFFFCC"/>
                </a:solidFill>
              </a:rPr>
              <a:t>Two</a:t>
            </a:r>
            <a:r>
              <a:rPr lang="hu-HU" b="1" dirty="0" smtClean="0">
                <a:solidFill>
                  <a:srgbClr val="FFFFCC"/>
                </a:solidFill>
              </a:rPr>
              <a:t> </a:t>
            </a:r>
            <a:r>
              <a:rPr lang="hu-HU" b="1" dirty="0" err="1" smtClean="0">
                <a:solidFill>
                  <a:srgbClr val="FFFFCC"/>
                </a:solidFill>
              </a:rPr>
              <a:t>approaches</a:t>
            </a:r>
            <a:r>
              <a:rPr lang="hu-HU" b="1" dirty="0" smtClean="0">
                <a:solidFill>
                  <a:srgbClr val="FFFFCC"/>
                </a:solidFill>
              </a:rPr>
              <a:t> (2)</a:t>
            </a:r>
            <a:endParaRPr lang="en-GB" dirty="0">
              <a:solidFill>
                <a:srgbClr val="FFFF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0066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sz="4000" i="1" dirty="0" smtClean="0">
                <a:solidFill>
                  <a:schemeClr val="bg1">
                    <a:lumMod val="85000"/>
                  </a:schemeClr>
                </a:solidFill>
              </a:rPr>
              <a:t>H</a:t>
            </a:r>
            <a:r>
              <a:rPr lang="hu-HU" sz="4000" dirty="0" smtClean="0">
                <a:solidFill>
                  <a:schemeClr val="bg1">
                    <a:lumMod val="85000"/>
                  </a:schemeClr>
                </a:solidFill>
              </a:rPr>
              <a:t> = </a:t>
            </a:r>
            <a:r>
              <a:rPr lang="hu-HU" sz="4000" i="1" dirty="0" err="1" smtClean="0">
                <a:solidFill>
                  <a:srgbClr val="FFFF00"/>
                </a:solidFill>
              </a:rPr>
              <a:t>T</a:t>
            </a:r>
            <a:r>
              <a:rPr lang="hu-HU" sz="4000" i="1" baseline="-25000" dirty="0" err="1" smtClean="0">
                <a:solidFill>
                  <a:srgbClr val="FFFF00"/>
                </a:solidFill>
              </a:rPr>
              <a:t>vector</a:t>
            </a:r>
            <a:r>
              <a:rPr lang="hu-HU" sz="4000" i="1" baseline="-25000" dirty="0" smtClean="0">
                <a:solidFill>
                  <a:srgbClr val="FFFF00"/>
                </a:solidFill>
              </a:rPr>
              <a:t> (</a:t>
            </a:r>
            <a:r>
              <a:rPr lang="hu-HU" sz="4000" i="1" baseline="-25000" dirty="0" err="1" smtClean="0">
                <a:solidFill>
                  <a:srgbClr val="FFFF00"/>
                </a:solidFill>
              </a:rPr>
              <a:t>Kinetic</a:t>
            </a:r>
            <a:r>
              <a:rPr lang="hu-HU" sz="4000" i="1" baseline="-25000" dirty="0" smtClean="0">
                <a:solidFill>
                  <a:srgbClr val="FFFF00"/>
                </a:solidFill>
              </a:rPr>
              <a:t>) </a:t>
            </a:r>
            <a:r>
              <a:rPr lang="hu-HU" sz="4000" i="1" baseline="-25000" dirty="0" err="1" smtClean="0">
                <a:solidFill>
                  <a:srgbClr val="FFFF00"/>
                </a:solidFill>
              </a:rPr>
              <a:t>potential</a:t>
            </a:r>
            <a:r>
              <a:rPr lang="hu-HU" sz="4000" i="1" baseline="-25000" dirty="0" smtClean="0">
                <a:solidFill>
                  <a:srgbClr val="FFFF00"/>
                </a:solidFill>
              </a:rPr>
              <a:t> </a:t>
            </a:r>
            <a:r>
              <a:rPr lang="hu-HU" sz="4000" dirty="0" smtClean="0">
                <a:solidFill>
                  <a:schemeClr val="bg1">
                    <a:lumMod val="85000"/>
                  </a:schemeClr>
                </a:solidFill>
              </a:rPr>
              <a:t>+ </a:t>
            </a:r>
            <a:r>
              <a:rPr lang="hu-HU" sz="4000" i="1" dirty="0" err="1" smtClean="0">
                <a:solidFill>
                  <a:srgbClr val="FFFF99"/>
                </a:solidFill>
              </a:rPr>
              <a:t>V</a:t>
            </a:r>
            <a:r>
              <a:rPr lang="hu-HU" sz="4000" i="1" baseline="-25000" dirty="0" err="1" smtClean="0">
                <a:solidFill>
                  <a:srgbClr val="FFFF99"/>
                </a:solidFill>
              </a:rPr>
              <a:t>scalar</a:t>
            </a:r>
            <a:r>
              <a:rPr lang="hu-HU" sz="4000" i="1" baseline="-25000" dirty="0" smtClean="0">
                <a:solidFill>
                  <a:srgbClr val="FFFF99"/>
                </a:solidFill>
              </a:rPr>
              <a:t> (Coulomb) </a:t>
            </a:r>
            <a:r>
              <a:rPr lang="hu-HU" sz="4000" i="1" baseline="-25000" dirty="0" err="1" smtClean="0">
                <a:solidFill>
                  <a:srgbClr val="FFFF99"/>
                </a:solidFill>
              </a:rPr>
              <a:t>potential</a:t>
            </a:r>
            <a:r>
              <a:rPr lang="hu-HU" sz="4000" dirty="0" smtClean="0">
                <a:solidFill>
                  <a:srgbClr val="FFFF99"/>
                </a:solidFill>
              </a:rPr>
              <a:t> </a:t>
            </a:r>
            <a:endParaRPr lang="hu-HU" sz="4000" i="1" baseline="-25000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hu-HU" sz="4000" dirty="0" smtClean="0">
                <a:solidFill>
                  <a:srgbClr val="FFFF00"/>
                </a:solidFill>
              </a:rPr>
              <a:t>         </a:t>
            </a:r>
            <a:r>
              <a:rPr lang="hu-HU" dirty="0" err="1" smtClean="0">
                <a:solidFill>
                  <a:srgbClr val="FFFF00"/>
                </a:solidFill>
              </a:rPr>
              <a:t>primary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interaction</a:t>
            </a:r>
            <a:r>
              <a:rPr lang="hu-HU" dirty="0" smtClean="0">
                <a:solidFill>
                  <a:srgbClr val="FFFF00"/>
                </a:solidFill>
              </a:rPr>
              <a:t>                    </a:t>
            </a:r>
            <a:r>
              <a:rPr lang="hu-HU" dirty="0" err="1" smtClean="0">
                <a:solidFill>
                  <a:srgbClr val="FFFF99"/>
                </a:solidFill>
              </a:rPr>
              <a:t>perturbation</a:t>
            </a:r>
            <a:endParaRPr lang="hu-HU" i="1" baseline="-25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endParaRPr lang="hu-HU" i="1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The opposite approach considered a kinetic interaction in the unperturbed Hamiltonian, and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took into account the Coulomb interaction in the perturbation.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CC"/>
                </a:solidFill>
              </a:rPr>
              <a:t>The models by </a:t>
            </a:r>
            <a:r>
              <a:rPr lang="en-GB" dirty="0" err="1" smtClean="0">
                <a:solidFill>
                  <a:srgbClr val="FFFF00"/>
                </a:solidFill>
              </a:rPr>
              <a:t>Møller</a:t>
            </a:r>
            <a:r>
              <a:rPr lang="en-GB" dirty="0" smtClean="0">
                <a:solidFill>
                  <a:srgbClr val="FFFFCC"/>
                </a:solidFill>
              </a:rPr>
              <a:t> and </a:t>
            </a:r>
            <a:r>
              <a:rPr lang="en-GB" dirty="0" smtClean="0">
                <a:solidFill>
                  <a:srgbClr val="FFFF00"/>
                </a:solidFill>
              </a:rPr>
              <a:t>Bethe-Fermi</a:t>
            </a:r>
            <a:r>
              <a:rPr lang="en-GB" dirty="0" smtClean="0">
                <a:solidFill>
                  <a:srgbClr val="FFFFCC"/>
                </a:solidFill>
              </a:rPr>
              <a:t> belonged to the latter approach.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sz="4000" i="1" baseline="-25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endParaRPr lang="hu-HU" sz="4000" i="1" baseline="-25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endParaRPr lang="hu-HU" sz="4000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u-HU" b="1" dirty="0" err="1" smtClean="0">
                <a:solidFill>
                  <a:schemeClr val="bg1"/>
                </a:solidFill>
              </a:rPr>
              <a:t>Equivalence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paradigm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8000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All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physicists</a:t>
            </a:r>
            <a:r>
              <a:rPr lang="hu-HU" dirty="0" smtClean="0">
                <a:solidFill>
                  <a:srgbClr val="FFFFCC"/>
                </a:solidFill>
              </a:rPr>
              <a:t> of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time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considered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          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roles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err="1" smtClean="0">
                <a:solidFill>
                  <a:srgbClr val="FFFFCC"/>
                </a:solidFill>
              </a:rPr>
              <a:t>of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interacting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electrically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charged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particles</a:t>
            </a:r>
            <a:r>
              <a:rPr lang="hu-HU" dirty="0" smtClean="0">
                <a:solidFill>
                  <a:srgbClr val="FFFFCC"/>
                </a:solidFill>
              </a:rPr>
              <a:t>    </a:t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	         </a:t>
            </a:r>
            <a:r>
              <a:rPr lang="hu-HU" dirty="0" err="1" smtClean="0">
                <a:solidFill>
                  <a:srgbClr val="FFFFCC"/>
                </a:solidFill>
              </a:rPr>
              <a:t>equivalent</a:t>
            </a:r>
            <a:r>
              <a:rPr lang="hu-HU" dirty="0" smtClean="0">
                <a:solidFill>
                  <a:srgbClr val="FFFFCC"/>
                </a:solidFill>
              </a:rPr>
              <a:t>.</a:t>
            </a:r>
          </a:p>
          <a:p>
            <a:pPr>
              <a:buNone/>
            </a:pP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The </a:t>
            </a:r>
            <a:r>
              <a:rPr lang="hu-HU" dirty="0" err="1" smtClean="0">
                <a:solidFill>
                  <a:srgbClr val="FFFFCC"/>
                </a:solidFill>
              </a:rPr>
              <a:t>roles</a:t>
            </a:r>
            <a:r>
              <a:rPr lang="hu-HU" dirty="0" smtClean="0">
                <a:solidFill>
                  <a:srgbClr val="FFFFCC"/>
                </a:solidFill>
              </a:rPr>
              <a:t> of </a:t>
            </a:r>
            <a:r>
              <a:rPr lang="hu-HU" dirty="0" err="1" smtClean="0">
                <a:solidFill>
                  <a:srgbClr val="FFFFCC"/>
                </a:solidFill>
              </a:rPr>
              <a:t>the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two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interacting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CC"/>
                </a:solidFill>
              </a:rPr>
              <a:t>agents</a:t>
            </a:r>
            <a:r>
              <a:rPr lang="hu-HU" dirty="0" smtClean="0">
                <a:solidFill>
                  <a:srgbClr val="FFFFCC"/>
                </a:solidFill>
              </a:rPr>
              <a:t> must be </a:t>
            </a:r>
            <a:r>
              <a:rPr lang="hu-HU" dirty="0" err="1" smtClean="0">
                <a:solidFill>
                  <a:srgbClr val="FFFFCC"/>
                </a:solidFill>
              </a:rPr>
              <a:t>symmetric</a:t>
            </a:r>
            <a:r>
              <a:rPr lang="hu-HU" dirty="0" smtClean="0">
                <a:solidFill>
                  <a:srgbClr val="FFFFCC"/>
                </a:solidFill>
              </a:rPr>
              <a:t>.</a:t>
            </a:r>
          </a:p>
          <a:p>
            <a:pPr>
              <a:buNone/>
            </a:pPr>
            <a:endParaRPr lang="hu-HU" dirty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FFCC"/>
                </a:solidFill>
              </a:rPr>
              <a:t>Right.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But</a:t>
            </a:r>
            <a:r>
              <a:rPr lang="hu-HU" dirty="0" smtClean="0">
                <a:solidFill>
                  <a:srgbClr val="FFFFCC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how</a:t>
            </a:r>
            <a:r>
              <a:rPr lang="hu-HU" dirty="0" smtClean="0">
                <a:solidFill>
                  <a:srgbClr val="FFFFCC"/>
                </a:solidFill>
              </a:rPr>
              <a:t>, and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in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what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err="1" smtClean="0">
                <a:solidFill>
                  <a:srgbClr val="FFFF00"/>
                </a:solidFill>
              </a:rPr>
              <a:t>sense</a:t>
            </a:r>
            <a:r>
              <a:rPr lang="hu-HU" dirty="0" smtClean="0">
                <a:solidFill>
                  <a:srgbClr val="FFFFCC"/>
                </a:solidFill>
              </a:rPr>
              <a:t>?</a:t>
            </a: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History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33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99"/>
                </a:solidFill>
              </a:rPr>
              <a:t>In 1932, Bethe proposed Fermi 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en-GB" dirty="0" smtClean="0">
                <a:solidFill>
                  <a:srgbClr val="FFFF99"/>
                </a:solidFill>
              </a:rPr>
              <a:t>to prove the equivalence of 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hu-HU" dirty="0" smtClean="0">
                <a:solidFill>
                  <a:srgbClr val="FFFF99"/>
                </a:solidFill>
              </a:rPr>
              <a:t>     </a:t>
            </a:r>
            <a:r>
              <a:rPr lang="en-GB" dirty="0" smtClean="0">
                <a:solidFill>
                  <a:srgbClr val="FFFF99"/>
                </a:solidFill>
              </a:rPr>
              <a:t>the model presented by </a:t>
            </a:r>
            <a:r>
              <a:rPr lang="en-GB" dirty="0" err="1" smtClean="0">
                <a:solidFill>
                  <a:srgbClr val="FFFF99"/>
                </a:solidFill>
              </a:rPr>
              <a:t>Møller</a:t>
            </a:r>
            <a:r>
              <a:rPr lang="en-GB" dirty="0" smtClean="0">
                <a:solidFill>
                  <a:srgbClr val="FFFF99"/>
                </a:solidFill>
              </a:rPr>
              <a:t> and 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hu-HU" dirty="0" smtClean="0">
                <a:solidFill>
                  <a:srgbClr val="FFFF99"/>
                </a:solidFill>
              </a:rPr>
              <a:t>     </a:t>
            </a:r>
            <a:r>
              <a:rPr lang="en-GB" dirty="0" smtClean="0">
                <a:solidFill>
                  <a:srgbClr val="FFFF99"/>
                </a:solidFill>
              </a:rPr>
              <a:t>the former Dirac-Fermi-</a:t>
            </a:r>
            <a:r>
              <a:rPr lang="en-GB" dirty="0" err="1" smtClean="0">
                <a:solidFill>
                  <a:srgbClr val="FFFF99"/>
                </a:solidFill>
              </a:rPr>
              <a:t>Breit</a:t>
            </a:r>
            <a:r>
              <a:rPr lang="en-GB" dirty="0" smtClean="0">
                <a:solidFill>
                  <a:srgbClr val="FFFF99"/>
                </a:solidFill>
              </a:rPr>
              <a:t> type descriptions 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hu-HU" dirty="0" smtClean="0">
                <a:solidFill>
                  <a:srgbClr val="FFFF99"/>
                </a:solidFill>
              </a:rPr>
              <a:t>             </a:t>
            </a:r>
            <a:r>
              <a:rPr lang="en-GB" dirty="0" smtClean="0">
                <a:solidFill>
                  <a:srgbClr val="FFFF99"/>
                </a:solidFill>
              </a:rPr>
              <a:t>of the interaction between two electrons. </a:t>
            </a:r>
            <a:endParaRPr lang="hu-HU" dirty="0" smtClean="0">
              <a:solidFill>
                <a:srgbClr val="FFFF99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FF99"/>
                </a:solidFill>
              </a:rPr>
              <a:t>Both pictures were approximations, and 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en-GB" dirty="0" smtClean="0">
                <a:solidFill>
                  <a:srgbClr val="FFFF99"/>
                </a:solidFill>
              </a:rPr>
              <a:t>both led to relatively good results </a:t>
            </a:r>
            <a:r>
              <a:rPr lang="hu-HU" dirty="0" smtClean="0">
                <a:solidFill>
                  <a:srgbClr val="FFFF99"/>
                </a:solidFill>
              </a:rPr>
              <a:t/>
            </a:r>
            <a:br>
              <a:rPr lang="hu-HU" dirty="0" smtClean="0">
                <a:solidFill>
                  <a:srgbClr val="FFFF99"/>
                </a:solidFill>
              </a:rPr>
            </a:br>
            <a:r>
              <a:rPr lang="hu-HU" dirty="0" smtClean="0">
                <a:solidFill>
                  <a:srgbClr val="FFFF99"/>
                </a:solidFill>
              </a:rPr>
              <a:t>        </a:t>
            </a:r>
            <a:r>
              <a:rPr lang="en-GB" dirty="0" smtClean="0">
                <a:solidFill>
                  <a:srgbClr val="FFFF99"/>
                </a:solidFill>
              </a:rPr>
              <a:t>in accordance with the experience.</a:t>
            </a:r>
            <a:endParaRPr lang="hu-HU" dirty="0" smtClean="0">
              <a:solidFill>
                <a:srgbClr val="FFFF99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651500" y="164941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</a:rPr>
              <a:t>Relativistic character of those models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9144000" cy="5589240"/>
          </a:xfrm>
          <a:solidFill>
            <a:srgbClr val="0033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hu-HU" dirty="0" err="1" smtClean="0">
                <a:solidFill>
                  <a:srgbClr val="FFFFCC"/>
                </a:solidFill>
              </a:rPr>
              <a:t>All</a:t>
            </a:r>
            <a:r>
              <a:rPr lang="hu-HU" dirty="0" smtClean="0">
                <a:solidFill>
                  <a:srgbClr val="FFFFCC"/>
                </a:solidFill>
              </a:rPr>
              <a:t> t</a:t>
            </a:r>
            <a:r>
              <a:rPr lang="en-GB" dirty="0" err="1" smtClean="0">
                <a:solidFill>
                  <a:srgbClr val="FFFFCC"/>
                </a:solidFill>
              </a:rPr>
              <a:t>hese</a:t>
            </a:r>
            <a:r>
              <a:rPr lang="en-GB" dirty="0" smtClean="0">
                <a:solidFill>
                  <a:srgbClr val="FFFFCC"/>
                </a:solidFill>
              </a:rPr>
              <a:t> models were relativistic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en-GB" dirty="0" smtClean="0">
                <a:solidFill>
                  <a:srgbClr val="FFFFCC"/>
                </a:solidFill>
              </a:rPr>
              <a:t>in the sense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</a:t>
            </a:r>
            <a:r>
              <a:rPr lang="en-GB" dirty="0" smtClean="0">
                <a:solidFill>
                  <a:srgbClr val="FFFFCC"/>
                </a:solidFill>
              </a:rPr>
              <a:t> that </a:t>
            </a:r>
            <a:r>
              <a:rPr lang="hu-HU" dirty="0" smtClean="0">
                <a:solidFill>
                  <a:srgbClr val="FFFFCC"/>
                </a:solidFill>
              </a:rPr>
              <a:t/>
            </a:r>
            <a:br>
              <a:rPr lang="hu-HU" dirty="0" smtClean="0">
                <a:solidFill>
                  <a:srgbClr val="FFFFCC"/>
                </a:solidFill>
              </a:rPr>
            </a:br>
            <a:r>
              <a:rPr lang="hu-HU" dirty="0" smtClean="0">
                <a:solidFill>
                  <a:srgbClr val="FFFFCC"/>
                </a:solidFill>
              </a:rPr>
              <a:t>            </a:t>
            </a:r>
            <a:r>
              <a:rPr lang="en-GB" dirty="0" smtClean="0">
                <a:solidFill>
                  <a:srgbClr val="FFFF00"/>
                </a:solidFill>
              </a:rPr>
              <a:t>they were invariant under Lorentz transformation</a:t>
            </a:r>
            <a:r>
              <a:rPr lang="en-GB" dirty="0" smtClean="0">
                <a:solidFill>
                  <a:srgbClr val="FFFFCC"/>
                </a:solidFill>
              </a:rPr>
              <a:t>. </a:t>
            </a:r>
            <a:endParaRPr lang="hu-HU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hu-H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896</Words>
  <Application>Microsoft Office PowerPoint</Application>
  <PresentationFormat>Diavetítés a képernyőre (4:3 oldalarány)</PresentationFormat>
  <Paragraphs>256</Paragraphs>
  <Slides>32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Office-téma</vt:lpstr>
      <vt:lpstr>Equation</vt:lpstr>
      <vt:lpstr>PowerPoint bemutató</vt:lpstr>
      <vt:lpstr>What was „classical” QED (1928-1932)?</vt:lpstr>
      <vt:lpstr>Pecularities of classical QED</vt:lpstr>
      <vt:lpstr>Two approaches</vt:lpstr>
      <vt:lpstr>Two approaches (1)</vt:lpstr>
      <vt:lpstr>Two approaches (2)</vt:lpstr>
      <vt:lpstr>Equivalence paradigm</vt:lpstr>
      <vt:lpstr>History</vt:lpstr>
      <vt:lpstr>Relativistic character of those models</vt:lpstr>
      <vt:lpstr>Relativity and Lorentz transformation</vt:lpstr>
      <vt:lpstr>Necessary and sufficient conditions</vt:lpstr>
      <vt:lpstr>Limits of the „classical” QED theories (1)</vt:lpstr>
      <vt:lpstr>Limits of the „classical” QED theories (2)</vt:lpstr>
      <vt:lpstr>Problems at highly relativistic velocities</vt:lpstr>
      <vt:lpstr>C. Møller’s model</vt:lpstr>
      <vt:lpstr>Enforcing formal symmetry is sometimes misleading: A nearly fatal involvement by the young Bethe!</vt:lpstr>
      <vt:lpstr>Return to the origins</vt:lpstr>
      <vt:lpstr>An intermediate model</vt:lpstr>
      <vt:lpstr>An intermediate model</vt:lpstr>
      <vt:lpstr>The intermediate model 2</vt:lpstr>
      <vt:lpstr>The intermediate model 3</vt:lpstr>
      <vt:lpstr>Boson exchanges  between isotopic field-charges</vt:lpstr>
      <vt:lpstr>How to restore the lost symmetry? Role of a kinetic field</vt:lpstr>
      <vt:lpstr>The assumed kinetic field should be a gauge field</vt:lpstr>
      <vt:lpstr>Isotopic electric charges</vt:lpstr>
      <vt:lpstr>In the presence of isotopic electric charges (IFC)</vt:lpstr>
      <vt:lpstr>How can the lost invariance be restored?</vt:lpstr>
      <vt:lpstr>Isotopic electric charges</vt:lpstr>
      <vt:lpstr>The algebra of the transformation group</vt:lpstr>
      <vt:lpstr>The algebra of the transformation group</vt:lpstr>
      <vt:lpstr>Covariance of the equations QED</vt:lpstr>
      <vt:lpstr>Covariance of the equations QED</vt:lpstr>
    </vt:vector>
  </TitlesOfParts>
  <Company>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</dc:creator>
  <cp:lastModifiedBy>Darvas</cp:lastModifiedBy>
  <cp:revision>83</cp:revision>
  <dcterms:created xsi:type="dcterms:W3CDTF">2015-08-06T12:52:24Z</dcterms:created>
  <dcterms:modified xsi:type="dcterms:W3CDTF">2015-08-11T16:48:49Z</dcterms:modified>
</cp:coreProperties>
</file>