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63" r:id="rId4"/>
    <p:sldId id="257" r:id="rId5"/>
    <p:sldId id="268" r:id="rId6"/>
    <p:sldId id="259" r:id="rId7"/>
    <p:sldId id="275" r:id="rId8"/>
    <p:sldId id="270" r:id="rId9"/>
    <p:sldId id="269" r:id="rId10"/>
    <p:sldId id="271" r:id="rId11"/>
    <p:sldId id="272" r:id="rId12"/>
    <p:sldId id="273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F1CEB7E-64DC-4551-BA67-00157B7630BB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95AE160-DF41-461A-B4AC-95F95B4D50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l-free-download.com/free-photos/burning_fire_206729.htm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1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1.png"/><Relationship Id="rId18" Type="http://schemas.openxmlformats.org/officeDocument/2006/relationships/image" Target="../media/image18.jpe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16.jpeg"/><Relationship Id="rId17" Type="http://schemas.openxmlformats.org/officeDocument/2006/relationships/image" Target="../media/image17.jpeg"/><Relationship Id="rId2" Type="http://schemas.openxmlformats.org/officeDocument/2006/relationships/image" Target="../media/image82.png"/><Relationship Id="rId16" Type="http://schemas.openxmlformats.org/officeDocument/2006/relationships/hyperlink" Target="http://www.google.com/url?sa=i&amp;source=images&amp;cd=&amp;docid=PQhiCzyfXjg8pM&amp;tbnid=p3hmPw7c-MI2WM:&amp;ved=&amp;url=http://shaguftaabbas.wordpress.com/2010/06/page/2/&amp;ei=nrDLUcOeNJC88wSV94GAAg&amp;psig=AFQjCNGQpLjGvSLkDIU_MfT-80qbQao1ZQ&amp;ust=137238991891124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hyperlink" Target="http://en.wikipedia.org/wiki/File:Alexander_Grothendieck.jpg" TargetMode="External"/><Relationship Id="rId5" Type="http://schemas.openxmlformats.org/officeDocument/2006/relationships/image" Target="../media/image85.png"/><Relationship Id="rId15" Type="http://schemas.openxmlformats.org/officeDocument/2006/relationships/image" Target="../media/image93.png"/><Relationship Id="rId10" Type="http://schemas.openxmlformats.org/officeDocument/2006/relationships/image" Target="../media/image15.jpeg"/><Relationship Id="rId4" Type="http://schemas.openxmlformats.org/officeDocument/2006/relationships/image" Target="../media/image84.png"/><Relationship Id="rId9" Type="http://schemas.openxmlformats.org/officeDocument/2006/relationships/hyperlink" Target="http://en.wikipedia.org/wiki/File:Robin_Hartshorne2.jpg" TargetMode="External"/><Relationship Id="rId14" Type="http://schemas.openxmlformats.org/officeDocument/2006/relationships/image" Target="../media/image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29.png"/><Relationship Id="rId9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hyperlink" Target="//upload.wikimedia.org/wikipedia/commons/5/52/George_David_Birkhoff_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hyperlink" Target="http://www.google.com/imgres?imgurl=http://www.medienkunstnetz.de/assets/img/data/3313/bild.jpg&amp;imgrefurl=http://www.medienkunstnetz.de/artist/birkhoff/biography/&amp;h=248&amp;w=204&amp;sz=1&amp;tbnid=iz7FkStRXNo4JM:&amp;tbnh=160&amp;tbnw=131&amp;zoom=1&amp;usg=__wzfFnl_Fu9fx4pJVC6OvWlt7yGQ=&amp;docid=fD8tt9-3AsmN9M&amp;itg=1&amp;hl=en&amp;sa=X&amp;ei=V6tbUeigCYOc9QTNyYDwBg&amp;ved=0CIQBEPwdMA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en.wikipedia.org/wiki/File:SchoenbergIJ.jpeg" TargetMode="External"/><Relationship Id="rId7" Type="http://schemas.openxmlformats.org/officeDocument/2006/relationships/hyperlink" Target="http://www.google.com/url?sa=i&amp;source=images&amp;cd=&amp;cad=rja&amp;docid=jSiPfWVTlTrzPM&amp;tbnid=ww6e1L6Kyl4oDM:&amp;ved=0CAgQjRwwAA&amp;url=http://ultranaughty.blogspot.com/2010/07/finger-pulled-out.html&amp;ei=0O5bUYKzHouC9gT2poCQBw&amp;psig=AFQjCNHhuEgEl1EZknYuVMZFsy1JEj5xOQ&amp;ust=1365065808536658" TargetMode="External"/><Relationship Id="rId2" Type="http://schemas.openxmlformats.org/officeDocument/2006/relationships/hyperlink" Target="http://www.google.com/imgres?imgurl=http://apprendre-math.info/history/photos/Schoenberg.jpeg&amp;imgrefurl=http://apprendre-math.info/anglais/historyDetail.htm?id=Schoenberg&amp;h=248&amp;w=204&amp;sz=1&amp;tbnid=flYSccQYccfY-M:&amp;tbnh=160&amp;tbnw=131&amp;zoom=1&amp;usg=__BYtXn5FwdeQ4OgIx7AeSJ6UpuHo=&amp;docid=5iy6ck1_NVkleM&amp;itg=1&amp;hl=en&amp;sa=X&amp;ei=Rd9bUfmTBIHS9ASj8YDgCA&amp;ved=0CIMBEPwdM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34.png"/><Relationship Id="rId5" Type="http://schemas.openxmlformats.org/officeDocument/2006/relationships/hyperlink" Target="http://en.wikipedia.org/wiki/File:George_P%C3%B3lya_ca_1973.jpg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4.jpe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depts.washington.edu/amath/people/Carl.de.Boor/pic/&amp;imgrefurl=http://depts.washington.edu/amath/people/Carl.de.Boor/&amp;h=225&amp;w=225&amp;sz=1&amp;tbnid=XdKSc0R-6A5i0M:&amp;tbnh=160&amp;tbnw=160&amp;zoom=1&amp;usg=__LQGsUAaM56s0HQXwvkGLKq1oqe4=&amp;docid=7pEMt7jMWVoCsM&amp;itg=1&amp;hl=en&amp;sa=X&amp;ei=K_VbUZLyO4bw8QTh3YHYCw&amp;sqi=2&amp;ved=0CI8BEPwdMA8" TargetMode="External"/><Relationship Id="rId7" Type="http://schemas.openxmlformats.org/officeDocument/2006/relationships/image" Target="../media/image46.png"/><Relationship Id="rId2" Type="http://schemas.openxmlformats.org/officeDocument/2006/relationships/hyperlink" Target="http://www.google.com/imgres?imgurl=http://apprendre-math.info/history/photos/Schoenberg.jpeg&amp;imgrefurl=http://apprendre-math.info/anglais/historyDetail.htm?id=Schoenberg&amp;h=248&amp;w=204&amp;sz=1&amp;tbnid=flYSccQYccfY-M:&amp;tbnh=160&amp;tbnw=131&amp;zoom=1&amp;usg=__BYtXn5FwdeQ4OgIx7AeSJ6UpuHo=&amp;docid=5iy6ck1_NVkleM&amp;itg=1&amp;hl=en&amp;sa=X&amp;ei=Rd9bUfmTBIHS9ASj8YDgCA&amp;ved=0CIMBEPwdM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source=images&amp;cd=&amp;cad=rja&amp;docid=7pEMt7jMWVoCsM&amp;tbnid=XdKSc0R-6A5i0M:&amp;ved=0CAgQjRwwAA&amp;url=http://depts.washington.edu/amath/people/Carl.de.Boor/&amp;ei=TvVbUc-PFYa49gTEqYCgAQ&amp;psig=AFQjCNHUKWiW-SVMqrYhXXJwCIqyjhbwhw&amp;ust=136506747042338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://www.google.com/imgres?imgurl=http://depts.washington.edu/amath/people/Carl.de.Boor/pic/&amp;imgrefurl=http://depts.washington.edu/amath/people/Carl.de.Boor/&amp;h=225&amp;w=225&amp;sz=1&amp;tbnid=XdKSc0R-6A5i0M:&amp;tbnh=160&amp;tbnw=160&amp;zoom=1&amp;usg=__LQGsUAaM56s0HQXwvkGLKq1oqe4=&amp;docid=7pEMt7jMWVoCsM&amp;itg=1&amp;hl=en&amp;sa=X&amp;ei=K_VbUZLyO4bw8QTh3YHYCw&amp;sqi=2&amp;ved=0CI8BEPwdMA8" TargetMode="External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hyperlink" Target="http://www.google.com/imgres?imgurl=http://apprendre-math.info/history/photos/Schoenberg.jpeg&amp;imgrefurl=http://apprendre-math.info/anglais/historyDetail.htm?id=Schoenberg&amp;h=248&amp;w=204&amp;sz=1&amp;tbnid=flYSccQYccfY-M:&amp;tbnh=160&amp;tbnw=131&amp;zoom=1&amp;usg=__BYtXn5FwdeQ4OgIx7AeSJ6UpuHo=&amp;docid=5iy6ck1_NVkleM&amp;itg=1&amp;hl=en&amp;sa=X&amp;ei=Rd9bUfmTBIHS9ASj8YDgCA&amp;ved=0CIMBEPwdM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1.jpeg"/><Relationship Id="rId5" Type="http://schemas.openxmlformats.org/officeDocument/2006/relationships/image" Target="../media/image48.png"/><Relationship Id="rId10" Type="http://schemas.openxmlformats.org/officeDocument/2006/relationships/image" Target="../media/image10.jpeg"/><Relationship Id="rId4" Type="http://schemas.openxmlformats.org/officeDocument/2006/relationships/image" Target="../media/image47.png"/><Relationship Id="rId9" Type="http://schemas.openxmlformats.org/officeDocument/2006/relationships/hyperlink" Target="http://en.wikipedia.org/wiki/File:Rong-qing_jia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2.jpeg"/><Relationship Id="rId7" Type="http://schemas.openxmlformats.org/officeDocument/2006/relationships/image" Target="../media/image59.png"/><Relationship Id="rId2" Type="http://schemas.openxmlformats.org/officeDocument/2006/relationships/hyperlink" Target="http://www-history.mcs.st-and.ac.uk/PictDisplay/Haa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3551" y="533400"/>
            <a:ext cx="8458200" cy="137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Relation between solvability of some multivariate interpolation problems and the variety of subspace arrangement.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1905000"/>
                <a:ext cx="7315200" cy="120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subspace arrangement is</a:t>
                </a:r>
                <a:endParaRPr lang="en-US" sz="2200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r>
                  <a:rPr lang="en-US" sz="2200" i="1" dirty="0" smtClean="0">
                    <a:latin typeface="Cambria Math"/>
                    <a:ea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ctrlPr>
                          <a:rPr lang="en-US" sz="2200" i="1" dirty="0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20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200" i="1" dirty="0" smtClean="0">
                  <a:latin typeface="Cambria Math"/>
                  <a:ea typeface="Cambria Math"/>
                </a:endParaRPr>
              </a:p>
              <a:p>
                <a:r>
                  <a:rPr lang="en-US" sz="2200" dirty="0">
                    <a:latin typeface="Cambria Math"/>
                    <a:ea typeface="Cambria Math"/>
                  </a:rPr>
                  <a:t>w</a:t>
                </a:r>
                <a:r>
                  <a:rPr lang="en-US" sz="2200" dirty="0" smtClean="0">
                    <a:latin typeface="Cambria Math"/>
                    <a:ea typeface="Cambria Math"/>
                  </a:rPr>
                  <a:t>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Cambria Math"/>
                    <a:ea typeface="Cambria Math"/>
                  </a:rPr>
                  <a:t> are linear subspaces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ℂ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i="1" dirty="0" smtClean="0">
                    <a:latin typeface="Cambria Math"/>
                    <a:ea typeface="Cambria Math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905000"/>
                <a:ext cx="7315200" cy="1206805"/>
              </a:xfrm>
              <a:prstGeom prst="rect">
                <a:avLst/>
              </a:prstGeom>
              <a:blipFill rotWithShape="1">
                <a:blip r:embed="rId2"/>
                <a:stretch>
                  <a:fillRect l="-1083" t="-5076" b="-1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7599" y="3111805"/>
                <a:ext cx="6434582" cy="484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200" b="0" i="1" dirty="0" smtClean="0">
                            <a:latin typeface="Cambria Math"/>
                          </a:rPr>
                          <m:t>𝑠</m:t>
                        </m:r>
                      </m:sup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{</m:t>
                        </m:r>
                        <m:d>
                          <m:dPr>
                            <m:ctrlPr>
                              <a:rPr lang="en-US" sz="22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sz="2200" b="0" i="1" dirty="0" smtClean="0">
                            <a:latin typeface="Cambria Math"/>
                          </a:rPr>
                          <m:t>:</m:t>
                        </m:r>
                        <m:nary>
                          <m:naryPr>
                            <m:chr m:val="∑"/>
                            <m:ctrlPr>
                              <a:rPr lang="en-US" sz="220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b="0" i="1" dirty="0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200" b="0" i="1" dirty="0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b="0" i="1" dirty="0" smtClean="0">
                                <a:latin typeface="Cambria Math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2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dirty="0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200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b="0" i="1" dirty="0" smtClean="0">
                                <a:latin typeface="Cambria Math"/>
                              </a:rPr>
                              <m:t>=0},  </m:t>
                            </m:r>
                            <m:func>
                              <m:funcPr>
                                <m:ctrlPr>
                                  <a:rPr lang="en-US" sz="2200" b="0" i="1" dirty="0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dirty="0" smtClean="0">
                                    <a:latin typeface="Cambria Math"/>
                                  </a:rPr>
                                  <m:t>dim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 dirty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 dirty="0">
                                        <a:latin typeface="Cambria Math"/>
                                        <a:ea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200" i="1" dirty="0"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200" b="0" i="1" dirty="0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</m:e>
                            </m:func>
                            <m:r>
                              <a:rPr lang="en-US" sz="2200" b="0" i="1" dirty="0" smtClean="0">
                                <a:latin typeface="Cambria Math"/>
                              </a:rPr>
                              <m:t> </m:t>
                            </m:r>
                          </m:e>
                        </m:nary>
                      </m:e>
                    </m:nary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99" y="3111805"/>
                <a:ext cx="6434582" cy="484172"/>
              </a:xfrm>
              <a:prstGeom prst="rect">
                <a:avLst/>
              </a:prstGeom>
              <a:blipFill rotWithShape="1">
                <a:blip r:embed="rId3"/>
                <a:stretch>
                  <a:fillRect l="-95" t="-106250" b="-16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790" y="3733800"/>
                <a:ext cx="6972743" cy="495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𝓗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 ⊆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ℂ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m:rPr>
                        <m:nor/>
                      </m:rPr>
                      <a:rPr lang="en-US" sz="2200" dirty="0"/>
                      <m:t>is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r>
                      <m:rPr>
                        <m:nor/>
                      </m:rPr>
                      <a:rPr lang="en-US" sz="2200" dirty="0"/>
                      <m:t>an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r>
                      <m:rPr>
                        <m:nor/>
                      </m:rPr>
                      <a:rPr lang="en-US" sz="2200" dirty="0"/>
                      <m:t>affine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r>
                      <m:rPr>
                        <m:nor/>
                      </m:rPr>
                      <a:rPr lang="en-US" sz="2200" dirty="0"/>
                      <m:t>variety</m:t>
                    </m:r>
                    <m:sSub>
                      <m:sSubPr>
                        <m:ctrlPr>
                          <a:rPr lang="en-US" sz="22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𝑑𝑖𝑚</m:t>
                            </m:r>
                          </m:fName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</a:rPr>
                              <m:t>𝓗</m:t>
                            </m:r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⁡{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𝑑𝑖𝑚</m:t>
                            </m:r>
                          </m:e>
                        </m:func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i="1" dirty="0" smtClean="0"/>
                  <a:t>}=d-s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790" y="3733800"/>
                <a:ext cx="6972743" cy="495520"/>
              </a:xfrm>
              <a:prstGeom prst="rect">
                <a:avLst/>
              </a:prstGeom>
              <a:blipFill rotWithShape="1">
                <a:blip r:embed="rId4"/>
                <a:stretch>
                  <a:fillRect l="-87" r="-175" b="-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5000" y="4391268"/>
                <a:ext cx="56188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Algebraic geometry studies the property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391268"/>
                <a:ext cx="561884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412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 descr="burning fire">
            <a:hlinkClick r:id="rId6" tooltip="burning fir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96315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5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14400" y="664369"/>
                <a:ext cx="1618520" cy="467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i="1" dirty="0"/>
                          <m:t>η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𝕜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64369"/>
                <a:ext cx="1618520" cy="467436"/>
              </a:xfrm>
              <a:prstGeom prst="rect">
                <a:avLst/>
              </a:prstGeom>
              <a:blipFill rotWithShape="1">
                <a:blip r:embed="rId2"/>
                <a:stretch>
                  <a:fillRect l="-752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13" y="1295400"/>
                <a:ext cx="42328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𝑠𝑝𝑎𝑛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𝑠𝑝𝑎𝑛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/>
                            </a:rPr>
                            <m:t>1,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3" y="1295400"/>
                <a:ext cx="4232825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4943726" y="13716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35323" y="1383268"/>
                <a:ext cx="3792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323" y="1383268"/>
                <a:ext cx="37920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52424" y="271618"/>
                <a:ext cx="3826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424" y="271618"/>
                <a:ext cx="38260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5270377" y="476822"/>
            <a:ext cx="0" cy="1208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14286" y="2057400"/>
                <a:ext cx="6250109" cy="469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Theorem (Stefan </a:t>
                </a:r>
                <a:r>
                  <a:rPr lang="en-US" sz="2200" dirty="0" err="1" smtClean="0"/>
                  <a:t>Tohaneanu</a:t>
                </a:r>
                <a:r>
                  <a:rPr lang="en-US" sz="2200" dirty="0" smtClean="0"/>
                  <a:t>&amp; B.S.):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i="1" dirty="0"/>
                          <m:t>η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ℂ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286" y="2057400"/>
                <a:ext cx="6250109" cy="469167"/>
              </a:xfrm>
              <a:prstGeom prst="rect">
                <a:avLst/>
              </a:prstGeom>
              <a:blipFill rotWithShape="1">
                <a:blip r:embed="rId6"/>
                <a:stretch>
                  <a:fillRect l="-1268" t="-657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24393" y="3532180"/>
            <a:ext cx="7375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It remains to show that no two subspaces can do the job. 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5541" y="2979946"/>
                <a:ext cx="82748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will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do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1" y="2979946"/>
                <a:ext cx="8274829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74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2169" y="2526567"/>
            <a:ext cx="2446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three spaces 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92096" y="4029346"/>
                <a:ext cx="7364837" cy="475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i="1" dirty="0"/>
                  <a:t>=span</a:t>
                </a:r>
                <a:r>
                  <a:rPr lang="en-US" sz="2200" dirty="0"/>
                  <a:t> {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(1)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} </m:t>
                    </m:r>
                    <m:r>
                      <a:rPr lang="en-US" sz="22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200" i="1" dirty="0"/>
                      <m:t>=</m:t>
                    </m:r>
                    <m:r>
                      <m:rPr>
                        <m:nor/>
                      </m:rPr>
                      <a:rPr lang="en-US" sz="2200" i="1" dirty="0"/>
                      <m:t>span</m:t>
                    </m:r>
                    <m:r>
                      <m:rPr>
                        <m:nor/>
                      </m:rPr>
                      <a:rPr lang="en-US" sz="2200" dirty="0"/>
                      <m:t> {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}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96" y="4029346"/>
                <a:ext cx="7364837" cy="475708"/>
              </a:xfrm>
              <a:prstGeom prst="rect">
                <a:avLst/>
              </a:prstGeom>
              <a:blipFill rotWithShape="1">
                <a:blip r:embed="rId8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296632" y="5156664"/>
                <a:ext cx="4006225" cy="462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200" dirty="0"/>
                              <m:t>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200" dirty="0"/>
                              <m:t>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/>
                              </a:rPr>
                              <m:t>,0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/>
                          </a:rPr>
                          <m:t>=0, </m:t>
                        </m:r>
                        <m:r>
                          <m:rPr>
                            <m:nor/>
                          </m:rPr>
                          <a:rPr lang="el-GR" sz="2200" dirty="0"/>
                          <m:t>Δ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sz="2200" dirty="0" smtClean="0"/>
                  <a:t>=0</a:t>
                </a:r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632" y="5156664"/>
                <a:ext cx="4006225" cy="462050"/>
              </a:xfrm>
              <a:prstGeom prst="rect">
                <a:avLst/>
              </a:prstGeom>
              <a:blipFill rotWithShape="1">
                <a:blip r:embed="rId9"/>
                <a:stretch>
                  <a:fillRect l="-304" t="-7895" r="-106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4590833"/>
                <a:ext cx="88126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 want show that there are three distinct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=0 </m:t>
                    </m:r>
                    <m:r>
                      <a:rPr lang="en-US" sz="2200" b="0" i="1" smtClean="0">
                        <a:latin typeface="Cambria Math"/>
                      </a:rPr>
                      <m:t>𝑠𝑢𝑐h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𝑡h𝑎𝑡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90833"/>
                <a:ext cx="8812669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830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67040" y="5629416"/>
                <a:ext cx="4202048" cy="445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=(</m:t>
                        </m:r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200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=(</m:t>
                        </m:r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2200" dirty="0"/>
                  <a:t>),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040" y="5629416"/>
                <a:ext cx="4202048" cy="445699"/>
              </a:xfrm>
              <a:prstGeom prst="rect">
                <a:avLst/>
              </a:prstGeom>
              <a:blipFill rotWithShape="1">
                <a:blip r:embed="rId11"/>
                <a:stretch>
                  <a:fillRect t="-8108" r="-1016"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math.uwo.ca/~stohanea/me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29" y="1498396"/>
            <a:ext cx="1719003" cy="156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/>
          <p:cNvSpPr/>
          <p:nvPr/>
        </p:nvSpPr>
        <p:spPr>
          <a:xfrm>
            <a:off x="5560776" y="1131805"/>
            <a:ext cx="154224" cy="163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18692" y="765948"/>
            <a:ext cx="154224" cy="163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554112" y="929543"/>
            <a:ext cx="154224" cy="1635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181600" y="271618"/>
            <a:ext cx="1201413" cy="14546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299796" y="6248400"/>
                <a:ext cx="555132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𝓗</m:t>
                      </m:r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dirty="0">
                                  <a:latin typeface="Cambria Math"/>
                                </a:rPr>
                                <m:t>0,0,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 sz="2200" dirty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/>
                                </a:rPr>
                                <m:t>b</m:t>
                              </m:r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200" dirty="0">
                          <a:latin typeface="Cambria Math"/>
                        </a:rPr>
                        <m:t>{(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a</m:t>
                      </m:r>
                      <m:r>
                        <a:rPr lang="en-US" sz="2200" dirty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b</m:t>
                      </m:r>
                      <m:r>
                        <a:rPr lang="en-US" sz="2200" dirty="0">
                          <a:latin typeface="Cambria Math"/>
                        </a:rPr>
                        <m:t>,0,0)</m:t>
                      </m:r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200" i="1">
                          <a:latin typeface="Cambria Math"/>
                        </a:rPr>
                        <m:t> </m:t>
                      </m:r>
                      <m:r>
                        <a:rPr lang="en-US" sz="2200" dirty="0">
                          <a:latin typeface="Cambria Math"/>
                        </a:rPr>
                        <m:t>{(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a</m:t>
                      </m:r>
                      <m:r>
                        <a:rPr lang="en-US" sz="2200" dirty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b</m:t>
                      </m:r>
                      <m:r>
                        <a:rPr lang="en-US" sz="2200" dirty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a</m:t>
                      </m:r>
                      <m:r>
                        <a:rPr lang="en-US" sz="2200" dirty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b</m:t>
                      </m:r>
                      <m:r>
                        <a:rPr lang="en-US" sz="2200" dirty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96" y="6248400"/>
                <a:ext cx="5551328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88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0111 L -0.05017 -0.06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-40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4" grpId="0"/>
      <p:bldP spid="25" grpId="0"/>
      <p:bldP spid="28" grpId="0"/>
      <p:bldP spid="30" grpId="0"/>
      <p:bldP spid="33" grpId="0"/>
      <p:bldP spid="34" grpId="0"/>
      <p:bldP spid="35" grpId="0"/>
      <p:bldP spid="41" grpId="0" animBg="1"/>
      <p:bldP spid="41" grpId="1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5349" y="838200"/>
                <a:ext cx="20281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200" dirty="0"/>
                              <m:t>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200" dirty="0"/>
                              <m:t>Δ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9" y="838200"/>
                <a:ext cx="2028184" cy="430887"/>
              </a:xfrm>
              <a:prstGeom prst="rect">
                <a:avLst/>
              </a:prstGeom>
              <a:blipFill rotWithShape="1">
                <a:blip r:embed="rId2"/>
                <a:stretch>
                  <a:fillRect l="-30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71800" y="1905000"/>
                <a:ext cx="22711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𝒵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2200" dirty="0"/>
                                <m:t>Δ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 dirty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2200" dirty="0"/>
                                <m:t>Δ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0" dirty="0" smtClean="0">
                          <a:latin typeface="Cambria Math"/>
                        </a:rPr>
                        <m:t>=</m:t>
                      </m:r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𝓗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 ?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905000"/>
                <a:ext cx="2271135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8657" y="2499064"/>
                <a:ext cx="319965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ea typeface="Cambria Math"/>
                  </a:rPr>
                  <a:t>d</a:t>
                </a:r>
                <a:r>
                  <a:rPr lang="en-US" sz="2200" dirty="0" smtClean="0">
                    <a:ea typeface="Cambria Math"/>
                  </a:rPr>
                  <a:t>im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200" dirty="0"/>
                              <m:t>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200" dirty="0"/>
                              <m:t>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=2=dim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657" y="2499064"/>
                <a:ext cx="3199658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2286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9149" y="2965427"/>
                <a:ext cx="8229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Not every two-dimensional variety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ℂ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00" dirty="0" smtClean="0"/>
                  <a:t> can be formed as a set of common zeroes of two polynomials. The ones that can are called (set theoretic) complete intersections.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9" y="2965427"/>
                <a:ext cx="8229600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889" t="-274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4488" y="3993364"/>
                <a:ext cx="8229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As luck would have it,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r>
                  <a:rPr lang="en-US" sz="2200" dirty="0" smtClean="0"/>
                  <a:t> is not a complete intersection:</a:t>
                </a:r>
                <a:endParaRPr lang="en-US" sz="22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8" y="3993364"/>
                <a:ext cx="8229600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889" t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287341" y="5413452"/>
                <a:ext cx="42950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𝓗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22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0,0,0,0)</m:t>
                    </m:r>
                  </m:oMath>
                </a14:m>
                <a:r>
                  <a:rPr lang="en-US" sz="2200" dirty="0" smtClean="0"/>
                  <a:t> is not connected… </a:t>
                </a:r>
                <a:endParaRPr lang="en-US" sz="2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341" y="5413452"/>
                <a:ext cx="4295069" cy="430887"/>
              </a:xfrm>
              <a:prstGeom prst="rect">
                <a:avLst/>
              </a:prstGeom>
              <a:blipFill rotWithShape="1">
                <a:blip r:embed="rId7"/>
                <a:stretch>
                  <a:fillRect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5105" y="5844339"/>
                <a:ext cx="867041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A very deep theorem states that a two dimensional complete intersection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ℂ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00" dirty="0"/>
                  <a:t> can not be disconnected by removing just one point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05" y="5844339"/>
                <a:ext cx="8670414" cy="1107996"/>
              </a:xfrm>
              <a:prstGeom prst="rect">
                <a:avLst/>
              </a:prstGeom>
              <a:blipFill rotWithShape="1">
                <a:blip r:embed="rId8"/>
                <a:stretch>
                  <a:fillRect l="-844" t="-2762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Robin Hartshorne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3" y="4347333"/>
            <a:ext cx="1888614" cy="13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1863" y="5659673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Robin Hartshorne</a:t>
            </a:r>
          </a:p>
        </p:txBody>
      </p:sp>
      <p:pic>
        <p:nvPicPr>
          <p:cNvPr id="4100" name="Picture 4" descr="Alexander Grothendieck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13" y="3733800"/>
            <a:ext cx="1440265" cy="175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349983" y="5466700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Alexander </a:t>
            </a:r>
            <a:r>
              <a:rPr lang="en-US" dirty="0" err="1"/>
              <a:t>Grothendieck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5349" y="272620"/>
                <a:ext cx="6293261" cy="445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200" dirty="0"/>
                              <m:t>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 dirty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2200" dirty="0"/>
                              <m:t>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={(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1,</m:t>
                        </m:r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2,</m:t>
                        </m:r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2,</m:t>
                        </m:r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 dirty="0"/>
                          <m:t>Δ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=0 </m:t>
                    </m:r>
                    <m:r>
                      <a:rPr lang="en-US" sz="2200" b="0" i="1" dirty="0" smtClean="0">
                        <a:latin typeface="Cambria Math"/>
                      </a:rPr>
                      <m:t>𝑎𝑛𝑑</m:t>
                    </m:r>
                    <m:r>
                      <a:rPr lang="en-US" sz="2200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200" dirty="0"/>
                          <m:t>Δ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=0}</a:t>
                </a:r>
                <a:endParaRPr lang="en-US" sz="2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49" y="272620"/>
                <a:ext cx="6293261" cy="445699"/>
              </a:xfrm>
              <a:prstGeom prst="rect">
                <a:avLst/>
              </a:prstGeom>
              <a:blipFill rotWithShape="1">
                <a:blip r:embed="rId13"/>
                <a:stretch>
                  <a:fillRect l="-97" t="-8219" r="-291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3402" y="1319896"/>
                <a:ext cx="555132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𝓗</m:t>
                      </m:r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≔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dirty="0">
                                  <a:latin typeface="Cambria Math"/>
                                </a:rPr>
                                <m:t>0,0,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 sz="2200" dirty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/>
                                </a:rPr>
                                <m:t>b</m:t>
                              </m:r>
                            </m:e>
                          </m:d>
                        </m:e>
                      </m:d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200" dirty="0">
                          <a:latin typeface="Cambria Math"/>
                        </a:rPr>
                        <m:t>{(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a</m:t>
                      </m:r>
                      <m:r>
                        <a:rPr lang="en-US" sz="2200" dirty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b</m:t>
                      </m:r>
                      <m:r>
                        <a:rPr lang="en-US" sz="2200" dirty="0">
                          <a:latin typeface="Cambria Math"/>
                        </a:rPr>
                        <m:t>,0,0)</m:t>
                      </m:r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∪</m:t>
                      </m:r>
                      <m:r>
                        <a:rPr lang="en-US" sz="2200" i="1">
                          <a:latin typeface="Cambria Math"/>
                        </a:rPr>
                        <m:t> </m:t>
                      </m:r>
                      <m:r>
                        <a:rPr lang="en-US" sz="2200" dirty="0">
                          <a:latin typeface="Cambria Math"/>
                        </a:rPr>
                        <m:t>{(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a</m:t>
                      </m:r>
                      <m:r>
                        <a:rPr lang="en-US" sz="2200" dirty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b</m:t>
                      </m:r>
                      <m:r>
                        <a:rPr lang="en-US" sz="2200" dirty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a</m:t>
                      </m:r>
                      <m:r>
                        <a:rPr lang="en-US" sz="2200" dirty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200" dirty="0">
                          <a:latin typeface="Cambria Math"/>
                        </a:rPr>
                        <m:t>b</m:t>
                      </m:r>
                      <m:r>
                        <a:rPr lang="en-US" sz="2200" dirty="0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02" y="1319896"/>
                <a:ext cx="5551328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6582410" y="1898303"/>
            <a:ext cx="152400" cy="215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11257" y="15353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(0,0,1,1)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7471693" y="2541939"/>
            <a:ext cx="152400" cy="215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66407" y="246499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(-1,-1,0,0)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6490795" y="1843497"/>
            <a:ext cx="1075612" cy="814452"/>
          </a:xfrm>
          <a:custGeom>
            <a:avLst/>
            <a:gdLst>
              <a:gd name="connsiteX0" fmla="*/ 0 w 882959"/>
              <a:gd name="connsiteY0" fmla="*/ 119060 h 820396"/>
              <a:gd name="connsiteX1" fmla="*/ 710214 w 882959"/>
              <a:gd name="connsiteY1" fmla="*/ 314368 h 820396"/>
              <a:gd name="connsiteX2" fmla="*/ 878890 w 882959"/>
              <a:gd name="connsiteY2" fmla="*/ 12528 h 820396"/>
              <a:gd name="connsiteX3" fmla="*/ 834501 w 882959"/>
              <a:gd name="connsiteY3" fmla="*/ 820396 h 820396"/>
              <a:gd name="connsiteX4" fmla="*/ 834501 w 882959"/>
              <a:gd name="connsiteY4" fmla="*/ 820396 h 82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959" h="820396">
                <a:moveTo>
                  <a:pt x="0" y="119060"/>
                </a:moveTo>
                <a:cubicBezTo>
                  <a:pt x="281866" y="225591"/>
                  <a:pt x="563732" y="332123"/>
                  <a:pt x="710214" y="314368"/>
                </a:cubicBezTo>
                <a:cubicBezTo>
                  <a:pt x="856696" y="296613"/>
                  <a:pt x="858176" y="-71810"/>
                  <a:pt x="878890" y="12528"/>
                </a:cubicBezTo>
                <a:cubicBezTo>
                  <a:pt x="899604" y="96866"/>
                  <a:pt x="834501" y="820396"/>
                  <a:pt x="834501" y="820396"/>
                </a:cubicBezTo>
                <a:lnTo>
                  <a:pt x="834501" y="82039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47893" y="1772577"/>
            <a:ext cx="152400" cy="141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332748" y="135067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(0,0,0,0)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037528" y="1452683"/>
                <a:ext cx="54694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𝓗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528" y="1452683"/>
                <a:ext cx="546945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 descr="http://shaguftaabbas.files.wordpress.com/2010/06/sad-face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3" y="1735835"/>
            <a:ext cx="1357608" cy="13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miley face photo: smiley-face smiley-fac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74603"/>
            <a:ext cx="1123921" cy="11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lowchart: Data 30"/>
          <p:cNvSpPr/>
          <p:nvPr/>
        </p:nvSpPr>
        <p:spPr>
          <a:xfrm rot="20019973">
            <a:off x="7336515" y="661412"/>
            <a:ext cx="1504466" cy="930841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ata 38"/>
          <p:cNvSpPr/>
          <p:nvPr/>
        </p:nvSpPr>
        <p:spPr>
          <a:xfrm rot="844713">
            <a:off x="6006903" y="1619730"/>
            <a:ext cx="1507653" cy="1086768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Data 39"/>
          <p:cNvSpPr/>
          <p:nvPr/>
        </p:nvSpPr>
        <p:spPr>
          <a:xfrm rot="17214393">
            <a:off x="7504538" y="1947663"/>
            <a:ext cx="1141887" cy="1282176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 animBg="1"/>
      <p:bldP spid="23" grpId="0"/>
      <p:bldP spid="27" grpId="0" animBg="1"/>
      <p:bldP spid="28" grpId="0"/>
      <p:bldP spid="29" grpId="0" animBg="1"/>
      <p:bldP spid="32" grpId="0" animBg="1"/>
      <p:bldP spid="33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0" y="178156"/>
                <a:ext cx="4533036" cy="475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Tom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McKinley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.): </m:t>
                        </m:r>
                        <m:r>
                          <m:rPr>
                            <m:nor/>
                          </m:rPr>
                          <a:rPr lang="en-US" sz="2200" i="1" dirty="0"/>
                          <m:t>η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=3</a:t>
                </a:r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78156"/>
                <a:ext cx="4533036" cy="475387"/>
              </a:xfrm>
              <a:prstGeom prst="rect">
                <a:avLst/>
              </a:prstGeom>
              <a:blipFill rotWithShape="1">
                <a:blip r:embed="rId2"/>
                <a:stretch>
                  <a:fillRect l="-806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56015" y="653543"/>
                <a:ext cx="1619995" cy="467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i="1" dirty="0"/>
                          <m:t>η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)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15" y="653543"/>
                <a:ext cx="1619995" cy="467436"/>
              </a:xfrm>
              <a:prstGeom prst="rect">
                <a:avLst/>
              </a:prstGeom>
              <a:blipFill rotWithShape="1">
                <a:blip r:embed="rId3"/>
                <a:stretch>
                  <a:fillRect l="-752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23459" y="6096978"/>
                <a:ext cx="3951018" cy="669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Cojecture</m:t>
                        </m:r>
                        <m:r>
                          <m:rPr>
                            <m:nor/>
                          </m:r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sz="2200" i="1" dirty="0">
                            <a:solidFill>
                              <a:schemeClr val="tx2"/>
                            </a:solidFill>
                          </a:rPr>
                          <m:t>η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sz="2200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>
                    <a:solidFill>
                      <a:schemeClr val="tx2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 dirty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59" y="6096978"/>
                <a:ext cx="3951018" cy="6692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24200" y="1100232"/>
                <a:ext cx="2287165" cy="486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0" i="1" smtClean="0">
                            <a:latin typeface="Cambria Math"/>
                          </a:rPr>
                          <m:t>d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m:rPr>
                            <m:nor/>
                          </m:rPr>
                          <a:rPr lang="en-US" sz="2200" i="1" dirty="0"/>
                          <m:t>η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𝕜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/>
                      </a:rPr>
                      <m:t>&lt;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100232"/>
                <a:ext cx="2287165" cy="486736"/>
              </a:xfrm>
              <a:prstGeom prst="rect">
                <a:avLst/>
              </a:prstGeom>
              <a:blipFill rotWithShape="1">
                <a:blip r:embed="rId5"/>
                <a:stretch>
                  <a:fillRect l="-533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0333" y="1636924"/>
                <a:ext cx="738195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33" y="1636924"/>
                <a:ext cx="7381957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714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68966" y="2087701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family of </a:t>
            </a:r>
            <a:r>
              <a:rPr lang="en-US" sz="2200" i="1" dirty="0" smtClean="0"/>
              <a:t>D</a:t>
            </a:r>
            <a:r>
              <a:rPr lang="en-US" sz="2200" dirty="0" smtClean="0"/>
              <a:t>-invariant subspaces spanned by monomials form a finite </a:t>
            </a:r>
            <a:r>
              <a:rPr lang="en-US" sz="2200" dirty="0" err="1" smtClean="0"/>
              <a:t>Haar</a:t>
            </a:r>
            <a:r>
              <a:rPr lang="en-US" sz="2200" dirty="0" smtClean="0"/>
              <a:t> covering. 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35" y="2805761"/>
            <a:ext cx="85651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dirty="0" smtClean="0"/>
              <a:t>here are too many of them: for n=4 in 2 dimensions there are five: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68018" y="3174650"/>
                <a:ext cx="2261901" cy="1433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/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018" y="3174650"/>
                <a:ext cx="2261901" cy="14332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2400" y="3244988"/>
                <a:ext cx="2369238" cy="1427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44988"/>
                <a:ext cx="2369238" cy="14272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4203" y="4752047"/>
                <a:ext cx="2337435" cy="1458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e/>
                          <m:e/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03" y="4752047"/>
                <a:ext cx="2337435" cy="14588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47615" y="3188166"/>
                <a:ext cx="2261901" cy="1433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𝑥𝑦</m:t>
                            </m:r>
                          </m:e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e/>
                          <m:e/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15" y="3188166"/>
                <a:ext cx="2261901" cy="143321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47615" y="4659473"/>
                <a:ext cx="2324675" cy="15131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5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/>
                          <m:e/>
                          <m:e/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  <m:e/>
                          <m:e/>
                          <m:e/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e/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  <m:e/>
                          <m:e/>
                          <m:e/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615" y="4659473"/>
                <a:ext cx="2324675" cy="151317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276600" y="5105400"/>
            <a:ext cx="196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Yang tableaux</a:t>
            </a:r>
            <a:endParaRPr lang="en-US" sz="2200" dirty="0"/>
          </a:p>
        </p:txBody>
      </p:sp>
      <p:cxnSp>
        <p:nvCxnSpPr>
          <p:cNvPr id="30" name="Elbow Connector 29"/>
          <p:cNvCxnSpPr/>
          <p:nvPr/>
        </p:nvCxnSpPr>
        <p:spPr>
          <a:xfrm>
            <a:off x="5638800" y="4032695"/>
            <a:ext cx="838200" cy="575168"/>
          </a:xfrm>
          <a:prstGeom prst="bentConnector3">
            <a:avLst>
              <a:gd name="adj1" fmla="val 870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2992273" y="4043067"/>
            <a:ext cx="1275509" cy="277212"/>
          </a:xfrm>
          <a:prstGeom prst="bentConnector3">
            <a:avLst>
              <a:gd name="adj1" fmla="val 214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268966" y="5320843"/>
            <a:ext cx="838200" cy="622757"/>
          </a:xfrm>
          <a:prstGeom prst="bentConnector3">
            <a:avLst>
              <a:gd name="adj1" fmla="val 4788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6200000" flipH="1">
            <a:off x="5135704" y="5323936"/>
            <a:ext cx="1275160" cy="268968"/>
          </a:xfrm>
          <a:prstGeom prst="bentConnector3">
            <a:avLst>
              <a:gd name="adj1" fmla="val 962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>
            <a:off x="381000" y="4320279"/>
            <a:ext cx="1730405" cy="272792"/>
          </a:xfrm>
          <a:prstGeom prst="bentConnector3">
            <a:avLst>
              <a:gd name="adj1" fmla="val 9360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Box 9"/>
          <p:cNvSpPr txBox="1">
            <a:spLocks noChangeArrowheads="1"/>
          </p:cNvSpPr>
          <p:nvPr/>
        </p:nvSpPr>
        <p:spPr bwMode="auto">
          <a:xfrm>
            <a:off x="2460625" y="3200400"/>
            <a:ext cx="2797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7030A0"/>
                </a:solidFill>
                <a:latin typeface="AR CHRISTY" pitchFamily="2" charset="0"/>
              </a:rPr>
              <a:t>Thank You</a:t>
            </a:r>
          </a:p>
        </p:txBody>
      </p:sp>
      <p:sp>
        <p:nvSpPr>
          <p:cNvPr id="55300" name="TextBox 10"/>
          <p:cNvSpPr txBox="1">
            <a:spLocks noChangeArrowheads="1"/>
          </p:cNvSpPr>
          <p:nvPr/>
        </p:nvSpPr>
        <p:spPr bwMode="auto">
          <a:xfrm>
            <a:off x="0" y="1752600"/>
            <a:ext cx="295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AR BERKLEY" pitchFamily="2" charset="0"/>
              </a:rPr>
              <a:t>Thank You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1429683"/>
            <a:ext cx="3406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AR HERMANN" pitchFamily="2" charset="0"/>
              </a:rPr>
              <a:t>köszönöm</a:t>
            </a:r>
            <a:endParaRPr lang="en-US" sz="4000" dirty="0">
              <a:solidFill>
                <a:srgbClr val="00B050"/>
              </a:solidFill>
              <a:latin typeface="AR HERMAN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4876800"/>
            <a:ext cx="2791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köszönöm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695" y="258762"/>
            <a:ext cx="6651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Birkhoff</a:t>
            </a:r>
            <a:r>
              <a:rPr lang="en-US" sz="3200" dirty="0" smtClean="0">
                <a:solidFill>
                  <a:srgbClr val="FF0000"/>
                </a:solidFill>
              </a:rPr>
              <a:t> Interpolation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(in one variable)</a:t>
            </a:r>
          </a:p>
        </p:txBody>
      </p:sp>
      <p:pic>
        <p:nvPicPr>
          <p:cNvPr id="1036" name="Picture 12" descr="File:George David Birkhoff 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670"/>
            <a:ext cx="1244146" cy="15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08537" y="4067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George David </a:t>
            </a:r>
            <a:r>
              <a:rPr lang="en-US" sz="1200" b="1" dirty="0" err="1" smtClean="0"/>
              <a:t>Birkhoff</a:t>
            </a:r>
            <a:r>
              <a:rPr lang="en-US" sz="1200" b="1" dirty="0" smtClean="0"/>
              <a:t>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3501" y="1521768"/>
            <a:ext cx="88223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Birkhoff</a:t>
            </a:r>
            <a:r>
              <a:rPr lang="en-US" sz="2200" dirty="0" smtClean="0"/>
              <a:t> interpolation </a:t>
            </a:r>
            <a:r>
              <a:rPr lang="en-US" sz="2200" dirty="0"/>
              <a:t>is an extension of </a:t>
            </a:r>
            <a:r>
              <a:rPr lang="en-US" sz="2200" dirty="0" err="1"/>
              <a:t>Hermite</a:t>
            </a:r>
            <a:r>
              <a:rPr lang="en-US" sz="2200" dirty="0"/>
              <a:t> </a:t>
            </a:r>
            <a:r>
              <a:rPr lang="en-US" sz="2200" dirty="0" smtClean="0"/>
              <a:t>interpolation. </a:t>
            </a:r>
            <a:endParaRPr lang="en-US" sz="2200" dirty="0"/>
          </a:p>
          <a:p>
            <a:r>
              <a:rPr lang="en-US" sz="2200" dirty="0"/>
              <a:t>I</a:t>
            </a:r>
            <a:r>
              <a:rPr lang="en-US" sz="2200" dirty="0" smtClean="0"/>
              <a:t>t </a:t>
            </a:r>
            <a:r>
              <a:rPr lang="en-US" sz="2200" dirty="0"/>
              <a:t>involves matching of values and </a:t>
            </a:r>
            <a:r>
              <a:rPr lang="en-US" sz="2200" dirty="0" smtClean="0"/>
              <a:t>derivatives of a function </a:t>
            </a:r>
            <a:r>
              <a:rPr lang="en-US" sz="2200" dirty="0"/>
              <a:t>at certain points </a:t>
            </a:r>
            <a:r>
              <a:rPr lang="en-US" sz="2200" dirty="0" smtClean="0"/>
              <a:t>without the requirement that the derivatives are </a:t>
            </a:r>
            <a:r>
              <a:rPr lang="en-US" sz="2200" dirty="0"/>
              <a:t>consecutive.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923" y="2768263"/>
                <a:ext cx="76006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Example: find a polynomial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: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3" y="2768263"/>
                <a:ext cx="7600677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043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54196" y="3199150"/>
                <a:ext cx="16196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6" y="3199150"/>
                <a:ext cx="1619674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92401" y="3199150"/>
                <a:ext cx="172053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401" y="3199150"/>
                <a:ext cx="1720535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3657" y="3199150"/>
                <a:ext cx="163891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r>
                        <a:rPr lang="en-US" sz="2200" b="0" i="1" smtClean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57" y="3199150"/>
                <a:ext cx="1638910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42088" y="3206977"/>
                <a:ext cx="17831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r>
                        <a:rPr lang="en-US" sz="2200" b="0" i="1" smtClean="0">
                          <a:latin typeface="Cambria Math"/>
                        </a:rPr>
                        <m:t>′′′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88" y="3206977"/>
                <a:ext cx="1783180" cy="430887"/>
              </a:xfrm>
              <a:prstGeom prst="rect">
                <a:avLst/>
              </a:prstGeom>
              <a:blipFill rotWithShape="1">
                <a:blip r:embed="rId8"/>
                <a:stretch>
                  <a:fillRect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5969" y="3656883"/>
                <a:ext cx="80539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If this equations have unique solution for all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𝕜</m:t>
                    </m:r>
                  </m:oMath>
                </a14:m>
                <a:r>
                  <a:rPr lang="en-US" sz="2200" dirty="0" smtClean="0"/>
                  <a:t> and all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𝕜</m:t>
                    </m:r>
                  </m:oMath>
                </a14:m>
                <a:r>
                  <a:rPr lang="en-US" sz="2200" dirty="0" smtClean="0"/>
                  <a:t>  the problem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dirty="0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,{1,3})</m:t>
                    </m:r>
                  </m:oMath>
                </a14:m>
                <a:r>
                  <a:rPr lang="en-US" sz="2200" dirty="0" smtClean="0"/>
                  <a:t> is regular.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69" y="3656883"/>
                <a:ext cx="8053933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984" t="-3968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9098" y="5110845"/>
                <a:ext cx="14446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=</a:t>
                </a:r>
                <a:r>
                  <a:rPr lang="en-US" sz="2200" dirty="0" smtClean="0">
                    <a:latin typeface="Cambria Math"/>
                    <a:ea typeface="Cambria Math"/>
                  </a:rPr>
                  <a:t>𝞅(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098" y="5110845"/>
                <a:ext cx="1444626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5063" t="-8451" r="-464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6093" y="4558322"/>
                <a:ext cx="3553986" cy="14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/>
                  <a:t>d</a:t>
                </a:r>
                <a:r>
                  <a:rPr lang="en-US" sz="2200" dirty="0" err="1" smtClean="0"/>
                  <a:t>et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93" y="4558322"/>
                <a:ext cx="3553986" cy="1474378"/>
              </a:xfrm>
              <a:prstGeom prst="rect">
                <a:avLst/>
              </a:prstGeom>
              <a:blipFill rotWithShape="1">
                <a:blip r:embed="rId11"/>
                <a:stretch>
                  <a:fillRect l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43158" y="6101918"/>
                <a:ext cx="357046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:={(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) :</a:t>
                </a:r>
                <a:r>
                  <a:rPr lang="en-US" sz="2200" dirty="0">
                    <a:latin typeface="Cambria Math"/>
                    <a:ea typeface="Cambria Math"/>
                  </a:rPr>
                  <a:t>𝞅(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  <a:r>
                  <a:rPr lang="en-US" sz="2200" dirty="0" smtClean="0"/>
                  <a:t>}</a:t>
                </a:r>
                <a:endParaRPr lang="en-US" sz="2200" i="1" dirty="0"/>
              </a:p>
              <a:p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58" y="6101918"/>
                <a:ext cx="3570465" cy="984885"/>
              </a:xfrm>
              <a:prstGeom prst="rect">
                <a:avLst/>
              </a:prstGeom>
              <a:blipFill rotWithShape="1">
                <a:blip r:embed="rId12"/>
                <a:stretch>
                  <a:fillRect l="-171" t="-3704" r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232909" y="5173103"/>
                <a:ext cx="1402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=6</m:t>
                          </m:r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−6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09" y="5173103"/>
                <a:ext cx="140224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87552" y="55424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44832" y="6101918"/>
                <a:ext cx="332437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⊆</m:t>
                      </m:r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𝓗</m:t>
                      </m:r>
                      <m:r>
                        <a:rPr lang="en-US" sz="2200" i="1" dirty="0">
                          <a:latin typeface="Cambria Math"/>
                          <a:ea typeface="Cambria Math"/>
                        </a:rPr>
                        <m:t>= {(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 dirty="0"/>
                        <m:t>,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 dirty="0"/>
                        <m:t>) :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 dirty="0"/>
                        <m:t>)}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832" y="6101918"/>
                <a:ext cx="3324372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4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13" grpId="0"/>
      <p:bldP spid="30" grpId="0"/>
      <p:bldP spid="24" grpId="0"/>
      <p:bldP spid="25" grpId="0"/>
      <p:bldP spid="7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KAAgwMBIgACEQEDEQH/xAAcAAACAgMBAQAAAAAAAAAAAAAFBgMEAAECBwj/xAA4EAACAQMDAgUCBQMDAwUAAAABAgMABBESITEFQQYTIlFxMmEUQoGRoQexwRVS4dHw8RYjM0Ni/8QAFAEBAAAAAAAAAAAAAAAAAAAAAP/EABQRAQAAAAAAAAAAAAAAAAAAAAD/2gAMAwEAAhEDEQA/AJpTkkfzXI0fr71DIQWznFYhGM5oO3bbGKiaQ7D2rRcaqxlI37d6DWsH5qTzViXU5UADck8VUnkSFDJIcKo3pXveoz382kDEQOynj5NAwz+IrVG0xK0pzyDgV0nXNWQ0Wk//AKO1LkdrH/8AJ5uvTysdXUia4ij/AAySI/DKRv8ANAQl65cQSYa3THyaLdPv476FpEGllOGBG4odF4fvLhQLgYXG+c1DddFvulJJNaSNpx6gpoGOM77d6mVjn396TrPr9xA4W50SIPzEYNM3TeoQ3ikxHccr3oCqe9Wl41Y3qrbkHerqZ08UEYT3A/StMAp2FW40DKfeoH+qgxG9I5Hwa1Whoxu2DWUCpKwBPdqjZwNsnNduurzDwAaqsVzQdmTB5rRlyQNRx3qEnfJ3wK3tj70Afrl0xmEQPoWpfD/R/wAenmS5ERO4HL/8VUa3N71ERIclmxv2p06VGkJSJQMLsMUBHp/h+FkUOiKgGyAbUct+k28ONMa7VlnwN9veiaOuPSpzQVZoSRsoH6VQuLXKEEA7UbTDDtzUd9CNG2Nx2oPM/E/QUKNc2yESKPUo31fpStZ3MtrKskTlXXtn+K9Su4jk98H9q868QWH4S8Lpjy5TlfsaB36VeC7t4pkxhhk/PejcTZXfakbwTNI0csTY0I2RvvTpC2paC1GdIyKqu5LHNWovpGRVWbYtQaL5/KKyowRgVlAuTKI1f25oe5Cgnv7Ve6gw8l+21CecZPzQdnHJ2NYW1HNY2FQHmo01Hag66bbqlxJIGBcbj3o906AtMuOTvtQayj1ThieeaItJciVo0ZIY1XJkagd7GJdKA5z3NExGEGoHbHFeVf8AqO/hlMUV0snlfWQhXT85p58NdQl6rbOrYEqc70B+OJdC75Jrd1ANG57Uu+JrvqvTdEcaJHG65EpPBoBY9TmS7eHqnU5EkK6lQRkZzwc+3xQMd7bk5HApC8XRBxpI3XfNPcUjShUDrIp+lgaW/FlqBaMSp1e9AJ8Gov4WVh9WrBpztMk5FJ3hZPLsteMa3JpxsdJwA3NATVPSN6G3YKS5HHeiBk0gDNDbxsz6c0Fdn0nBJ2rKmZFzwKygXbtAyHPcUCkwrYPGexplv18tDt2pclwZWoNj1bE5xxntXSodzmog5Xb+KsROAD+UmgIWUCSxie2IJjbDKdt6JR27m41SQ6gV47ZP/iqFnEgjDRNjV62/TbFMvTJo3AXAO3BoKVv0mE+ZcNY2zStkZbOau+GLf/T72GPT5WQwbSc5JII+23GKJLCojLY0jvVexgZupRy6h6jqXegO+IOmz9RMhLRtFpBVXXODtxQiz6SpuxLLbwmRdgzLvTjMPQCf9tU3gjf15x32oAj9MMM7NEFjBGdSrwfjj2pe8QWgCL5lxJKucsDgZHwBTpO5C6RxSz1K3E/okJ0cGgS4Jmj6nJCqqkAQNGq/JpisZs43oTdWC2TqA2SvpXPOntVu29PHJ4+1AfLgqu4+c1QuAWuSc1qAnbOx+a3INwScGgxmOfrP71lQOrMxOSM1ugrX7BiwFK10D+IYA7Zpju5VLsQKXLx185iByd6CvJnV9vap4ZMRtt22qqZASBkjet6jg4IwP5oGDo93D+HeGYhW5Umi3S5hkEDjakvVqxpI+aYOhTEhlL+ped6Bxu7nVZYUE5/igdol9b3rzWbSSs2yxHgfFbu7m4jh0wRtKzcAVZ6FN1rz1l8yxtVz/wDZ6iR+lA1WVpe9Qht7i4vZLbQfXBEBhh7Enejboi9tjQi3HUhEXS5s3U/lAP8AepI7m9VwLqGMJ2ZHz/ignukj07D4pZ6vdQWSedINS6sYFMc7qVJ5HakfxbJqgjwQF10AbqN9+Mn8welOFHt81kEoGOdqGavVufvVyNjgHHz8UBm1kUEneppZFbfP6UIjuGB23+asl9QDEAGgleX1H1GsqA6ScnmsoKNw/OKX7hmJfBPNFLlmwxB3oNMzZbbG9BFkjmugw04I3NQmQ/JrA+2dPzQWFYDGBVqyuxb3AYEgY32ocXYAY4BqWN2LZwM/FA3WfU1YKC2fuaZumW0MxV3ORzjFef8ATYpJISVBBQ8nij1n1S6sWVWjyPmg9MhtIFhLplNuO1Vp3KDc5xS9Y+JJJU9aYHferEl1c3vpgUqD3NBamuiy+VGcs3cdqX/FtrMvShPHGTDAQ0x9gTjNMtj08QqD9ch3Oeam8UQLa+DOrNOo1TQlR9s7AUHkesa889/mphONOkEmhNvcFWMb51Z2P+KuCTCgEDB2oLsUuGxV5JPQCTxQuAjV6tz/ABRFGTScKOOBQSGVs7FRWVmrVuMYrVAHupsZoZM2xxsc13cyEtVZtWNu/vQckbbCtDbeudeOSBXH4pACAMmgmRQTua78wRk6mGMVRe4cnI/iovMLt6t6D0PwxELzoDTRZbypiJAPY8VbMYLhSAR2NVP6QXYM1/YsB6grge/Y073fhsNM9xbOsKAanWQ4QffPagD9PsxoHG59qaLG0d9Kxx70P8LQRdSeURzI0cRAYoc808QxJAgVBgDb5oILSyWAamwznvjikj+qvUiYLbpULetz50o+w+kfv/any6uYrW3lnnbRFEpZ2PYV4j1jqL9UvZuoyn1TtsueFH0j9qBYmgZmIyBioY5ZYSQx1r8b0SuEUaio078VRkTOQVIzwaC9ZzrJpwwz/t71d8w6vSdqX4kcEYOCCcb1diunQaWQnfkUB2Nn0DYVlVEuSEA0nj2rKBall1HJ4qCW4KjAPFakxp5qoGyTn3oOmck7k1zmo2O+K3vpoO63ioixIANWbZBpZn9s4oGv+l5ki680sZ2VdLH5p0/qBfzzT2nS4pisbJ5syg874AP224pf/pKItV3r+oMp/TFc+Jbk3nVL25s5VZGXy4mx+Vds5+c0BXwJ1lLHxDbwxyF1nbyZxwBscH98fvXsf3NeUdK8KSWfSobqTLuwWQy8k9xXo3+oxp0s30hwoj1MCO+OKBZ/qP1Urbr0qFvXN6pRn8tecyZVQjIobOMVP1K+kvb24utRMszE7+1UJkVY0lJYknD4HHtQcXC69JL4787VTkVHXWSdzVksNiGbGeAPaoVKmCQqgD86v1oK8Id31BScbbe1TRROHzkaedzW4QVLZOAecVYVSYsgHknnmgnhRRGNR3+K3UsMbeUv/uHisoEaV9hUB+o1zI5ZjgViAs9B2AGOa224xXWMdqjP2FB0v1bb0QxosGfChie9UraLLA9jUvUcpGsfGdzQEOg9e/0iwuorcH8TcHSHJ9KAjBPzvRzp0oMYVArIq6ADSJn9KJ9NvprV8gkhhvQfR/hSZL3w5Z5IbSvlsO2VOKW/6m9Y/CWsHTbUjXO2qQDbCCgH9MvEwhi6nazkrbxR/iA5Oydj++RS11TqkvWeozX7/mIEaMdlQZx/1oOld1UjSGZ87H/FcFtUenbDc7YwPeq2XUqruNRP1HbbHauXdQPryvf3FBWkmlimMWhmKdycCu1RnGqQ9tgnpFSXCi4jDD6lTt7D/O1Rx5RMk40nGcZH70EpGF+oYwMtjPertnG7qNOSRjjFUkTUo8v1BQc0ZtG8uMavzDbPY0F6O3KIFJJI91BrKj84nfzUH2z/AM1lB5qVwST+1dQoTk4NY2dI1cGpYRiIk96Dl8DAzWioBAFYcu+O9TpEdYI/UUE1hFqlAOw+/vUfX4yLpQoAOncD+9FLW39RznC4Y/ah3UnMl3PjhcJz70A8wgqN/X7Gu4w6IVYYxwavwRxXCtBIpE67o3+6qF0JI8x6QpNBLazT5ljgkKpIumVQfqGc4pgtx5aMFGcnGR7+5oLYw+TFrY+o9/70UgcbgZIJGr7UE8oV9pBggZJ5wf8AvFcpGxQ+ZpbQ2dY7+xFTYVzgD0gYIHOPeobmQ7RQ41AjURwN6DbSmEN5C4lcb53wD/asjtcqgbKjPB5+K0IR5gYeoE6m27n+9XDqEq5wCuD8+9Bq2jVCWLhvyjP3rm+vljVI85LDbAzvWXEscar3bJYkjjnah9l5V1es9wzYUYwP5oDEE9t5K6wrNjc771urA/DADFvtjviso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6556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KAAgwMBIgACEQEDEQH/xAAcAAACAgMBAQAAAAAAAAAAAAAFBgMEAAECBwj/xAA4EAACAQMDAgUCBQMDAwUAAAABAgMABBESITEFQQYTIlFxMmEUQoGRoQexwRVS4dHw8RYjM0Ni/8QAFAEBAAAAAAAAAAAAAAAAAAAAAP/EABQRAQAAAAAAAAAAAAAAAAAAAAD/2gAMAwEAAhEDEQA/AJpTkkfzXI0fr71DIQWznFYhGM5oO3bbGKiaQ7D2rRcaqxlI37d6DWsH5qTzViXU5UADck8VUnkSFDJIcKo3pXveoz382kDEQOynj5NAwz+IrVG0xK0pzyDgV0nXNWQ0Wk//AKO1LkdrH/8AJ5uvTysdXUia4ij/AAySI/DKRv8ANAQl65cQSYa3THyaLdPv476FpEGllOGBG4odF4fvLhQLgYXG+c1DddFvulJJNaSNpx6gpoGOM77d6mVjn396TrPr9xA4W50SIPzEYNM3TeoQ3ikxHccr3oCqe9Wl41Y3qrbkHerqZ08UEYT3A/StMAp2FW40DKfeoH+qgxG9I5Hwa1Whoxu2DWUCpKwBPdqjZwNsnNduurzDwAaqsVzQdmTB5rRlyQNRx3qEnfJ3wK3tj70Afrl0xmEQPoWpfD/R/wAenmS5ERO4HL/8VUa3N71ERIclmxv2p06VGkJSJQMLsMUBHp/h+FkUOiKgGyAbUct+k28ONMa7VlnwN9veiaOuPSpzQVZoSRsoH6VQuLXKEEA7UbTDDtzUd9CNG2Nx2oPM/E/QUKNc2yESKPUo31fpStZ3MtrKskTlXXtn+K9Su4jk98H9q868QWH4S8Lpjy5TlfsaB36VeC7t4pkxhhk/PejcTZXfakbwTNI0csTY0I2RvvTpC2paC1GdIyKqu5LHNWovpGRVWbYtQaL5/KKyowRgVlAuTKI1f25oe5Cgnv7Ve6gw8l+21CecZPzQdnHJ2NYW1HNY2FQHmo01Hag66bbqlxJIGBcbj3o906AtMuOTvtQayj1ThieeaItJciVo0ZIY1XJkagd7GJdKA5z3NExGEGoHbHFeVf8AqO/hlMUV0snlfWQhXT85p58NdQl6rbOrYEqc70B+OJdC75Jrd1ANG57Uu+JrvqvTdEcaJHG65EpPBoBY9TmS7eHqnU5EkK6lQRkZzwc+3xQMd7bk5HApC8XRBxpI3XfNPcUjShUDrIp+lgaW/FlqBaMSp1e9AJ8Gov4WVh9WrBpztMk5FJ3hZPLsteMa3JpxsdJwA3NATVPSN6G3YKS5HHeiBk0gDNDbxsz6c0Fdn0nBJ2rKmZFzwKygXbtAyHPcUCkwrYPGexplv18tDt2pclwZWoNj1bE5xxntXSodzmog5Xb+KsROAD+UmgIWUCSxie2IJjbDKdt6JR27m41SQ6gV47ZP/iqFnEgjDRNjV62/TbFMvTJo3AXAO3BoKVv0mE+ZcNY2zStkZbOau+GLf/T72GPT5WQwbSc5JII+23GKJLCojLY0jvVexgZupRy6h6jqXegO+IOmz9RMhLRtFpBVXXODtxQiz6SpuxLLbwmRdgzLvTjMPQCf9tU3gjf15x32oAj9MMM7NEFjBGdSrwfjj2pe8QWgCL5lxJKucsDgZHwBTpO5C6RxSz1K3E/okJ0cGgS4Jmj6nJCqqkAQNGq/JpisZs43oTdWC2TqA2SvpXPOntVu29PHJ4+1AfLgqu4+c1QuAWuSc1qAnbOx+a3INwScGgxmOfrP71lQOrMxOSM1ugrX7BiwFK10D+IYA7Zpju5VLsQKXLx185iByd6CvJnV9vap4ZMRtt22qqZASBkjet6jg4IwP5oGDo93D+HeGYhW5Umi3S5hkEDjakvVqxpI+aYOhTEhlL+ped6Bxu7nVZYUE5/igdol9b3rzWbSSs2yxHgfFbu7m4jh0wRtKzcAVZ6FN1rz1l8yxtVz/wDZ6iR+lA1WVpe9Qht7i4vZLbQfXBEBhh7Enejboi9tjQi3HUhEXS5s3U/lAP8AepI7m9VwLqGMJ2ZHz/ignukj07D4pZ6vdQWSedINS6sYFMc7qVJ5HakfxbJqgjwQF10AbqN9+Mn8welOFHt81kEoGOdqGavVufvVyNjgHHz8UBm1kUEneppZFbfP6UIjuGB23+asl9QDEAGgleX1H1GsqA6ScnmsoKNw/OKX7hmJfBPNFLlmwxB3oNMzZbbG9BFkjmugw04I3NQmQ/JrA+2dPzQWFYDGBVqyuxb3AYEgY32ocXYAY4BqWN2LZwM/FA3WfU1YKC2fuaZumW0MxV3ORzjFef8ATYpJISVBBQ8nij1n1S6sWVWjyPmg9MhtIFhLplNuO1Vp3KDc5xS9Y+JJJU9aYHferEl1c3vpgUqD3NBamuiy+VGcs3cdqX/FtrMvShPHGTDAQ0x9gTjNMtj08QqD9ch3Oeam8UQLa+DOrNOo1TQlR9s7AUHkesa889/mphONOkEmhNvcFWMb51Z2P+KuCTCgEDB2oLsUuGxV5JPQCTxQuAjV6tz/ABRFGTScKOOBQSGVs7FRWVmrVuMYrVAHupsZoZM2xxsc13cyEtVZtWNu/vQckbbCtDbeudeOSBXH4pACAMmgmRQTua78wRk6mGMVRe4cnI/iovMLt6t6D0PwxELzoDTRZbypiJAPY8VbMYLhSAR2NVP6QXYM1/YsB6grge/Y073fhsNM9xbOsKAanWQ4QffPagD9PsxoHG59qaLG0d9Kxx70P8LQRdSeURzI0cRAYoc808QxJAgVBgDb5oILSyWAamwznvjikj+qvUiYLbpULetz50o+w+kfv/any6uYrW3lnnbRFEpZ2PYV4j1jqL9UvZuoyn1TtsueFH0j9qBYmgZmIyBioY5ZYSQx1r8b0SuEUaio078VRkTOQVIzwaC9ZzrJpwwz/t71d8w6vSdqX4kcEYOCCcb1diunQaWQnfkUB2Nn0DYVlVEuSEA0nj2rKBall1HJ4qCW4KjAPFakxp5qoGyTn3oOmck7k1zmo2O+K3vpoO63ioixIANWbZBpZn9s4oGv+l5ki680sZ2VdLH5p0/qBfzzT2nS4pisbJ5syg874AP224pf/pKItV3r+oMp/TFc+Jbk3nVL25s5VZGXy4mx+Vds5+c0BXwJ1lLHxDbwxyF1nbyZxwBscH98fvXsf3NeUdK8KSWfSobqTLuwWQy8k9xXo3+oxp0s30hwoj1MCO+OKBZ/qP1Urbr0qFvXN6pRn8tecyZVQjIobOMVP1K+kvb24utRMszE7+1UJkVY0lJYknD4HHtQcXC69JL4787VTkVHXWSdzVksNiGbGeAPaoVKmCQqgD86v1oK8Id31BScbbe1TRROHzkaedzW4QVLZOAecVYVSYsgHknnmgnhRRGNR3+K3UsMbeUv/uHisoEaV9hUB+o1zI5ZjgViAs9B2AGOa224xXWMdqjP2FB0v1bb0QxosGfChie9UraLLA9jUvUcpGsfGdzQEOg9e/0iwuorcH8TcHSHJ9KAjBPzvRzp0oMYVArIq6ADSJn9KJ9NvprV8gkhhvQfR/hSZL3w5Z5IbSvlsO2VOKW/6m9Y/CWsHTbUjXO2qQDbCCgH9MvEwhi6nazkrbxR/iA5Oydj++RS11TqkvWeozX7/mIEaMdlQZx/1oOld1UjSGZ87H/FcFtUenbDc7YwPeq2XUqruNRP1HbbHauXdQPryvf3FBWkmlimMWhmKdycCu1RnGqQ9tgnpFSXCi4jDD6lTt7D/O1Rx5RMk40nGcZH70EpGF+oYwMtjPertnG7qNOSRjjFUkTUo8v1BQc0ZtG8uMavzDbPY0F6O3KIFJJI91BrKj84nfzUH2z/AM1lB5qVwST+1dQoTk4NY2dI1cGpYRiIk96Dl8DAzWioBAFYcu+O9TpEdYI/UUE1hFqlAOw+/vUfX4yLpQoAOncD+9FLW39RznC4Y/ah3UnMl3PjhcJz70A8wgqN/X7Gu4w6IVYYxwavwRxXCtBIpE67o3+6qF0JI8x6QpNBLazT5ljgkKpIumVQfqGc4pgtx5aMFGcnGR7+5oLYw+TFrY+o9/70UgcbgZIJGr7UE8oV9pBggZJ5wf8AvFcpGxQ+ZpbQ2dY7+xFTYVzgD0gYIHOPeobmQ7RQ41AjURwN6DbSmEN5C4lcb53wD/asjtcqgbKjPB5+K0IR5gYeoE6m27n+9XDqEq5wCuD8+9Bq2jVCWLhvyjP3rm+vljVI85LDbAzvWXEscar3bJYkjjnah9l5V1es9wzYUYwP5oDEE9t5K6wrNjc771urA/DADFvtjviso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15900" y="-5032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3709" y="468253"/>
                <a:ext cx="745009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Example: find a polynomial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9" y="468253"/>
                <a:ext cx="7450091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981" t="-714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3237" y="1131903"/>
                <a:ext cx="161967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237" y="1131903"/>
                <a:ext cx="1619674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911" y="1169781"/>
                <a:ext cx="17926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′(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911" y="1169781"/>
                <a:ext cx="1792670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95581" y="1169781"/>
                <a:ext cx="163891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  <a:endParaRPr lang="en-US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581" y="1169781"/>
                <a:ext cx="1638910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2602" t="-7042" r="-408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69262" y="1174845"/>
                <a:ext cx="17831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𝑓</m:t>
                      </m:r>
                      <m:r>
                        <a:rPr lang="en-US" sz="2200" b="0" i="1" smtClean="0">
                          <a:latin typeface="Cambria Math"/>
                        </a:rPr>
                        <m:t>′′′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62" y="1174845"/>
                <a:ext cx="1783180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709" y="3886200"/>
                <a:ext cx="80539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the problem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dirty="0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0,2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,{1,3})</m:t>
                    </m:r>
                  </m:oMath>
                </a14:m>
                <a:r>
                  <a:rPr lang="en-US" sz="2200" dirty="0" smtClean="0"/>
                  <a:t> is regular, completely regular.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09" y="3886200"/>
                <a:ext cx="8053933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908" t="-7143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5900" y="4677090"/>
                <a:ext cx="85668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:={(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) :</a:t>
                </a:r>
                <a:r>
                  <a:rPr lang="en-US" sz="2200" dirty="0">
                    <a:latin typeface="Cambria Math"/>
                    <a:ea typeface="Cambria Math"/>
                  </a:rPr>
                  <a:t>𝞅(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  <a:r>
                  <a:rPr lang="en-US" sz="2200" dirty="0" smtClean="0"/>
                  <a:t>=0}=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{(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) :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)}</m:t>
                    </m:r>
                  </m:oMath>
                </a14:m>
                <a:endParaRPr lang="en-US" sz="2200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4677090"/>
                <a:ext cx="8566897" cy="707886"/>
              </a:xfrm>
              <a:prstGeom prst="rect">
                <a:avLst/>
              </a:prstGeom>
              <a:blipFill rotWithShape="1">
                <a:blip r:embed="rId9"/>
                <a:stretch>
                  <a:fillRect t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36004" y="2502945"/>
                <a:ext cx="21259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Cambria Math"/>
                          <a:ea typeface="Cambria Math"/>
                        </a:rPr>
                        <m:t>𝞅</m:t>
                      </m:r>
                      <m:r>
                        <m:rPr>
                          <m:nor/>
                        </m:rPr>
                        <a:rPr lang="en-US" sz="2200" dirty="0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 dirty="0"/>
                        <m:t>, </m:t>
                      </m:r>
                      <m:sSub>
                        <m:sSubPr>
                          <m:ctrlPr>
                            <a:rPr lang="en-US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200" dirty="0"/>
                        <m:t>)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=12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04" y="2502945"/>
                <a:ext cx="2125903" cy="430887"/>
              </a:xfrm>
              <a:prstGeom prst="rect">
                <a:avLst/>
              </a:prstGeom>
              <a:blipFill rotWithShape="1"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79250" y="1981200"/>
                <a:ext cx="3553922" cy="1474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/>
                  <a:t>d</a:t>
                </a:r>
                <a:r>
                  <a:rPr lang="en-US" sz="2200" dirty="0" err="1" smtClean="0"/>
                  <a:t>et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2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2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6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50" y="1981200"/>
                <a:ext cx="3553922" cy="1474378"/>
              </a:xfrm>
              <a:prstGeom prst="rect">
                <a:avLst/>
              </a:prstGeom>
              <a:blipFill rotWithShape="1">
                <a:blip r:embed="rId11"/>
                <a:stretch>
                  <a:fillRect l="-2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3000" y="5385716"/>
                <a:ext cx="56762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0,2</m:t>
                        </m:r>
                      </m:e>
                    </m:d>
                    <m:nary>
                      <m:naryPr>
                        <m:chr m:val="⋂"/>
                        <m:subHide m:val="on"/>
                        <m:supHide m:val="on"/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20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{1,3})</m:t>
                        </m:r>
                      </m:e>
                    </m:nary>
                  </m:oMath>
                </a14:m>
                <a:r>
                  <a:rPr lang="en-US" sz="2200" dirty="0" smtClean="0"/>
                  <a:t>=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∅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0,2</m:t>
                        </m:r>
                      </m:e>
                    </m:d>
                    <m:r>
                      <a:rPr lang="en-US" sz="2200" i="1" smtClean="0">
                        <a:latin typeface="Cambria Math"/>
                        <a:ea typeface="Cambria Math"/>
                      </a:rPr>
                      <m:t>∪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1,3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}</m:t>
                    </m:r>
                    <m:r>
                      <m:rPr>
                        <m:nor/>
                      </m:rPr>
                      <a:rPr lang="en-US" sz="2200" dirty="0"/>
                      <m:t>=</m:t>
                    </m:r>
                    <m:r>
                      <m:rPr>
                        <m:nor/>
                      </m:rPr>
                      <a:rPr lang="en-US" sz="2200" b="0" i="0" dirty="0" smtClean="0"/>
                      <m:t>{0,1,2,3,}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85716"/>
                <a:ext cx="5676234" cy="430887"/>
              </a:xfrm>
              <a:prstGeom prst="rect">
                <a:avLst/>
              </a:prstGeom>
              <a:blipFill rotWithShape="1">
                <a:blip r:embed="rId12"/>
                <a:stretch>
                  <a:fillRect t="-92958" b="-15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8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3 2.19292E-6 L 0.00468 0.04002 C 0.01875 0.04904 0.03975 0.0539 0.06163 0.0539 C 0.08663 0.0539 0.10659 0.04904 0.12066 0.04002 L 0.18767 2.1929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0749E-6 L -0.05591 0.05644 C -0.06771 0.06917 -0.08507 0.07611 -0.1033 0.07611 C -0.12414 0.07611 -0.1408 0.06917 -0.15261 0.05644 L -0.20834 -1.20749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3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3" grpId="0"/>
      <p:bldP spid="7" grpId="0"/>
      <p:bldP spid="9" grpId="0"/>
      <p:bldP spid="1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55094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15900" y="-5032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8300" y="-3508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" y="-1984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84825" y="0"/>
            <a:ext cx="66517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Birkhoff</a:t>
            </a:r>
            <a:r>
              <a:rPr lang="en-US" sz="2000" dirty="0" smtClean="0"/>
              <a:t> Interpolation problem:</a:t>
            </a:r>
          </a:p>
          <a:p>
            <a:endParaRPr lang="en-US" sz="3200" dirty="0" smtClean="0"/>
          </a:p>
        </p:txBody>
      </p:sp>
      <p:pic>
        <p:nvPicPr>
          <p:cNvPr id="30" name="Picture 10" descr="http://upload.wikimedia.org/wikipedia/commons/thumb/5/5d/SchoenbergIJ.jpeg/220px-SchoenbergIJ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36" y="1955764"/>
            <a:ext cx="1028115" cy="14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639000" y="3478108"/>
            <a:ext cx="228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Isaac Schoenberg</a:t>
            </a:r>
            <a:endParaRPr lang="en-US" dirty="0"/>
          </a:p>
        </p:txBody>
      </p:sp>
      <p:pic>
        <p:nvPicPr>
          <p:cNvPr id="32" name="Picture 12" descr="George Pólya ca 197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84" y="1909872"/>
            <a:ext cx="1494815" cy="156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4982185" y="3479429"/>
            <a:ext cx="1752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George </a:t>
            </a:r>
            <a:r>
              <a:rPr lang="en-US" dirty="0" err="1" smtClean="0"/>
              <a:t>Pólya</a:t>
            </a:r>
            <a:endParaRPr lang="en-US" dirty="0"/>
          </a:p>
        </p:txBody>
      </p:sp>
      <p:pic>
        <p:nvPicPr>
          <p:cNvPr id="3103" name="Picture 31" descr="http://1.bp.blogspot.com/_Wxw6u9Acf78/TC4IhFi8ZDI/AAAAAAAALLk/_DNbn-lmS7g/s1600/finge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4414">
            <a:off x="32096" y="4966252"/>
            <a:ext cx="977208" cy="78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ame 13"/>
          <p:cNvSpPr/>
          <p:nvPr/>
        </p:nvSpPr>
        <p:spPr>
          <a:xfrm>
            <a:off x="1116038" y="4938059"/>
            <a:ext cx="4813263" cy="716732"/>
          </a:xfrm>
          <a:prstGeom prst="fram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298" y="284767"/>
                <a:ext cx="8675109" cy="2050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b>
                        <m:r>
                          <a:rPr lang="en-US" sz="32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⊆{0,…,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+1}</m:t>
                    </m:r>
                  </m:oMath>
                </a14:m>
                <a:r>
                  <a:rPr lang="en-US" sz="2200" dirty="0"/>
                  <a:t> where</a:t>
                </a:r>
              </a:p>
              <a:p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⊆{0,…,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+1}</m:t>
                    </m:r>
                  </m:oMath>
                </a14:m>
                <a:r>
                  <a:rPr lang="en-US" sz="2200" dirty="0"/>
                  <a:t>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 dirty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200" i="1" dirty="0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a:rPr lang="en-US" sz="2200" i="1" dirty="0">
                            <a:latin typeface="Cambria Math"/>
                          </a:rPr>
                          <m:t>#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200" i="1" dirty="0">
                            <a:latin typeface="Cambria Math"/>
                          </a:rPr>
                          <m:t>=</m:t>
                        </m:r>
                        <m:r>
                          <a:rPr lang="en-US" sz="2200" i="1" dirty="0">
                            <a:latin typeface="Cambria Math"/>
                          </a:rPr>
                          <m:t>𝑛</m:t>
                        </m:r>
                        <m:r>
                          <a:rPr lang="en-US" sz="2200" i="1" dirty="0">
                            <a:latin typeface="Cambria Math"/>
                          </a:rPr>
                          <m:t>+1=</m:t>
                        </m:r>
                        <m:r>
                          <a:rPr lang="en-US" sz="2200" i="1" dirty="0">
                            <a:latin typeface="Cambria Math"/>
                          </a:rPr>
                          <m:t>𝑑𝑖𝑚</m:t>
                        </m:r>
                      </m:e>
                    </m:nary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dirty="0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 is regular </a:t>
                </a:r>
                <a:r>
                  <a:rPr lang="en-US" sz="2200" dirty="0" smtClean="0"/>
                  <a:t>if for any set of k district points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}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𝕜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the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interpolation</m:t>
                    </m:r>
                    <m:r>
                      <a:rPr lang="en-US" sz="22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problem</m:t>
                    </m:r>
                  </m:oMath>
                </a14:m>
                <a:r>
                  <a:rPr lang="en-US" sz="2200" b="0" dirty="0" smtClean="0">
                    <a:ea typeface="Cambria Math"/>
                  </a:rPr>
                  <a:t> and any f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Cambria Math"/>
                        <a:ea typeface="Cambria Math"/>
                      </a:rPr>
                      <m:t>𝓟</m:t>
                    </m:r>
                  </m:oMath>
                </a14:m>
                <a:r>
                  <a:rPr lang="en-US" sz="2200" b="0" dirty="0" smtClean="0">
                    <a:ea typeface="Cambria Math"/>
                  </a:rPr>
                  <a:t> there exists unique p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dirty="0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b="0" dirty="0" smtClean="0">
                    <a:ea typeface="Cambria Math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b="0" dirty="0" smtClean="0">
                    <a:ea typeface="Cambria Math"/>
                  </a:rPr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ea typeface="Cambria Math"/>
                  </a:rPr>
                  <a:t>)</a:t>
                </a:r>
                <a:r>
                  <a:rPr lang="en-US" sz="2200" dirty="0" smtClean="0">
                    <a:ea typeface="Cambria Math"/>
                  </a:rPr>
                  <a:t> for all k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 and all j=1,…,k.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98" y="284767"/>
                <a:ext cx="8675109" cy="2050754"/>
              </a:xfrm>
              <a:prstGeom prst="rect">
                <a:avLst/>
              </a:prstGeom>
              <a:blipFill rotWithShape="1">
                <a:blip r:embed="rId9"/>
                <a:stretch>
                  <a:fillRect l="-914" t="-2381" r="-281" b="-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29356" y="3847440"/>
                <a:ext cx="7415078" cy="218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ea typeface="Cambria Math"/>
                  </a:rPr>
                  <a:t>The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b="0" i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),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0,…,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 smtClean="0"/>
                  <a:t> is regular if</a:t>
                </a:r>
              </a:p>
              <a:p>
                <a:pPr marL="342900" indent="-342900">
                  <a:buAutoNum type="arabicParenR"/>
                </a:pPr>
                <a:r>
                  <a:rPr lang="en-US" sz="2200" dirty="0" smtClean="0"/>
                  <a:t>k=n+1,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={0}, Lagrange interpolation</a:t>
                </a:r>
              </a:p>
              <a:p>
                <a:pPr marL="342900" indent="-342900">
                  <a:buAutoNum type="arabicParenR"/>
                </a:pPr>
                <a:r>
                  <a:rPr lang="en-US" sz="2200" dirty="0" smtClean="0"/>
                  <a:t>For k&gt;0, k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sub>
                    </m:sSub>
                    <m:groupChr>
                      <m:groupChrPr>
                        <m:chr m:val="⇒"/>
                        <m:pos m:val="top"/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2200" b="0" i="1" dirty="0" smtClean="0">
                        <a:latin typeface="Cambria Math"/>
                      </a:rPr>
                      <m:t>(</m:t>
                    </m:r>
                    <m:r>
                      <a:rPr lang="en-US" sz="2200" b="0" i="1" dirty="0" smtClean="0">
                        <a:latin typeface="Cambria Math"/>
                      </a:rPr>
                      <m:t>𝑘</m:t>
                    </m:r>
                    <m:r>
                      <a:rPr lang="en-US" sz="2200" b="0" i="1" dirty="0" smtClean="0">
                        <a:latin typeface="Cambria Math"/>
                      </a:rPr>
                      <m:t>−1)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, </a:t>
                </a:r>
                <a:r>
                  <a:rPr lang="en-US" sz="2200" dirty="0" err="1" smtClean="0"/>
                  <a:t>Hermite</a:t>
                </a:r>
                <a:r>
                  <a:rPr lang="en-US" sz="2200" dirty="0" smtClean="0"/>
                  <a:t> interpolation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⋂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200" dirty="0" smtClean="0"/>
                  <a:t>, (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=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{0,…,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+1}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).</a:t>
                </a:r>
              </a:p>
              <a:p>
                <a:pPr marL="342900" indent="-342900">
                  <a:buAutoNum type="arabicParenR"/>
                </a:pPr>
                <a:endParaRPr lang="en-US" dirty="0" smtClean="0"/>
              </a:p>
              <a:p>
                <a:pPr marL="342900" indent="-342900">
                  <a:buAutoNum type="arabicParenR"/>
                </a:pPr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356" y="3847440"/>
                <a:ext cx="7415078" cy="2181238"/>
              </a:xfrm>
              <a:prstGeom prst="rect">
                <a:avLst/>
              </a:prstGeom>
              <a:blipFill rotWithShape="1">
                <a:blip r:embed="rId10"/>
                <a:stretch>
                  <a:fillRect l="-986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026" y="5731866"/>
                <a:ext cx="2198659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ℂ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𝑑</m:t>
                      </m:r>
                      <m:r>
                        <a:rPr lang="en-US" sz="3200" b="0" i="1" smtClean="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6" y="5731866"/>
                <a:ext cx="2198659" cy="59362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2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4" grpId="0" animBg="1"/>
      <p:bldP spid="2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Lorent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343400"/>
            <a:ext cx="1280323" cy="18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1803" y="397258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George G. Lorentz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7901" y="6367084"/>
            <a:ext cx="3812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The same is true in real case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37974" y="304800"/>
                <a:ext cx="7891625" cy="1122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Take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 (</m:t>
                    </m:r>
                    <m:r>
                      <m:rPr>
                        <m:nor/>
                      </m:rPr>
                      <a:rPr lang="en-US" sz="2200" dirty="0" smtClean="0">
                        <a:latin typeface="Cambria Math"/>
                        <a:ea typeface="Cambria Math"/>
                      </a:rPr>
                      <m:t>𝓟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span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{1,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y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xy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},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),  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0,1</m:t>
                        </m:r>
                      </m:e>
                    </m:d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𝑎𝑛𝑑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𝑒𝑣𝑎𝑙𝑢𝑎𝑡𝑒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𝑡h𝑒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𝑐𝑜𝑟𝑟𝑒𝑠𝑝𝑜𝑛𝑑𝑖𝑛𝑔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𝑑𝑒𝑡𝑒𝑟𝑚𝑖𝑛𝑎𝑛𝑡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𝑎𝑡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𝑡𝑤𝑜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𝑝𝑜𝑖𝑛𝑡𝑠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en-US" sz="2200" b="0" dirty="0" smtClean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200" dirty="0" smtClean="0"/>
                  <a:t>,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,2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),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,2</m:t>
                        </m:r>
                      </m:sub>
                    </m:sSub>
                    <m:r>
                      <a:rPr lang="en-US" sz="2200" i="1" dirty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4" y="304800"/>
                <a:ext cx="7891625" cy="1122808"/>
              </a:xfrm>
              <a:prstGeom prst="rect">
                <a:avLst/>
              </a:prstGeom>
              <a:blipFill rotWithShape="1">
                <a:blip r:embed="rId3"/>
                <a:stretch>
                  <a:fillRect l="-7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1486157"/>
                <a:ext cx="8426226" cy="445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𝑑𝑒𝑡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>
                    <a:latin typeface="Cambria Math"/>
                    <a:ea typeface="Cambria Math"/>
                  </a:rPr>
                  <a:t>𝞅</a:t>
                </a:r>
                <a:r>
                  <a:rPr lang="en-US" sz="2200" dirty="0">
                    <a:latin typeface="Cambria Math"/>
                    <a:ea typeface="Cambria Math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  <a:r>
                  <a:rPr lang="en-US" sz="2200" dirty="0" smtClean="0"/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=</a:t>
                </a:r>
                <a:r>
                  <a:rPr lang="en-US" sz="2200" dirty="0">
                    <a:latin typeface="Cambria Math"/>
                    <a:ea typeface="Cambria Math"/>
                  </a:rPr>
                  <a:t>𝞅(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2200" dirty="0"/>
                  <a:t>)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ℂ</m:t>
                    </m:r>
                    <m:r>
                      <m:rPr>
                        <m:nor/>
                      </m:rPr>
                      <a:rPr lang="en-US" sz="2200"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2,1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,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2,2</m:t>
                        </m:r>
                      </m:sub>
                    </m:sSub>
                    <m:r>
                      <m:rPr>
                        <m:nor/>
                      </m:rPr>
                      <a:rPr lang="en-US" sz="2200">
                        <a:latin typeface="Cambria Math"/>
                        <a:ea typeface="Cambria Math"/>
                      </a:rPr>
                      <m:t>]</m:t>
                    </m:r>
                    <m:r>
                      <m:rPr>
                        <m:nor/>
                      </m:rPr>
                      <a:rPr lang="en-US" sz="2200" dirty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486157"/>
                <a:ext cx="8426226" cy="445699"/>
              </a:xfrm>
              <a:prstGeom prst="rect">
                <a:avLst/>
              </a:prstGeom>
              <a:blipFill rotWithShape="1">
                <a:blip r:embed="rId4"/>
                <a:stretch>
                  <a:fillRect l="-145" t="-958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7901" y="3994666"/>
                <a:ext cx="52228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:r>
                  <a:rPr lang="en-US" sz="2200" dirty="0" smtClean="0">
                    <a:latin typeface="Cambria Math"/>
                    <a:ea typeface="Cambria Math"/>
                  </a:rPr>
                  <a:t>𝞅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𝑐𝑜𝑛𝑠𝑡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. ⇒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𝑑𝑖𝑚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200" dirty="0" smtClean="0"/>
                  <a:t>=3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𝑑𝑖𝑚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=2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01" y="3994666"/>
                <a:ext cx="522284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40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52881" y="1931856"/>
                <a:ext cx="469115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ℂ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00" dirty="0" smtClean="0"/>
                  <a:t>; dim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200" dirty="0" smtClean="0"/>
                  <a:t>=3 if </a:t>
                </a:r>
                <a:r>
                  <a:rPr lang="en-US" sz="2200" dirty="0" smtClean="0">
                    <a:latin typeface="Cambria Math"/>
                    <a:ea typeface="Cambria Math"/>
                  </a:rPr>
                  <a:t>𝞅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𝑐𝑜𝑛𝑠𝑡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881" y="1931856"/>
                <a:ext cx="4691156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4507" y="3152648"/>
            <a:ext cx="3749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If the scheme is regular then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74296" y="3524399"/>
                <a:ext cx="422635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𝑑𝑖𝑚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  <m:r>
                      <m:rPr>
                        <m:nor/>
                      </m:rPr>
                      <a:rPr lang="en-US" sz="2200" dirty="0">
                        <a:ea typeface="Cambria Math"/>
                      </a:rPr>
                      <m:t> 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𝑑𝑖𝑚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96" y="3524399"/>
                <a:ext cx="4226350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79016" y="2286000"/>
                <a:ext cx="7537641" cy="813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={</m:t>
                    </m:r>
                    <m:d>
                      <m:d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/>
                          <m:t>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1,2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2,1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/>
                          <m:t>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2,2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𝑖</m:t>
                    </m:r>
                    <m:r>
                      <a:rPr lang="en-US" sz="2200" b="0" i="1" smtClean="0">
                        <a:latin typeface="Cambria Math"/>
                      </a:rPr>
                      <m:t>.</m:t>
                    </m:r>
                    <m:r>
                      <a:rPr lang="en-US" sz="2200" b="0" i="1" smtClean="0">
                        <a:latin typeface="Cambria Math"/>
                      </a:rPr>
                      <m:t>𝑒</m:t>
                    </m:r>
                    <m:r>
                      <a:rPr lang="en-US" sz="2200" b="0" i="1" smtClean="0">
                        <a:latin typeface="Cambria Math"/>
                      </a:rPr>
                      <m:t>.,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m:rPr>
                        <m:nor/>
                      </m:rPr>
                      <a:rPr lang="en-US" sz="2200" b="0" i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200" b="0" i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2,2</m:t>
                        </m:r>
                      </m:sub>
                    </m:sSub>
                  </m:oMath>
                </a14:m>
                <a:r>
                  <a:rPr lang="en-US" sz="2200" dirty="0" smtClean="0"/>
                  <a:t>}</a:t>
                </a:r>
              </a:p>
              <a:p>
                <a:r>
                  <a:rPr lang="en-US" sz="2200" i="1" dirty="0"/>
                  <a:t>d</a:t>
                </a:r>
                <a:r>
                  <a:rPr lang="en-US" sz="2200" i="1" dirty="0" smtClean="0"/>
                  <a:t>im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i="1" dirty="0" smtClean="0"/>
                  <a:t>=2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16" y="2286000"/>
                <a:ext cx="7537641" cy="813043"/>
              </a:xfrm>
              <a:prstGeom prst="rect">
                <a:avLst/>
              </a:prstGeom>
              <a:blipFill rotWithShape="1">
                <a:blip r:embed="rId8"/>
                <a:stretch>
                  <a:fillRect l="-1052" t="-2256" b="-1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23143" y="4552363"/>
                <a:ext cx="63153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:r>
                  <a:rPr lang="en-US" sz="2200" dirty="0" smtClean="0">
                    <a:latin typeface="Cambria Math"/>
                    <a:ea typeface="Cambria Math"/>
                  </a:rPr>
                  <a:t>𝞅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𝑐𝑜𝑛𝑠𝑡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. ≠0⇒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𝑠𝑐h𝑒𝑚𝑒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𝑐𝑜𝑚𝑝𝑙𝑒𝑡𝑒𝑙𝑦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𝑟𝑒𝑔𝑢𝑙𝑎𝑟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143" y="4552363"/>
                <a:ext cx="6315319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15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98127" y="5105400"/>
                <a:ext cx="612235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𝐼𝑓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  <a:ea typeface="Cambria Math"/>
                      </a:rPr>
                      <m:t>⋂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 smtClean="0"/>
                  <a:t> then the determinant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/>
                        <a:ea typeface="Cambria Math"/>
                      </a:rPr>
                      <m:t>φ</m:t>
                    </m:r>
                  </m:oMath>
                </a14:m>
                <a:r>
                  <a:rPr lang="en-US" sz="2200" dirty="0" smtClean="0"/>
                  <a:t> contains two identical rows (columns),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  <a:ea typeface="Cambria Math"/>
                      </a:rPr>
                      <m:t>⋂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27" y="5105400"/>
                <a:ext cx="6122356" cy="1107996"/>
              </a:xfrm>
              <a:prstGeom prst="rect">
                <a:avLst/>
              </a:prstGeom>
              <a:blipFill rotWithShape="1">
                <a:blip r:embed="rId10"/>
                <a:stretch>
                  <a:fillRect l="-697" t="-2762" r="-996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9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6556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15900" y="-5032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8300" y="-3508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" y="-1984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KAAoAMBIgACEQEDEQH/xAAcAAACAwEBAQEAAAAAAAAAAAACAwEEBQYHAAj/xAA3EAABAwIEBAQEBAYDAQAAAAABAAIDBBEFEiExBkFRcRMiYYEyUpGhFCNCsQcVYsHR4TNz8CX/xAAZAQADAQEBAAAAAAAAAAAAAAAAAQIDBAX/xAAiEQEBAQEAAgICAgMAAAAAAAAAAQIRAxIhMSJBBFETYXH/2gAMAwEAAhEDEQA/APcF8vlBQEL4r5QVKUKF8VBQEL5QvkBKhQ5waCXEABYWJcRwU7vDpwHu5vJ0H+UW8PjevdfXXFxcYTNqMskcUjOYZcELdo8eoqoXZINDY+YXHsl2DjWU3SmytcAQbg63RgpkNfIbr4XQQl9dQpQEhGEDUYQBqCpUFNaEBKIoSklBKi6koCkHxKGSQRtzONgBuhke2ONz3kBrdSTyC4fH+JHVhdTUOkd9XAau/wBJXUipm1Zx7iB1TI6morlu1+q5iR8b5MtRNK539Js0JscZa0hrz633ce6RUA6C7R7LH27XTnxfAJWwA+QOJGzv9qtLWxRyWja4v+drrW90UlM+QEbd06mw5gANgq9oefDami4hr6QgwySZQf8Ajc64PZdvw9xXT4mRDIRHPtlOoK438HGHXyhV30BjkEtG8xyg3Gu6JuUt+DUj19rr2umiy5Ph3iSOqhZBW2iqW2Y7NsbLpmPDhcG/Sy1lctnDSvghupTIYKIbhLB1TAgGISiQlM6EoVJKAlInzihc7Qr4lVMSqDS0FRO21443OF+tkjcpxdir5Z3UsZIgiNni3xv6dh+6w6eIMac3med02USSkPlOY/Ee5RQ81zb07v4/jnO0plK6/kzegLjZGKOZxu97bdAFo0zM3ZOMIbqFl2uuZyz4qNoGrrppiYxttvVWRobZbBC9oJKOrUns0J5KnINVqlrVRqo8p05pylrlUJ9bPbpIzmOYXTcJ4yc7Ked2aN4sw8wei5mXTdDRTOpnlzN2uEjfZdGK8/z458vXAemym6TE4GNpGxFwmXW3XGY1G1KamtKAaUBRFQU6dLcllMcgspIJKzOIj/8AFrP+o2Wkd1j8Uy+DgdS7S5AaL+pCV+jcjFIPBubEpUTgJbnYpMclmBg5BE3zOsFy7+3p+Cfi1qY5bpzpCeVwq0Fw0Epmdp+Ie6zdESX66lLdKAgMkd9XFQXx3tdNQzIPRU53ZnuvtZWA5rr21VOU+cpxNUKx1mgc0uCQMtfYi3Yr6svmVUSWcB10W2HH5/p7BRkOpYSNixpH0VgbLNwGc1OEUkrtCYgD7aLRC3eeMJgS2owmDyoKkoCUzC5AURKAlSQXLkuNcUpnUj8OjeXVQLX2FrC2uq6p7rA+i8kib+LxGetnJdLJI43vso3eOn+P4pvtv6JZLJTZzU6AAE21srMOIwyXbTuEj7fCOXdMitI03AN7g+qzq+kfBUk0jAC+MHTubrL8bXRn2zlYq8TqGs8JkjswG8YAA+qy/wCc1sMnlnkPzB1iCkNoJ6lri6c5r7k2UjCmsaC6UOdfXLqtJMRNu7fhpwY22ocBIRG4dTony4g1rs/iWaBuQQD2PNY8VC4VdNbzeIdwL2FwLrZ4kpWQ0D3Qh18wuL8lFznrXPk363rPmx2YHLC2zepU09dUSuvJO2x20Bss+OkY7KXv3tuNkLsMk8Ulr2ZAd8wWnpn6YXW/try1OUjOQW/MOXskTSsaGkm9jfTXTqs5kkzHZHHxRezXAXVukhDWte9t3OdcX5C9kTMgtuo9e4cdH/KKaNkkbnMjGcMeDlJ1sbLVC8x4EnnZxQ+Mu/LfC67fpb9l6a09Vc+nN5Mel4a1MalBMBTZnFA5GUtxQAFAUZOiAlIAcuA4ho24biTzE0CKS8jQBsTuPqu/dqsDi6k8agbM3R0Drk/0nQ/2UbnY6P42/Tf/AFw8LtQdswutCpiFRTsfE4eLHsDzB3H2H0VCbWYOAsSNQnMeMu9lzX+3oTl7CIWmzxE0SEGxaTlc0+oSJKaaxfUuZTRD4uZK1H4dS1rfElJD/mabEe6o1VHR0o0Mkj9gXvJVSj0VaAGWqE7WlsTLNjYei0sdAkpcjefNV4x4NgBpYJ2KPa2E+Zpvbbsn22rmOZc9TRl5DGutKy4F/wBYWjC2VzcslPaypRxMNQBLezxy5FaQo58l21sjmXta/wDdXqsM4+FWOmd4rsjQxw2v+n1KioDY7Ni0DbW9kcj3w/liwb6c0gWkJznTco+SsmXVcD0TpMbmrLWjhiy93O/8V6A1c/wXCYsDie4eaZznn9h9gugC1z9OLza9tmNKYEpqYFTE5x1S3I3JZQAkoCjKEn0SBZKRVRCop5YHDyyMLT7iysFAdEHLx5jVxyxOa2WCWPKSwuewgEje3VQ4DKAF1nGkJfhbJrX8KQewOn+Fx8b2k+Y6eq59Z49HxeT3+TPG8NhsqQY+ol8R9w0bDqrNU0MYHN110sq7MRgD8mYAg2sSpk/cbXf6VaoYi6T8qSPw+QI1VF7q9wLco06rcNdT5dJYwe4SHyU8Ud31DPN6rSX/AEz1m/2zGsmfGA535jdQ4clpU1U8xWf8Q37qtJVwg6EEehRxEPzOGxaCjU6WNcKmeZH6p1FTyVU7IIReR7gxvuq8mjrL0Pg3B6aDDqavkgaayRpcJTe4adre37q5GXk8nq6SmgZTwRwxCzI2hrew0TwgaiWjipjUYKWCiCEnPOqW4o3nVKJQHxQ3UEoCUgklCShfI1jXOe4Na0XLjoAuZxnjfCcPik/DzCsnbe0cXw39XbJydPrS4kqaSmwWrfXOtCWZdNyTsB63XmsMxO413WfjXFGJ46C2tfGIc2ZsUbbBvvuVagdnoopm7hoB9lPkzyN/Bb1ovJmiDSN1EVJA1hYIWeum6rUmIRlwbcX6LU8kuo09brn1LPh24s0zpYKRuj6duumgCqzU1CB5YtfXZbD6eNw1JPZUJqVgvYu905V2WRmGkp3XswDsFep4hT0xLnZriwv0QGINIudEqsqgGZRyV/bC8yfhdFJiuKQUseud3mPytGpP0XrsMbYomRxizGNDWjoAvPP4cxF2Jzzn9ENj7kf4XooK1jk8t7TBspQIgmxG1GEARgoAnnVKc4AElwFhc3Nlj8RcTUOCtc2V4lqRtC06+/QLzHiHievxlxbJMY6flBHo335n3VzHS67/ABTjjBaB7oxM+pkHKnbmA9yQFzWI/wAS5XAjDsPazo+odmP0Gn3XCOGl0u+q0mIOr2MY7iWMW/mFU+Rg2jHlYPYLOlPltyUuQv1aj6N8z4QtbBqtrC6mlIDX6g9CsdmyO6nWfacVnXretWrgENQXC7XHW4VmlxQxANlO33VWmq/xUfhzkeIBo7qkz03l8h05tKw9f1p0zXPyw3W4mx48h17pVViDQ0C4J52XNOEjXaZgV9llPzI/xSK/z6alTXZhZpuVWgzSPzPN/RIihd+o6K40CNgtsq5J9Ilur8t3g/iKPCMZ/DVGUUtSA2R/yO1se2uq9Vjka9ofG5rmnYtNwV+d5n5pHO6laWGYxiGGOD6Grlh6tBu09wdFXq593te9AowV5Thv8RcSgIFdFFUs55R4bvtp9l1uG8c4LWWEkrqZx5TNsAe40Rc1Lq2lGCq0M0crBJG9r2O2c03BTQVIeDVc75Znvle57nOJLnG5JVRzzfXVTO+7nEbXSs110pFmulO0Nwi/UoO6Dgbr7koPl15L66RoAspBui5ISLapBPa4I2IVyKdz+fnCqBE0kOu3dK57FZ161pQzRZrTt+ydUfhzH+Xv6LMEzXixc1p/dHC1zn/lkOssbnjealNa3LupJDXtzC7QQT25qzFCSLyap1BQ/jp8uU5AbvPRo3Sn2rU5nrnq2PwayeLkyRzR2uoYVYxjXFKo9ZCVWYt45RXUhx6oOZUXTJsYPjuI4TKH0VQ5rb3dETdju4Xp3DXGVFjBbBNanqzoGON2v7H+xXjbHap0brOBBtY6JWS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-6556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http://depts.washington.edu/amath/people/Carl.de.Boor/pic/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15" y="270429"/>
            <a:ext cx="1463674" cy="146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icture of Amos R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734" y="2362200"/>
            <a:ext cx="1274763" cy="16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5823" y="165921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Carl de Boor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94011" y="4025275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Amos Ron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977" y="2025557"/>
                <a:ext cx="7403438" cy="3550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Given a subspace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Cambria Math"/>
                        <a:ea typeface="Cambria Math"/>
                      </a:rPr>
                      <m:t>𝓟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𝕜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r>
                      <m:rPr>
                        <m:nor/>
                      </m:rPr>
                      <a:rPr lang="en-US" sz="2200" dirty="0"/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]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2200" dirty="0" smtClean="0"/>
                  <a:t>a collection of subspaces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Cambria Math"/>
                        <a:ea typeface="Cambria Math"/>
                      </a:rPr>
                      <m:t>𝓟</m:t>
                    </m:r>
                  </m:oMath>
                </a14:m>
                <a:r>
                  <a:rPr lang="en-US" sz="2200" dirty="0" smtClean="0"/>
                  <a:t>, a set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 and a function f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𝕜</m:t>
                    </m:r>
                    <m:r>
                      <m:rPr>
                        <m:nor/>
                      </m:rPr>
                      <a:rPr lang="en-US" sz="2200"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200" dirty="0" smtClean="0"/>
                  <a:t>] we want to find a polynomial p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Cambria Math"/>
                        <a:ea typeface="Cambria Math"/>
                      </a:rPr>
                      <m:t>𝓟</m:t>
                    </m:r>
                  </m:oMath>
                </a14:m>
                <a:r>
                  <a:rPr lang="en-US" sz="2200" dirty="0" smtClean="0"/>
                  <a:t> such that</a:t>
                </a:r>
              </a:p>
              <a:p>
                <a:pPr algn="ctr"/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2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200" dirty="0" smtClean="0"/>
                  <a:t>)f(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)=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en-US" sz="22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200" dirty="0"/>
                  <a:t>)f</a:t>
                </a:r>
                <a:r>
                  <a:rPr lang="en-US" sz="22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 smtClean="0"/>
                  <a:t>)</a:t>
                </a:r>
              </a:p>
              <a:p>
                <a:r>
                  <a:rPr lang="en-US" sz="2200" dirty="0"/>
                  <a:t>f</a:t>
                </a:r>
                <a:r>
                  <a:rPr lang="en-US" sz="2200" dirty="0" smtClean="0"/>
                  <a:t>or all q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200" dirty="0"/>
              </a:p>
              <a:p>
                <a:r>
                  <a:rPr lang="en-US" sz="2200" dirty="0" smtClean="0"/>
                  <a:t>The scheme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Cambria Math"/>
                        <a:ea typeface="Cambria Math"/>
                      </a:rPr>
                      <m:t>𝓟</m:t>
                    </m:r>
                  </m:oMath>
                </a14:m>
                <a:r>
                  <a:rPr lang="en-US" sz="22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is regular if the problem has a unique solutions for all </a:t>
                </a:r>
                <a:r>
                  <a:rPr lang="en-US" sz="2200" dirty="0"/>
                  <a:t>f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𝕜</m:t>
                    </m:r>
                    <m:r>
                      <m:rPr>
                        <m:nor/>
                      </m:rPr>
                      <a:rPr lang="en-US" sz="2200">
                        <a:latin typeface="Cambria Math"/>
                        <a:ea typeface="Cambria Math"/>
                      </a:rPr>
                      <m:t>[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200" dirty="0"/>
                  <a:t>]</a:t>
                </a:r>
                <a:r>
                  <a:rPr lang="en-US" sz="2200" dirty="0" smtClean="0"/>
                  <a:t> and all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, it is completely regular if it has unique solution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.  </a:t>
                </a:r>
                <a:endParaRPr lang="en-US" sz="2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7" y="2025557"/>
                <a:ext cx="7403438" cy="3550396"/>
              </a:xfrm>
              <a:prstGeom prst="rect">
                <a:avLst/>
              </a:prstGeom>
              <a:blipFill rotWithShape="1">
                <a:blip r:embed="rId7"/>
                <a:stretch>
                  <a:fillRect l="-1071" t="-858" r="-1977" b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8495" y="0"/>
            <a:ext cx="8174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Birkhoff</a:t>
            </a:r>
            <a:r>
              <a:rPr lang="en-US" sz="3200" dirty="0" smtClean="0"/>
              <a:t> Interpolation (in several variables)</a:t>
            </a:r>
          </a:p>
        </p:txBody>
      </p:sp>
    </p:spTree>
    <p:extLst>
      <p:ext uri="{BB962C8B-B14F-4D97-AF65-F5344CB8AC3E}">
        <p14:creationId xmlns:p14="http://schemas.microsoft.com/office/powerpoint/2010/main" val="23228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6556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15900" y="-5032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8300" y="-3508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wgHBgkIBwgKCgkLDRYPDQwMDRsUFRAWIB0iIiAdHx8kKDQsJCYxJx8fLT0tMTU3Ojo6Iys/RD84QzQ5OjcBCgoKDQwNGg8PGjclHyU3Nzc3Nzc3Nzc3Nzc3Nzc3Nzc3Nzc3Nzc3Nzc3Nzc3Nzc3Nzc3Nzc3Nzc3Nzc3Nzc3N//AABEIAKAAgwMBIgACEQEDEQH/xAAcAAAABwEBAAAAAAAAAAAAAAAAAQIDBAUGBwj/xAA4EAACAQMDAgMFBwMEAwEAAAABAgMABBEFEiExQQYTUSJhcYGRBxQyQlKhwSOx0TND4fAlYoIV/8QAFAEBAAAAAAAAAAAAAAAAAAAAAP/EABQRAQAAAAAAAAAAAAAAAAAAAAD/2gAMAwEAAhEDEQA/AOWsSPzfWmy7etLJycY6UJMFBgc0CPMOetAyk45ppjg0QPFA60pI60nzXxncabIweDkUocDvQKWR2GSxo97epoIMqQq+/d6UZB6AoTj8uc0CQWIPtE0RZhVpZ20U6LudS5HKHGc+8Gmb+PyhsWEjH5iAf7CgiLIwxg0DIwOQxoKqkEMNrds0kqaBZlf8O40YkfP4iaQBzyaGcYoDeZwOCaCSvjlqbOQOlEnSgkh+OpoUlV9kUdAtgCfT+aIYXggEUplGaIKCwFAzMgwGFNfi68VIuCuQBkdqYIBPwoFYFKhhaZ8Jn40nvUuyV3O2McdMepoFf044zGse9v1fppuJPa9pW+gP7VYm0KjHLHo2ThR7qkQWKFhuhx8MEUECCz887RnPvwBj6VLeMWC71JyckFSQB7uuDVnFYqpB2P7tvrUfUrWbAC79noDuFBm5N7ORnOe/rRqAB61YPp0nGdwz3Cmo01m0eP8AFAw8fTHOe9NsuCCKlQBd23oDxk9jUeQEOVPagbFDAFFSl5IFA4hO0cUKeDMBhSAB0GKFACB+KgoG8E9KUxDDIPypIByOcCgau0VXBTJB9aYqXeBQigNn31Gxz1oFwp5h2jr2qz06JkcKy9TjkcVWW5IlXb1zV7GGMnsrkKP3oJDOAV2Y9rrU2IZKnacHuKqnODwc4/ernS/6idOh/agtLCza5kCRoSM/q4qfcaYYhtkTaOwI71Y6FJFDsUbcnk56g1b3O2bKkAjH4sdM0HPr212twS39qpL+AoDu6it7qUCoSNuQW4z8KzOqxoQ+0DOcdKDGSoVbpTdypyGPJqwu4zC44zzUC+IWTaDkhaCORge+lW6/1BSckinIf9RaB9UBUHH7UKcR8KBkUKCGckkUe8gjOcUbcGklaBDNn4elEcHpn50rb19KL3dRQatfD8ERhTlmaPeXHVabgzBdT2EuPMjOUcfmUf8AGKt9EmbUktpVk2OIhGfcckH+PrVL4iUpegwkjyuI37lecUDAGw8+tXegRPI7yAcHGSaobN1u9sDHZLnkY61PZr6EeVF7KA7QB3+NB0K0hmU/iPT8r4NT/bA9oMCSOSTzzXOINc1TSZF+8AmMnuc5+FajT/EcOpKFt96seMMOgoLK/BeFlwpIPB79KzF/auPykZPTFWt3qy2f9G8mCA88n07VnNS8So8jiBcrnO7p+1BS6pvhmDFThOaopmDyOwzgnPNWdzdtK8pmzhlPBqoPxoF4G1SGBPcdxTsI9tT3pgHjPTHGaet/xjuKB2jpaAFRQoGpI8Yz1NFT7ruxT1pY3F5J5VtbySyeiKW/tQQSM0SxliFA9onAA6muheH/ALOri6Mc2r+ZbxN/tqOfme3/AHpW+03wfp+muJrGzjOwDMhGW+OTQck0mG+0uIreWs0Cz58ppUIBb09R6/Kka4riRVfBIiVcjuBkf2Fdp1jwzHrFlNFL7GH3pIOqEdDj9sfGuXeLdEuNLuLZLraTJGSrR8ggHH15H1oM9BYi7IUN5cv5H9D2qzTSJXn23PmmYLtCSYCsT3BHbrzxQsIl3Z5yMVcfeGmkieNR5kYx9On96Ctm0eBlUyQQREHGI2Ysfhk07pVvc2Wr20MNw6xy9VPtDb8/+81p9P0eBonutQk8tQucck59Bx/NQI5IpL9JY0OTgIc9AD0oKjxY08mpe0UIfcpABGOmappYjFCURjsI7cfxV9rmZNVLN7XtlQOnWq6a1kikKMjhT+oYA+dBQ3VuWUrl8nrnp9arpoyrkP1rrX2fWSzyTLsysR3s/UM5GAB7gufmSa1tz4cs71i0sCMOmSo5oPOmMADA4qRAp3Diu43ngbS51INnECOMhcVjPEHgC407dcWJM8Q5Mf51Hu9aDEpwoFCnjASSdp+VCg6poX2XJH5c+ryu7DnykHs/M9a31lpMFhHizRYo/wAyKuAflVzGP1dex9aN4+cqMZ60EeOEcJwV7UcUHlhlHII491PKApG75UsnkYoI0kRWJh+rjFYn7UtP83Sra4jXJtpWLD/0IwfpwflW9KknJ+NVfiC1+86fJG4yN4I47EY/mg4dbQ7XxjnPrU6zg3Xoz0U/SnNWsTpl+IRxGRlPcO4+VO2wDzpt4zwTQacRRvalZgGDRlcdulVLWTqEPk7lhYAmPOSPhTNxrC2iu102I4hzwTx0/wAVHXxXbS+0rSIhODtQ4oG9ThiuNQkkKtHv52n8v1pvWislsGXuuSai3WpRTu0hZw7d2XGRU7w5ZNrOvWVq5PkoRLL71XnHz4HzoN/4O0YaZotskq7JZkEkg75POPpgVo/KjHuA6UnaQVyKcIPpQI8qIjrzTf3VHU5IIp7y8c9jTgQrCc9e1Bh9R8CaffXs1z93UGRsna+B9KFbIRDHQ0dBPA4o+SvtUdF6UCGGDRjtjrRsCTRqMUCj2pm5iWaJkfo3FPAY6UlyCuM4J4FBy3xvYvJLEUXEiMcehPpWVjZ432gFW6EHqK614n05riJZ44yWU+0AP3rE6loxuVZdmCOQR2oMT4mlK2JXqJXA+nP8CpumkRaXaQeWqkLuLbRls81S+IN73K2hYFoXKNzxuJxWv++WqwJEhXAG0DOaClugZSTjCgY6V0T7NtEkht5tSuoyjSgJDkYOzqT8zj6VB8LeFptQnS61C2Mdkp3BJV2mU9uOu3vXRY02jC9KBWzBBxx0oynHSlqcnaRRnuKBgj6U5J+AAde9HjPHvoSD2vlQNAHHShTgUY6UVBKNEOvuo6FATUO1A9KAOBQAkgU25UgMTjHOTWc8WeMLbQIjHGonuz/tg8J8a52+q634juM3FxKkTE4ji9kYoOuT6jZ25xcXUEbHs0grF+M9asNIjE9jJBdyyHHkpIPZ95I7U3b6JpsUSysyrlfb3jv3zTVxBoe0q00CtjsRQcmnmn++G9kT2nlMnK8Zznv7/WuoeBdWFnFBc6kYvInAVpfJA8tj0OQM46iod7baIdJuLZ18yRh7LRoSQe1QdBlOmwiy1FWFtIMRyMMAj091B2ZCDEoUggjOfWgBisFpaarYRiXSrtms15EbDegz7uo+RFXUPikqoF7ZsCO8Jzn5H+CaDToDuz2oH8RqJpWq2Wpxl7OcOV/EhBVl+KnkVMyDQBetJPBORilAc0JeelAncPWhQAGORzQoH6FGaKgBrO+ONXm0fRGmtuJZHCBv05B5/atEawn2ry40q0iGfalLH5D/AJoMjplrDq8gu7yXe7frbv61YS3VhYReRaN5twBgCMZx8T2qn8L6dPexOUbbCOM54FaBdMt7ImZmVUHVz0FBXLY3Oosv3x22k9M5/bNXdjoVvbgqVXgdSAKbs7tpSE06EeWT/rTA4OfQf5pVzaXVwXgu55BkdIzsHzxQM6n/APnpGYVcPNnohz+1M+bqMVusdrCgTBUmRAcqe2CCPqKqpNHjt9RgS3LM7kqyoSfma0n/AJS3lxJCXAGMowP7YFBHt9UurOxlWGwWOUOoVIV2xsnfI7H0wAKauPFBCr96sXRQOZFxz8hVpFqaruEke1u4YAGo+opBLEHMYbjO0L0oM/ceILGS6SW1NxbTDkTKNvNajRfGxR1h1rBjb8F3GvH/ANj+RWMvNGDQNLCwBznGOKj2KXPktC4zHnig7lFKkkayRMHR1yrKcgjsQaUTmuR+HfEt/oe6Hb94tM8wk4K+9T2+HT+9dF0XXrHWIS9pNl1HtxuNrp8R6UFvx3oU2HyM5/ahQSqBNGahatqdrpNm91eyhIl+ZJ9AKCWa539rk6LDZRbhvyxK98Y60NT+0cvlNIsyw7yzH+BXPtYvr/V5ZLy/fc/QUFv4R1KdbeSzhXBPtBu/P/TV9NZG7c/eGd1j4CflUj+awWm3r6fcpcocBGG9fca6jo8kV1aeYhDbhk4PegbjubeytiZCu5RgLn+9VV1rV+0TPFZLsJAEku4KvxHU/A1pLeztzLvaMEmnZbRr/wA21t0Taw9okcL86DHWMksdwot1SOaQ4kBJCnjOR6D3VdHU72zVRe2r+WxwrqdwPwIq/bwhZNYiFXkW4HtfeAeSf8dsVnNVi1Tw95b3gE9pyqunO0+8dsigm219Z3TLllDfpfjP1pOqPAi/0uoH4QKrY9S0+9jxdQiJT3I/em9WWC1h3Q37Sbh7OXGB/NBXzMwlZ33KGB4HpTtsq7uikY7VAFzC4UtfBmI5Upu/ipH3hFUtHIq8Y4jK/wA0BSWyeduUhuaVfwNDJHcW7GGZCDHIhwRQtLiFWLPICMfpJ5py43XcDY3LsYbVIHIPU/KgmR/aHqFvGsM+lxzyIMNKJCu/34xxQqmm8qKVo3Kll4JGMUK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" y="-198438"/>
            <a:ext cx="1247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KAAoAMBIgACEQEDEQH/xAAcAAACAwEBAQEAAAAAAAAAAAACAwEEBQYHAAj/xAA3EAABAwIEBAQEBAYDAQAAAAABAAIDBBEFEiExBkFRcRMiYYEyUpGhFCNCsQcVYsHR4TNz8CX/xAAZAQADAQEBAAAAAAAAAAAAAAAAAQIDBAX/xAAiEQEBAQEAAgICAgMAAAAAAAAAAQIRAxIhMSJBBFETYXH/2gAMAwEAAhEDEQA/APcF8vlBQEL4r5QVKUKF8VBQEL5QvkBKhQ5waCXEABYWJcRwU7vDpwHu5vJ0H+UW8PjevdfXXFxcYTNqMskcUjOYZcELdo8eoqoXZINDY+YXHsl2DjWU3SmytcAQbg63RgpkNfIbr4XQQl9dQpQEhGEDUYQBqCpUFNaEBKIoSklBKi6koCkHxKGSQRtzONgBuhke2ONz3kBrdSTyC4fH+JHVhdTUOkd9XAau/wBJXUipm1Zx7iB1TI6morlu1+q5iR8b5MtRNK539Js0JscZa0hrz633ce6RUA6C7R7LH27XTnxfAJWwA+QOJGzv9qtLWxRyWja4v+drrW90UlM+QEbd06mw5gANgq9oefDami4hr6QgwySZQf8Ajc64PZdvw9xXT4mRDIRHPtlOoK438HGHXyhV30BjkEtG8xyg3Gu6JuUt+DUj19rr2umiy5Ph3iSOqhZBW2iqW2Y7NsbLpmPDhcG/Sy1lctnDSvghupTIYKIbhLB1TAgGISiQlM6EoVJKAlInzihc7Qr4lVMSqDS0FRO21443OF+tkjcpxdir5Z3UsZIgiNni3xv6dh+6w6eIMac3med02USSkPlOY/Ee5RQ81zb07v4/jnO0plK6/kzegLjZGKOZxu97bdAFo0zM3ZOMIbqFl2uuZyz4qNoGrrppiYxttvVWRobZbBC9oJKOrUns0J5KnINVqlrVRqo8p05pylrlUJ9bPbpIzmOYXTcJ4yc7Ked2aN4sw8wei5mXTdDRTOpnlzN2uEjfZdGK8/z458vXAemym6TE4GNpGxFwmXW3XGY1G1KamtKAaUBRFQU6dLcllMcgspIJKzOIj/8AFrP+o2Wkd1j8Uy+DgdS7S5AaL+pCV+jcjFIPBubEpUTgJbnYpMclmBg5BE3zOsFy7+3p+Cfi1qY5bpzpCeVwq0Fw0Epmdp+Ie6zdESX66lLdKAgMkd9XFQXx3tdNQzIPRU53ZnuvtZWA5rr21VOU+cpxNUKx1mgc0uCQMtfYi3Yr6svmVUSWcB10W2HH5/p7BRkOpYSNixpH0VgbLNwGc1OEUkrtCYgD7aLRC3eeMJgS2owmDyoKkoCUzC5AURKAlSQXLkuNcUpnUj8OjeXVQLX2FrC2uq6p7rA+i8kib+LxGetnJdLJI43vso3eOn+P4pvtv6JZLJTZzU6AAE21srMOIwyXbTuEj7fCOXdMitI03AN7g+qzq+kfBUk0jAC+MHTubrL8bXRn2zlYq8TqGs8JkjswG8YAA+qy/wCc1sMnlnkPzB1iCkNoJ6lri6c5r7k2UjCmsaC6UOdfXLqtJMRNu7fhpwY22ocBIRG4dTony4g1rs/iWaBuQQD2PNY8VC4VdNbzeIdwL2FwLrZ4kpWQ0D3Qh18wuL8lFznrXPk363rPmx2YHLC2zepU09dUSuvJO2x20Bss+OkY7KXv3tuNkLsMk8Ulr2ZAd8wWnpn6YXW/try1OUjOQW/MOXskTSsaGkm9jfTXTqs5kkzHZHHxRezXAXVukhDWte9t3OdcX5C9kTMgtuo9e4cdH/KKaNkkbnMjGcMeDlJ1sbLVC8x4EnnZxQ+Mu/LfC67fpb9l6a09Vc+nN5Mel4a1MalBMBTZnFA5GUtxQAFAUZOiAlIAcuA4ho24biTzE0CKS8jQBsTuPqu/dqsDi6k8agbM3R0Drk/0nQ/2UbnY6P42/Tf/AFw8LtQdswutCpiFRTsfE4eLHsDzB3H2H0VCbWYOAsSNQnMeMu9lzX+3oTl7CIWmzxE0SEGxaTlc0+oSJKaaxfUuZTRD4uZK1H4dS1rfElJD/mabEe6o1VHR0o0Mkj9gXvJVSj0VaAGWqE7WlsTLNjYei0sdAkpcjefNV4x4NgBpYJ2KPa2E+Zpvbbsn22rmOZc9TRl5DGutKy4F/wBYWjC2VzcslPaypRxMNQBLezxy5FaQo58l21sjmXta/wDdXqsM4+FWOmd4rsjQxw2v+n1KioDY7Ni0DbW9kcj3w/liwb6c0gWkJznTco+SsmXVcD0TpMbmrLWjhiy93O/8V6A1c/wXCYsDie4eaZznn9h9gugC1z9OLza9tmNKYEpqYFTE5x1S3I3JZQAkoCjKEn0SBZKRVRCop5YHDyyMLT7iysFAdEHLx5jVxyxOa2WCWPKSwuewgEje3VQ4DKAF1nGkJfhbJrX8KQewOn+Fx8b2k+Y6eq59Z49HxeT3+TPG8NhsqQY+ol8R9w0bDqrNU0MYHN110sq7MRgD8mYAg2sSpk/cbXf6VaoYi6T8qSPw+QI1VF7q9wLco06rcNdT5dJYwe4SHyU8Ud31DPN6rSX/AEz1m/2zGsmfGA535jdQ4clpU1U8xWf8Q37qtJVwg6EEehRxEPzOGxaCjU6WNcKmeZH6p1FTyVU7IIReR7gxvuq8mjrL0Pg3B6aDDqavkgaayRpcJTe4adre37q5GXk8nq6SmgZTwRwxCzI2hrew0TwgaiWjipjUYKWCiCEnPOqW4o3nVKJQHxQ3UEoCUgklCShfI1jXOe4Na0XLjoAuZxnjfCcPik/DzCsnbe0cXw39XbJydPrS4kqaSmwWrfXOtCWZdNyTsB63XmsMxO413WfjXFGJ46C2tfGIc2ZsUbbBvvuVagdnoopm7hoB9lPkzyN/Bb1ovJmiDSN1EVJA1hYIWeum6rUmIRlwbcX6LU8kuo09brn1LPh24s0zpYKRuj6duumgCqzU1CB5YtfXZbD6eNw1JPZUJqVgvYu905V2WRmGkp3XswDsFep4hT0xLnZriwv0QGINIudEqsqgGZRyV/bC8yfhdFJiuKQUseud3mPytGpP0XrsMbYomRxizGNDWjoAvPP4cxF2Jzzn9ENj7kf4XooK1jk8t7TBspQIgmxG1GEARgoAnnVKc4AElwFhc3Nlj8RcTUOCtc2V4lqRtC06+/QLzHiHievxlxbJMY6flBHo335n3VzHS67/ABTjjBaB7oxM+pkHKnbmA9yQFzWI/wAS5XAjDsPazo+odmP0Gn3XCOGl0u+q0mIOr2MY7iWMW/mFU+Rg2jHlYPYLOlPltyUuQv1aj6N8z4QtbBqtrC6mlIDX6g9CsdmyO6nWfacVnXretWrgENQXC7XHW4VmlxQxANlO33VWmq/xUfhzkeIBo7qkz03l8h05tKw9f1p0zXPyw3W4mx48h17pVViDQ0C4J52XNOEjXaZgV9llPzI/xSK/z6alTXZhZpuVWgzSPzPN/RIihd+o6K40CNgtsq5J9Ilur8t3g/iKPCMZ/DVGUUtSA2R/yO1se2uq9Vjka9ofG5rmnYtNwV+d5n5pHO6laWGYxiGGOD6Grlh6tBu09wdFXq593te9AowV5Thv8RcSgIFdFFUs55R4bvtp9l1uG8c4LWWEkrqZx5TNsAe40Rc1Lq2lGCq0M0crBJG9r2O2c03BTQVIeDVc75Znvle57nOJLnG5JVRzzfXVTO+7nEbXSs110pFmulO0Nwi/UoO6Dgbr7koPl15L66RoAspBui5ISLapBPa4I2IVyKdz+fnCqBE0kOu3dK57FZ161pQzRZrTt+ydUfhzH+Xv6LMEzXixc1p/dHC1zn/lkOssbnjealNa3LupJDXtzC7QQT25qzFCSLyap1BQ/jp8uU5AbvPRo3Sn2rU5nrnq2PwayeLkyRzR2uoYVYxjXFKo9ZCVWYt45RXUhx6oOZUXTJsYPjuI4TKH0VQ5rb3dETdju4Xp3DXGVFjBbBNanqzoGON2v7H+xXjbHap0brOBBtY6JWS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-655638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7022" y="95945"/>
            <a:ext cx="8174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Birkhoff</a:t>
            </a:r>
            <a:r>
              <a:rPr lang="en-US" sz="3200" dirty="0" smtClean="0"/>
              <a:t> Interpolation (in several variables)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9997" y="1052575"/>
                <a:ext cx="67937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𝑑𝑒𝑡</m:t>
                    </m:r>
                    <m:r>
                      <a:rPr lang="en-US" sz="2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>
                    <a:latin typeface="Cambria Math"/>
                    <a:ea typeface="Cambria Math"/>
                  </a:rPr>
                  <a:t>𝞅</a:t>
                </a:r>
                <a:r>
                  <a:rPr lang="en-US" sz="2200" dirty="0">
                    <a:latin typeface="Cambria Math"/>
                    <a:ea typeface="Cambria Math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,</a:t>
                </a:r>
                <a:r>
                  <a:rPr lang="en-US" sz="2200" dirty="0" smtClean="0"/>
                  <a:t>…,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) </a:t>
                </a:r>
                <a:r>
                  <a:rPr lang="en-US" sz="2200" i="1" dirty="0" smtClean="0"/>
                  <a:t>is a polynomial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𝑑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𝑣𝑎𝑟𝑖𝑎𝑏𝑙𝑒𝑠</m:t>
                    </m:r>
                  </m:oMath>
                </a14:m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97" y="1052575"/>
                <a:ext cx="679376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8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24592" y="3276600"/>
                <a:ext cx="61729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If </a:t>
                </a:r>
                <a:r>
                  <a:rPr lang="en-US" sz="2200" dirty="0" smtClean="0">
                    <a:latin typeface="Cambria Math"/>
                    <a:ea typeface="Cambria Math"/>
                  </a:rPr>
                  <a:t>𝞅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𝑐𝑜𝑛𝑠𝑡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. ⇒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𝑑𝑖𝑚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200" dirty="0" smtClean="0"/>
                  <a:t>=</a:t>
                </a:r>
                <a:r>
                  <a:rPr lang="en-US" sz="2200" i="1" dirty="0" smtClean="0"/>
                  <a:t>dk-1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𝑘𝑑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en-US" sz="2200" dirty="0" smtClean="0"/>
                  <a:t>=</a:t>
                </a:r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𝑑𝑖𝑚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92" y="3276600"/>
                <a:ext cx="6172908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185" t="-8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7521" y="1676400"/>
                <a:ext cx="5839804" cy="483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r>
                  <a:rPr lang="en-US" sz="2200" i="1" dirty="0">
                    <a:latin typeface="Cambria Math"/>
                    <a:ea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m:rPr>
                            <m:brk m:alnAt="25"/>
                          </m:rPr>
                          <a:rPr lang="en-US" sz="2200" i="1" dirty="0" smtClean="0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200" i="1" dirty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=</m:t>
                        </m:r>
                        <m:d>
                          <m:dPr>
                            <m:begChr m:val="{"/>
                            <m:ctrlPr>
                              <a:rPr lang="en-US" sz="22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200" b="0" i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…,</m:t>
                            </m:r>
                            <m:r>
                              <m:rPr>
                                <m:nor/>
                              </m:rPr>
                              <a:rPr lang="en-US" sz="2200" dirty="0"/>
                              <m:t> 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ℂ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𝑘𝑑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/>
                          </a:rPr>
                          <m:t>: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nary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21" y="1676400"/>
                <a:ext cx="5839804" cy="483337"/>
              </a:xfrm>
              <a:prstGeom prst="rect">
                <a:avLst/>
              </a:prstGeom>
              <a:blipFill rotWithShape="1">
                <a:blip r:embed="rId6"/>
                <a:stretch>
                  <a:fillRect l="-104" t="-79747" b="-122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70393" y="2172539"/>
                <a:ext cx="3547446" cy="45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i="1" dirty="0"/>
                  <a:t>dim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i="1" dirty="0" smtClean="0"/>
                  <a:t>=max{dim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i="1" dirty="0" smtClean="0"/>
                  <a:t>}=kd-d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93" y="2172539"/>
                <a:ext cx="3547446" cy="458011"/>
              </a:xfrm>
              <a:prstGeom prst="rect">
                <a:avLst/>
              </a:prstGeom>
              <a:blipFill rotWithShape="1">
                <a:blip r:embed="rId7"/>
                <a:stretch>
                  <a:fillRect l="-2062" t="-7895" r="-137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708155" y="3749337"/>
            <a:ext cx="1616445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64486" y="3983437"/>
                <a:ext cx="6870984" cy="458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Theorem: If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Cambria Math"/>
                        <a:ea typeface="Cambria Math"/>
                      </a:rPr>
                      <m:t>𝓟</m:t>
                    </m:r>
                  </m:oMath>
                </a14:m>
                <a:r>
                  <a:rPr lang="en-US" sz="22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/>
                  <a:t> is regular </a:t>
                </a:r>
                <a:r>
                  <a:rPr lang="en-US" sz="2200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sz="2200" i="1" dirty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={0}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86" y="3983437"/>
                <a:ext cx="6870984" cy="458011"/>
              </a:xfrm>
              <a:prstGeom prst="rect">
                <a:avLst/>
              </a:prstGeom>
              <a:blipFill rotWithShape="1">
                <a:blip r:embed="rId8"/>
                <a:stretch>
                  <a:fillRect l="-1154" t="-789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4" descr="http://upload.wikimedia.org/wikipedia/en/thumb/e/ea/Rong-qing_jia.jpg/200px-Rong-qing_jia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2" y="4946342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51977" y="6394142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Rong</a:t>
            </a:r>
            <a:r>
              <a:rPr lang="en-US" dirty="0" smtClean="0"/>
              <a:t>-Qing </a:t>
            </a:r>
            <a:r>
              <a:rPr lang="en-US" dirty="0" err="1"/>
              <a:t>Jia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92" y="4757176"/>
            <a:ext cx="1092596" cy="15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12780" y="636785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Sharma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62801" y="4757176"/>
            <a:ext cx="4690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Conjecture: it is true in the real case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4227609" y="5556995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False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6716" y="2743200"/>
                <a:ext cx="378411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𝑟𝑒𝑔𝑢𝑙𝑎𝑟𝑖𝑡𝑦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𝑚𝑒𝑎𝑛𝑠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𝒵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</m:d>
                  </m:oMath>
                </a14:m>
                <a:r>
                  <a:rPr lang="en-US" sz="22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𝓗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16" y="2743200"/>
                <a:ext cx="3784113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966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4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  <p:bldP spid="27" grpId="0"/>
      <p:bldP spid="22" grpId="0"/>
      <p:bldP spid="2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Haar</a:t>
            </a:r>
            <a:r>
              <a:rPr lang="en-US" dirty="0" smtClean="0"/>
              <a:t> subspaces and </a:t>
            </a:r>
            <a:r>
              <a:rPr lang="en-US" dirty="0" err="1" smtClean="0"/>
              <a:t>Haar</a:t>
            </a:r>
            <a:r>
              <a:rPr lang="en-US" dirty="0" smtClean="0"/>
              <a:t> coverings</a:t>
            </a:r>
            <a:endParaRPr lang="en-US" dirty="0"/>
          </a:p>
        </p:txBody>
      </p:sp>
      <p:pic>
        <p:nvPicPr>
          <p:cNvPr id="2050" name="Picture 2" descr="http://www-history.mcs.st-and.ac.uk/Thumbnails/Haa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77" y="727501"/>
            <a:ext cx="1219200" cy="14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56381" y="33767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Alfréd</a:t>
            </a:r>
            <a:r>
              <a:rPr lang="en-US" b="1" dirty="0"/>
              <a:t> </a:t>
            </a:r>
            <a:r>
              <a:rPr lang="en-US" b="1" dirty="0" err="1"/>
              <a:t>Haar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1684" y="1655005"/>
                <a:ext cx="720684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Definition: </a:t>
                </a:r>
                <a:r>
                  <a:rPr lang="en-US" sz="2200" i="1" dirty="0" smtClean="0"/>
                  <a:t>H=span</a:t>
                </a:r>
                <a:r>
                  <a:rPr lang="en-US" sz="2200" dirty="0" smtClean="0"/>
                  <a:t> {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} </m:t>
                    </m:r>
                    <m:r>
                      <a:rPr lang="en-US" sz="2200" b="0" i="1" smtClean="0">
                        <a:latin typeface="Cambria Math"/>
                      </a:rPr>
                      <m:t>𝑖𝑓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𝑓𝑜𝑟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𝑎𝑛𝑦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𝑑𝑖𝑠𝑡𝑖𝑛𝑐𝑡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𝑝𝑜𝑖𝑛𝑡𝑠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4" y="1655005"/>
                <a:ext cx="7206845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1100" t="-7042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53859" y="2216665"/>
                <a:ext cx="2130711" cy="437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}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200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859" y="2216665"/>
                <a:ext cx="2130711" cy="437364"/>
              </a:xfrm>
              <a:prstGeom prst="rect">
                <a:avLst/>
              </a:prstGeom>
              <a:blipFill rotWithShape="1">
                <a:blip r:embed="rId5"/>
                <a:stretch>
                  <a:fillRect l="-2006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534" y="2592631"/>
                <a:ext cx="4124334" cy="482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/>
                  <a:t>the determinant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𝑑𝑒𝑡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34" y="2592631"/>
                <a:ext cx="4124334" cy="482312"/>
              </a:xfrm>
              <a:prstGeom prst="rect">
                <a:avLst/>
              </a:prstGeom>
              <a:blipFill rotWithShape="1">
                <a:blip r:embed="rId6"/>
                <a:stretch>
                  <a:fillRect l="-1773" t="-3797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1684" y="3832293"/>
                <a:ext cx="897226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dirty="0">
                            <a:latin typeface="Cambria Math"/>
                            <a:ea typeface="Cambria Math"/>
                          </a:rPr>
                          <m:t>𝓟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 dirty="0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𝐻𝑎𝑎𝑟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𝑠𝑢𝑏𝑠𝑝𝑎𝑐𝑒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𝕜</m:t>
                    </m:r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𝑡h𝑒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𝑢𝑛𝑖𝑞𝑢𝑒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𝐻𝑎𝑎𝑟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𝑠𝑢𝑠𝑝𝑎𝑐𝑒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𝑖𝑛</m:t>
                    </m:r>
                  </m:oMath>
                </a14:m>
                <a:r>
                  <a:rPr lang="en-US" sz="22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0">
                        <a:latin typeface="Cambria Math"/>
                        <a:ea typeface="Cambria Math"/>
                      </a:rPr>
                      <m:t>ℂ</m:t>
                    </m:r>
                  </m:oMath>
                </a14:m>
                <a:r>
                  <a:rPr lang="en-US" sz="2200" dirty="0" smtClean="0"/>
                  <a:t>[x]</a:t>
                </a:r>
                <a:r>
                  <a:rPr lang="en-US" sz="2200" i="1" dirty="0" smtClean="0"/>
                  <a:t>.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4" y="3832293"/>
                <a:ext cx="8972264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68" t="-7143" r="-6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9416" y="4474825"/>
                <a:ext cx="8305800" cy="77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For d&gt;1, n&gt;1 there are no n-dimensional </a:t>
                </a:r>
                <a:r>
                  <a:rPr lang="en-US" sz="2200" dirty="0" err="1" smtClean="0"/>
                  <a:t>Haar</a:t>
                </a:r>
                <a:r>
                  <a:rPr lang="en-US" sz="2200" dirty="0" smtClean="0"/>
                  <a:t> subspaces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𝕜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 smtClean="0"/>
                  <a:t> or even in 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200" dirty="0" smtClean="0"/>
                  <a:t>) 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16" y="4474825"/>
                <a:ext cx="8305800" cy="775533"/>
              </a:xfrm>
              <a:prstGeom prst="rect">
                <a:avLst/>
              </a:prstGeom>
              <a:blipFill rotWithShape="1">
                <a:blip r:embed="rId8"/>
                <a:stretch>
                  <a:fillRect l="-954" t="-3937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1775" y="5334000"/>
            <a:ext cx="86032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J. C. </a:t>
            </a:r>
            <a:r>
              <a:rPr lang="en-US" sz="2200" dirty="0" err="1" smtClean="0"/>
              <a:t>Mairhuber</a:t>
            </a:r>
            <a:r>
              <a:rPr lang="en-US" sz="2200" dirty="0" smtClean="0"/>
              <a:t> in real case and I. Schoenberg in the complex case;. 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" y="3074943"/>
            <a:ext cx="6545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(The Lagrange interpolation problem is well posed)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05742" y="6248400"/>
                <a:ext cx="630012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/>
                  <a:t>or </a:t>
                </a:r>
                <a:r>
                  <a:rPr lang="en-US" sz="2200" dirty="0" smtClean="0"/>
                  <a:t>from the </a:t>
                </a:r>
                <a:r>
                  <a:rPr lang="en-US" sz="2200" dirty="0"/>
                  <a:t>previous </a:t>
                </a:r>
                <a:r>
                  <a:rPr lang="en-US" sz="2200" dirty="0" smtClean="0"/>
                  <a:t>discussion: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latin typeface="Cambria Math"/>
                        <a:ea typeface="Cambria Math"/>
                      </a:rPr>
                      <m:t>𝓟</m:t>
                    </m:r>
                  </m:oMath>
                </a14:m>
                <a:r>
                  <a:rPr lang="en-US" sz="2200" dirty="0" smtClean="0"/>
                  <a:t>,{0},{0},…,{0})</a:t>
                </a:r>
                <a:endParaRPr lang="en-US" sz="2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42" y="6248400"/>
                <a:ext cx="6300123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161" t="-7042" r="-290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682" y="304800"/>
                <a:ext cx="8627616" cy="79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Definition: A family of n-dimensional subspaces </a:t>
                </a:r>
                <a:r>
                  <a:rPr lang="en-US" sz="2200" i="1" dirty="0" smtClean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} </m:t>
                    </m:r>
                    <m:r>
                      <a:rPr lang="en-US" sz="2200" b="0" i="1" smtClean="0">
                        <a:latin typeface="Cambria Math"/>
                      </a:rPr>
                      <m:t>𝑖𝑛</m:t>
                    </m:r>
                    <m:r>
                      <m:rPr>
                        <m:nor/>
                      </m:rP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200" dirty="0"/>
                      <m:t>C</m:t>
                    </m:r>
                    <m:r>
                      <m:rPr>
                        <m:nor/>
                      </m:rPr>
                      <a:rPr lang="en-US" sz="2200" dirty="0"/>
                      <m:t>(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m:rPr>
                        <m:nor/>
                      </m:rPr>
                      <a:rPr lang="en-US" sz="2200" dirty="0"/>
                      <m:t>)</m:t>
                    </m:r>
                  </m:oMath>
                </a14:m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is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Haar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covering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of</m:t>
                      </m:r>
                      <m:sSup>
                        <m:sSupPr>
                          <m:ctrlPr>
                            <a:rPr lang="en-US" sz="2200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0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200" i="0">
                              <a:latin typeface="Cambria Math"/>
                              <a:ea typeface="Cambria Math"/>
                            </a:rPr>
                            <m:t>𝕜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200" i="0" dirty="0">
                              <a:latin typeface="Cambria Math"/>
                              <a:ea typeface="Cambria Math"/>
                            </a:rPr>
                            <m:t>d</m:t>
                          </m:r>
                        </m:sup>
                      </m:sSup>
                      <m:r>
                        <a:rPr lang="en-US" sz="2200" b="0" i="0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if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for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any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distinct</m:t>
                      </m:r>
                      <m:r>
                        <a:rPr lang="en-US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points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82" y="304800"/>
                <a:ext cx="8627616" cy="791050"/>
              </a:xfrm>
              <a:prstGeom prst="rect">
                <a:avLst/>
              </a:prstGeom>
              <a:blipFill rotWithShape="1">
                <a:blip r:embed="rId2"/>
                <a:stretch>
                  <a:fillRect l="-919" t="-3077" b="-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18463" y="1073210"/>
                <a:ext cx="2130711" cy="437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}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463" y="1073210"/>
                <a:ext cx="2130711" cy="437364"/>
              </a:xfrm>
              <a:prstGeom prst="rect">
                <a:avLst/>
              </a:prstGeom>
              <a:blipFill rotWithShape="1">
                <a:blip r:embed="rId3"/>
                <a:stretch>
                  <a:fillRect l="-1714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381" y="1447800"/>
            <a:ext cx="9244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dirty="0" smtClean="0"/>
              <a:t>he Lagrange interpolation problem is well posed in one of these spaces.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38400" y="1928786"/>
                <a:ext cx="3396507" cy="475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i="1" dirty="0"/>
                  <a:t>=span</a:t>
                </a:r>
                <a:r>
                  <a:rPr lang="en-US" sz="2200" dirty="0"/>
                  <a:t> {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}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28786"/>
                <a:ext cx="3396507" cy="475708"/>
              </a:xfrm>
              <a:prstGeom prst="rect">
                <a:avLst/>
              </a:prstGeom>
              <a:blipFill rotWithShape="1">
                <a:blip r:embed="rId4"/>
                <a:stretch>
                  <a:fillRect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437" y="2377389"/>
                <a:ext cx="8613500" cy="79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i="1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}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is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a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Haar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covering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of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200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dirty="0">
                            <a:latin typeface="Cambria Math"/>
                            <a:ea typeface="Cambria Math"/>
                          </a:rPr>
                          <m:t>d</m:t>
                        </m:r>
                      </m:sup>
                    </m:sSup>
                    <m:r>
                      <a:rPr lang="en-US" sz="2200" dirty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if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for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any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distinct</m:t>
                    </m:r>
                    <m:r>
                      <a:rPr lang="en-US" sz="22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</a:rPr>
                      <m:t>points</m:t>
                    </m:r>
                  </m:oMath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}</m:t>
                    </m:r>
                    <m:r>
                      <a:rPr lang="en-US" sz="2200" i="1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𝑜𝑛𝑒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𝑡h𝑒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dirty="0" smtClean="0">
                        <a:latin typeface="Cambria Math"/>
                        <a:ea typeface="Cambria Math"/>
                      </a:rPr>
                      <m:t>𝑑𝑒𝑡𝑒𝑟𝑚𝑖𝑛𝑎𝑛𝑡𝑠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7" y="2377389"/>
                <a:ext cx="8613500" cy="791435"/>
              </a:xfrm>
              <a:prstGeom prst="rect">
                <a:avLst/>
              </a:prstGeom>
              <a:blipFill rotWithShape="1">
                <a:blip r:embed="rId5"/>
                <a:stretch>
                  <a:fillRect l="-920" t="-230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25875" y="3141719"/>
                <a:ext cx="4516557" cy="5102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2200" dirty="0"/>
                            <m:t>Δ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,…,</m:t>
                          </m:r>
                          <m:r>
                            <m:rPr>
                              <m:nor/>
                            </m:rPr>
                            <a:rPr lang="en-US" sz="2200" dirty="0"/>
                            <m:t>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i="1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2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200" i="1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875" y="3141719"/>
                <a:ext cx="4516557" cy="5102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3831" y="3548083"/>
                <a:ext cx="8697937" cy="1168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Question: What is the minimal number s:=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i="1" dirty="0"/>
                          <m:t>η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a:rPr lang="en-US" sz="2200" i="1" dirty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dirty="0" smtClean="0"/>
                  <a:t> of </a:t>
                </a:r>
                <a:r>
                  <a:rPr lang="en-US" sz="2200" i="1" dirty="0" smtClean="0"/>
                  <a:t>n</a:t>
                </a:r>
                <a:r>
                  <a:rPr lang="en-US" sz="2200" dirty="0" smtClean="0"/>
                  <a:t>-dimensional subspaces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{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} </m:t>
                    </m:r>
                    <m:r>
                      <a:rPr lang="en-US" sz="2200" b="0" i="1" smtClean="0">
                        <a:latin typeface="Cambria Math"/>
                      </a:rPr>
                      <m:t>𝑖𝑛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𝕜</m:t>
                    </m:r>
                    <m:d>
                      <m:dPr>
                        <m:begChr m:val="["/>
                        <m:endChr m:val="]"/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that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forms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a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Haar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covering</m:t>
                    </m:r>
                    <m:r>
                      <a:rPr lang="en-US" sz="2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of</m:t>
                    </m:r>
                    <m:sSup>
                      <m:sSupPr>
                        <m:ctrlPr>
                          <a:rPr lang="en-US" sz="22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0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200" i="0">
                            <a:latin typeface="Cambria Math"/>
                            <a:ea typeface="Cambria Math"/>
                          </a:rPr>
                          <m:t>𝕜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/>
                            <a:ea typeface="Cambria Math"/>
                          </a:rPr>
                          <m:t>d</m:t>
                        </m:r>
                      </m:sup>
                    </m:sSup>
                    <m:r>
                      <a:rPr lang="en-US" sz="2200" b="0" i="0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200" b="0" i="0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what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are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those</m:t>
                    </m:r>
                    <m:r>
                      <a:rPr lang="en-US" sz="22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/>
                        <a:ea typeface="Cambria Math"/>
                      </a:rPr>
                      <m:t>subspaces</m:t>
                    </m:r>
                  </m:oMath>
                </a14:m>
                <a:r>
                  <a:rPr lang="en-US" sz="2200" dirty="0" smtClean="0"/>
                  <a:t>?</a:t>
                </a:r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31" y="3548083"/>
                <a:ext cx="8697937" cy="1168974"/>
              </a:xfrm>
              <a:prstGeom prst="rect">
                <a:avLst/>
              </a:prstGeom>
              <a:blipFill rotWithShape="1">
                <a:blip r:embed="rId7"/>
                <a:stretch>
                  <a:fillRect l="-841" t="-208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600200" y="5011075"/>
                <a:ext cx="3899716" cy="469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Conjecture: </a:t>
                </a:r>
                <a:r>
                  <a:rPr lang="en-US" sz="2200" dirty="0">
                    <a:solidFill>
                      <a:srgbClr val="FF0000"/>
                    </a:solidFill>
                  </a:rPr>
                  <a:t>: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200" i="1" dirty="0">
                            <a:solidFill>
                              <a:srgbClr val="FF0000"/>
                            </a:solidFill>
                          </a:rPr>
                          <m:t>η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ℂ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011075"/>
                <a:ext cx="3899716" cy="469296"/>
              </a:xfrm>
              <a:prstGeom prst="rect">
                <a:avLst/>
              </a:prstGeom>
              <a:blipFill rotWithShape="1">
                <a:blip r:embed="rId8"/>
                <a:stretch>
                  <a:fillRect l="-2034" t="-6494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417367" y="450746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Kyungyong</a:t>
            </a:r>
            <a:r>
              <a:rPr lang="en-US" dirty="0"/>
              <a:t> Lee </a:t>
            </a:r>
          </a:p>
        </p:txBody>
      </p:sp>
      <p:pic>
        <p:nvPicPr>
          <p:cNvPr id="3074" name="Picture 2" descr="http://math.wayne.edu/~klee/IMG_20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32" y="4876800"/>
            <a:ext cx="2201661" cy="18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3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4195</TotalTime>
  <Words>2658</Words>
  <Application>Microsoft Office PowerPoint</Application>
  <PresentationFormat>On-screen Show (4:3)</PresentationFormat>
  <Paragraphs>148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Essential</vt:lpstr>
      <vt:lpstr>Relation between solvability of some multivariate interpolation problems and the variety of subspace arrangement.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Haar subspaces and Haar coverings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BorisHP</dc:creator>
  <cp:lastModifiedBy>BorisHP</cp:lastModifiedBy>
  <cp:revision>179</cp:revision>
  <dcterms:created xsi:type="dcterms:W3CDTF">2013-04-03T03:47:18Z</dcterms:created>
  <dcterms:modified xsi:type="dcterms:W3CDTF">2013-07-13T17:42:08Z</dcterms:modified>
</cp:coreProperties>
</file>