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26"/>
  </p:notesMasterIdLst>
  <p:sldIdLst>
    <p:sldId id="256" r:id="rId2"/>
    <p:sldId id="299" r:id="rId3"/>
    <p:sldId id="276" r:id="rId4"/>
    <p:sldId id="258" r:id="rId5"/>
    <p:sldId id="308" r:id="rId6"/>
    <p:sldId id="259" r:id="rId7"/>
    <p:sldId id="292" r:id="rId8"/>
    <p:sldId id="309" r:id="rId9"/>
    <p:sldId id="293" r:id="rId10"/>
    <p:sldId id="260" r:id="rId11"/>
    <p:sldId id="277" r:id="rId12"/>
    <p:sldId id="270" r:id="rId13"/>
    <p:sldId id="261" r:id="rId14"/>
    <p:sldId id="294" r:id="rId15"/>
    <p:sldId id="307" r:id="rId16"/>
    <p:sldId id="262" r:id="rId17"/>
    <p:sldId id="278" r:id="rId18"/>
    <p:sldId id="279" r:id="rId19"/>
    <p:sldId id="282" r:id="rId20"/>
    <p:sldId id="306" r:id="rId21"/>
    <p:sldId id="287" r:id="rId22"/>
    <p:sldId id="290" r:id="rId23"/>
    <p:sldId id="291" r:id="rId24"/>
    <p:sldId id="305" r:id="rId25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88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677" autoAdjust="0"/>
    <p:restoredTop sz="94700" autoAdjust="0"/>
  </p:normalViewPr>
  <p:slideViewPr>
    <p:cSldViewPr>
      <p:cViewPr varScale="1">
        <p:scale>
          <a:sx n="127" d="100"/>
          <a:sy n="127" d="100"/>
        </p:scale>
        <p:origin x="-12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8F268-45D0-42B7-B040-4A4EAD5ED3EA}" type="datetimeFigureOut">
              <a:rPr lang="en-US" smtClean="0"/>
              <a:pPr/>
              <a:t>7/11/2013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24512C-81B0-4616-A7D2-B84D44C9DB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4512C-81B0-4616-A7D2-B84D44C9DBE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22A18-4D97-4C51-A9C2-141248756A26}" type="datetimeFigureOut">
              <a:rPr lang="he-IL" smtClean="0"/>
              <a:pPr/>
              <a:t>ד'/אב/תשע"ג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75B29-0380-49F0-8A5E-2D25B645DE69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001056" cy="2643206"/>
          </a:xfrm>
        </p:spPr>
        <p:txBody>
          <a:bodyPr>
            <a:noAutofit/>
          </a:bodyPr>
          <a:lstStyle/>
          <a:p>
            <a:pPr rtl="0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Deterministic vs. </a:t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Non-Deterministic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Graph Property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esting</a:t>
            </a:r>
            <a:endParaRPr lang="he-IL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285852" y="4149080"/>
            <a:ext cx="6705600" cy="1708812"/>
          </a:xfrm>
        </p:spPr>
        <p:txBody>
          <a:bodyPr>
            <a:normAutofit fontScale="77500" lnSpcReduction="20000"/>
          </a:bodyPr>
          <a:lstStyle/>
          <a:p>
            <a:pPr rtl="0"/>
            <a:r>
              <a:rPr lang="en-US" sz="4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Asaf</a:t>
            </a:r>
            <a:r>
              <a:rPr lang="en-US" sz="4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Shapira</a:t>
            </a:r>
            <a:endParaRPr lang="en-US" sz="4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Tel-Aviv University </a:t>
            </a:r>
          </a:p>
          <a:p>
            <a:pPr rtl="0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Joint work with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Lior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Gishboliner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– Testing Max-Cut</a:t>
            </a:r>
            <a:endParaRPr lang="he-IL" dirty="0"/>
          </a:p>
        </p:txBody>
      </p:sp>
      <p:sp>
        <p:nvSpPr>
          <p:cNvPr id="31" name="אליפסה 30"/>
          <p:cNvSpPr/>
          <p:nvPr/>
        </p:nvSpPr>
        <p:spPr>
          <a:xfrm>
            <a:off x="4643438" y="1500174"/>
            <a:ext cx="1928826" cy="18573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TextBox 37"/>
          <p:cNvSpPr txBox="1"/>
          <p:nvPr/>
        </p:nvSpPr>
        <p:spPr>
          <a:xfrm>
            <a:off x="6215074" y="1285860"/>
            <a:ext cx="57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i="1" dirty="0" smtClean="0">
                <a:cs typeface="Times New Roman" pitchFamily="18" charset="0"/>
              </a:rPr>
              <a:t>G</a:t>
            </a:r>
            <a:endParaRPr lang="he-IL" sz="3600" i="1" dirty="0"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14876" y="1857364"/>
            <a:ext cx="57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i="1" dirty="0" smtClean="0">
                <a:cs typeface="Times New Roman" pitchFamily="18" charset="0"/>
              </a:rPr>
              <a:t>A</a:t>
            </a:r>
            <a:endParaRPr lang="he-IL" sz="3600" i="1" dirty="0"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72132" y="2071678"/>
            <a:ext cx="57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i="1" dirty="0" smtClean="0">
                <a:cs typeface="Times New Roman" pitchFamily="18" charset="0"/>
              </a:rPr>
              <a:t>B</a:t>
            </a:r>
            <a:endParaRPr lang="he-IL" sz="3600" i="1" dirty="0">
              <a:cs typeface="Times New Roman" pitchFamily="18" charset="0"/>
            </a:endParaRPr>
          </a:p>
        </p:txBody>
      </p:sp>
      <p:cxnSp>
        <p:nvCxnSpPr>
          <p:cNvPr id="46" name="מחבר חץ ישר 45"/>
          <p:cNvCxnSpPr/>
          <p:nvPr/>
        </p:nvCxnSpPr>
        <p:spPr>
          <a:xfrm rot="10800000">
            <a:off x="5643570" y="2000240"/>
            <a:ext cx="178595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643702" y="1857364"/>
            <a:ext cx="221457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i="1" dirty="0" smtClean="0"/>
              <a:t>e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,</a:t>
            </a:r>
            <a:r>
              <a:rPr lang="en-US" i="1" dirty="0" smtClean="0"/>
              <a:t>B</a:t>
            </a:r>
            <a:r>
              <a:rPr lang="en-US" dirty="0" smtClean="0"/>
              <a:t>)</a:t>
            </a:r>
            <a:r>
              <a:rPr lang="en-US" dirty="0" smtClean="0">
                <a:cs typeface="Times New Roman"/>
              </a:rPr>
              <a:t>≥</a:t>
            </a:r>
            <a:r>
              <a:rPr lang="en-US" dirty="0" smtClean="0"/>
              <a:t> 1/5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endParaRPr lang="he-IL" dirty="0"/>
          </a:p>
        </p:txBody>
      </p:sp>
      <p:grpSp>
        <p:nvGrpSpPr>
          <p:cNvPr id="52" name="קבוצה 51"/>
          <p:cNvGrpSpPr/>
          <p:nvPr/>
        </p:nvGrpSpPr>
        <p:grpSpPr>
          <a:xfrm>
            <a:off x="5000628" y="2643181"/>
            <a:ext cx="928694" cy="461665"/>
            <a:chOff x="2816656" y="3643314"/>
            <a:chExt cx="928694" cy="426213"/>
          </a:xfrm>
        </p:grpSpPr>
        <p:sp>
          <p:nvSpPr>
            <p:cNvPr id="50" name="אליפסה 49"/>
            <p:cNvSpPr/>
            <p:nvPr/>
          </p:nvSpPr>
          <p:spPr>
            <a:xfrm rot="913687">
              <a:off x="2816656" y="3687571"/>
              <a:ext cx="928694" cy="35719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071802" y="3643314"/>
              <a:ext cx="347666" cy="426213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2400" i="1" dirty="0" smtClean="0">
                  <a:cs typeface="Times New Roman" pitchFamily="18" charset="0"/>
                </a:rPr>
                <a:t>S</a:t>
              </a:r>
              <a:endParaRPr lang="he-IL" sz="2400" i="1" dirty="0">
                <a:cs typeface="Times New Roman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214282" y="1326247"/>
            <a:ext cx="4500594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None/>
            </a:pPr>
            <a:r>
              <a:rPr lang="en-US" sz="2100" i="1" dirty="0" smtClean="0"/>
              <a:t>P</a:t>
            </a:r>
            <a:r>
              <a:rPr lang="en-US" sz="2100" dirty="0" smtClean="0"/>
              <a:t> = “</a:t>
            </a:r>
            <a:r>
              <a:rPr lang="en-US" sz="2100" i="1" dirty="0" smtClean="0"/>
              <a:t>G</a:t>
            </a:r>
            <a:r>
              <a:rPr lang="en-US" sz="2100" dirty="0" smtClean="0"/>
              <a:t> has a </a:t>
            </a:r>
            <a:r>
              <a:rPr lang="en-US" sz="2100" dirty="0" smtClean="0">
                <a:solidFill>
                  <a:srgbClr val="FF0000"/>
                </a:solidFill>
              </a:rPr>
              <a:t>cut</a:t>
            </a:r>
            <a:r>
              <a:rPr lang="en-US" sz="2100" dirty="0" smtClean="0"/>
              <a:t> with 1/5</a:t>
            </a:r>
            <a:r>
              <a:rPr lang="en-US" sz="2100" i="1" dirty="0" smtClean="0"/>
              <a:t>n</a:t>
            </a:r>
            <a:r>
              <a:rPr lang="en-US" sz="2100" baseline="30000" dirty="0" smtClean="0"/>
              <a:t>2</a:t>
            </a:r>
            <a:r>
              <a:rPr lang="en-US" sz="2100" dirty="0" smtClean="0"/>
              <a:t> edges”</a:t>
            </a:r>
          </a:p>
          <a:p>
            <a:pPr algn="l" rtl="0">
              <a:buNone/>
            </a:pPr>
            <a:endParaRPr lang="en-US" sz="1100" dirty="0" smtClean="0"/>
          </a:p>
          <a:p>
            <a:pPr algn="l" rtl="0">
              <a:buNone/>
            </a:pPr>
            <a:r>
              <a:rPr lang="en-US" sz="2100" dirty="0" smtClean="0"/>
              <a:t>Idea for a tester: </a:t>
            </a:r>
          </a:p>
          <a:p>
            <a:pPr marL="457200" indent="-457200" algn="l" rtl="0">
              <a:buAutoNum type="arabicPeriod"/>
            </a:pPr>
            <a:r>
              <a:rPr lang="en-US" sz="2100" dirty="0" smtClean="0"/>
              <a:t>Sample a set </a:t>
            </a:r>
            <a:r>
              <a:rPr lang="en-US" sz="2100" i="1" dirty="0" smtClean="0"/>
              <a:t>S</a:t>
            </a:r>
            <a:r>
              <a:rPr lang="en-US" sz="2100" dirty="0" smtClean="0"/>
              <a:t> of </a:t>
            </a:r>
            <a:r>
              <a:rPr lang="en-US" sz="2100" i="1" dirty="0" smtClean="0"/>
              <a:t>q</a:t>
            </a:r>
            <a:r>
              <a:rPr lang="en-US" sz="2100" dirty="0" smtClean="0"/>
              <a:t> vertices. </a:t>
            </a:r>
          </a:p>
          <a:p>
            <a:pPr marL="457200" indent="-457200" algn="l" rtl="0">
              <a:buAutoNum type="arabicPeriod"/>
            </a:pPr>
            <a:r>
              <a:rPr lang="en-US" sz="2100" dirty="0" smtClean="0"/>
              <a:t>Go over all partitions of </a:t>
            </a:r>
            <a:r>
              <a:rPr lang="en-US" sz="2100" i="1" dirty="0" smtClean="0"/>
              <a:t>S</a:t>
            </a:r>
            <a:r>
              <a:rPr lang="en-US" sz="2100" dirty="0" smtClean="0"/>
              <a:t> into 2 sets </a:t>
            </a:r>
            <a:r>
              <a:rPr lang="en-US" sz="2100" i="1" dirty="0" smtClean="0"/>
              <a:t>X</a:t>
            </a:r>
            <a:r>
              <a:rPr lang="en-US" sz="2100" baseline="-25000" dirty="0" smtClean="0"/>
              <a:t>1</a:t>
            </a:r>
            <a:r>
              <a:rPr lang="en-US" sz="2100" dirty="0" smtClean="0"/>
              <a:t>,</a:t>
            </a:r>
            <a:r>
              <a:rPr lang="en-US" sz="2100" i="1" dirty="0" smtClean="0"/>
              <a:t>X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 and count </a:t>
            </a:r>
            <a:r>
              <a:rPr lang="en-US" sz="2100" i="1" dirty="0" smtClean="0"/>
              <a:t>e</a:t>
            </a:r>
            <a:r>
              <a:rPr lang="en-US" sz="2100" dirty="0" smtClean="0"/>
              <a:t>(</a:t>
            </a:r>
            <a:r>
              <a:rPr lang="en-US" sz="2100" i="1" dirty="0" smtClean="0"/>
              <a:t>X</a:t>
            </a:r>
            <a:r>
              <a:rPr lang="en-US" sz="2100" baseline="-25000" dirty="0" smtClean="0"/>
              <a:t>1</a:t>
            </a:r>
            <a:r>
              <a:rPr lang="en-US" sz="2100" dirty="0" smtClean="0"/>
              <a:t>,</a:t>
            </a:r>
            <a:r>
              <a:rPr lang="en-US" sz="2100" i="1" dirty="0" smtClean="0"/>
              <a:t>X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). </a:t>
            </a:r>
          </a:p>
          <a:p>
            <a:pPr marL="457200" indent="-457200" algn="l" rtl="0"/>
            <a:r>
              <a:rPr lang="en-US" sz="2100" dirty="0" smtClean="0"/>
              <a:t>        Accept </a:t>
            </a:r>
            <a:r>
              <a:rPr lang="en-US" sz="2100" dirty="0" err="1" smtClean="0"/>
              <a:t>iff</a:t>
            </a:r>
            <a:r>
              <a:rPr lang="en-US" sz="2100" dirty="0" smtClean="0"/>
              <a:t> </a:t>
            </a:r>
            <a:r>
              <a:rPr lang="en-US" sz="2100" i="1" dirty="0" smtClean="0"/>
              <a:t>e</a:t>
            </a:r>
            <a:r>
              <a:rPr lang="en-US" sz="2100" dirty="0" smtClean="0"/>
              <a:t>(</a:t>
            </a:r>
            <a:r>
              <a:rPr lang="en-US" sz="2100" i="1" dirty="0" smtClean="0"/>
              <a:t>X</a:t>
            </a:r>
            <a:r>
              <a:rPr lang="en-US" sz="2100" baseline="-25000" dirty="0" smtClean="0"/>
              <a:t>1</a:t>
            </a:r>
            <a:r>
              <a:rPr lang="en-US" sz="2100" dirty="0" smtClean="0"/>
              <a:t>,</a:t>
            </a:r>
            <a:r>
              <a:rPr lang="en-US" sz="2100" i="1" dirty="0" smtClean="0"/>
              <a:t>X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) </a:t>
            </a:r>
            <a:r>
              <a:rPr lang="en-US" sz="2100" dirty="0" smtClean="0">
                <a:cs typeface="Times New Roman"/>
              </a:rPr>
              <a:t>≥ (1/5 -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l-GR" sz="2100" dirty="0" smtClean="0">
                <a:latin typeface="Times New Roman"/>
                <a:cs typeface="Times New Roman"/>
              </a:rPr>
              <a:t>ε</a:t>
            </a:r>
            <a:r>
              <a:rPr lang="en-US" sz="2100" dirty="0" smtClean="0">
                <a:cs typeface="Times New Roman"/>
              </a:rPr>
              <a:t>/2)</a:t>
            </a:r>
            <a:r>
              <a:rPr lang="en-US" sz="2100" i="1" dirty="0" smtClean="0">
                <a:cs typeface="Times New Roman"/>
              </a:rPr>
              <a:t>q</a:t>
            </a:r>
            <a:r>
              <a:rPr lang="en-US" sz="2100" baseline="30000" dirty="0" smtClean="0"/>
              <a:t>2</a:t>
            </a:r>
            <a:endParaRPr lang="en-US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285720" y="3714752"/>
            <a:ext cx="8715404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b="1" u="sng" dirty="0" smtClean="0"/>
              <a:t>Suppose </a:t>
            </a:r>
            <a:r>
              <a:rPr lang="en-US" sz="2000" b="1" i="1" u="sng" dirty="0" smtClean="0"/>
              <a:t>G</a:t>
            </a:r>
            <a:r>
              <a:rPr lang="en-US" sz="2000" b="1" u="sng" dirty="0" smtClean="0"/>
              <a:t> is in </a:t>
            </a:r>
            <a:r>
              <a:rPr lang="en-US" sz="2000" b="1" i="1" u="sng" dirty="0" smtClean="0"/>
              <a:t>P</a:t>
            </a:r>
            <a:r>
              <a:rPr lang="en-US" sz="2000" b="1" u="sng" dirty="0" smtClean="0"/>
              <a:t>:</a:t>
            </a:r>
            <a:r>
              <a:rPr lang="en-US" sz="2000" dirty="0" smtClean="0"/>
              <a:t>  </a:t>
            </a:r>
            <a:r>
              <a:rPr lang="en-US" sz="2400" dirty="0" smtClean="0"/>
              <a:t>E[</a:t>
            </a:r>
            <a:r>
              <a:rPr lang="en-US" sz="2000" i="1" dirty="0" smtClean="0"/>
              <a:t>e</a:t>
            </a:r>
            <a:r>
              <a:rPr lang="en-US" sz="2000" dirty="0" smtClean="0"/>
              <a:t>(</a:t>
            </a:r>
            <a:r>
              <a:rPr lang="en-US" sz="2000" i="1" dirty="0" smtClean="0"/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sz="2000" i="1" dirty="0" smtClean="0">
                <a:cs typeface="Times New Roman"/>
              </a:rPr>
              <a:t>A</a:t>
            </a:r>
            <a:r>
              <a:rPr lang="en-US" sz="2000" dirty="0" smtClean="0">
                <a:cs typeface="Times New Roman"/>
              </a:rPr>
              <a:t>,</a:t>
            </a:r>
            <a:r>
              <a:rPr lang="en-US" sz="2000" i="1" dirty="0" smtClean="0">
                <a:cs typeface="Times New Roman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∩</a:t>
            </a:r>
            <a:r>
              <a:rPr lang="en-US" sz="2000" i="1" dirty="0" smtClean="0">
                <a:cs typeface="Times New Roman"/>
              </a:rPr>
              <a:t>B</a:t>
            </a:r>
            <a:r>
              <a:rPr lang="en-US" sz="2000" dirty="0" smtClean="0">
                <a:cs typeface="Times New Roman"/>
              </a:rPr>
              <a:t>)</a:t>
            </a:r>
            <a:r>
              <a:rPr lang="en-US" sz="2400" dirty="0" smtClean="0">
                <a:cs typeface="Times New Roman"/>
              </a:rPr>
              <a:t>]</a:t>
            </a:r>
            <a:r>
              <a:rPr lang="en-US" sz="2000" dirty="0" smtClean="0">
                <a:cs typeface="Times New Roman"/>
              </a:rPr>
              <a:t> </a:t>
            </a:r>
            <a:r>
              <a:rPr lang="en-US" sz="2000" dirty="0" smtClean="0">
                <a:sym typeface="Symbol"/>
              </a:rPr>
              <a:t></a:t>
            </a:r>
            <a:r>
              <a:rPr lang="en-US" sz="2000" dirty="0" smtClean="0">
                <a:cs typeface="Times New Roman"/>
              </a:rPr>
              <a:t> 1/5</a:t>
            </a:r>
            <a:r>
              <a:rPr lang="en-US" sz="2000" i="1" dirty="0" smtClean="0">
                <a:cs typeface="Times New Roman"/>
              </a:rPr>
              <a:t>q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cs typeface="Times New Roman"/>
              </a:rPr>
              <a:t> .  Use </a:t>
            </a:r>
            <a:r>
              <a:rPr lang="en-US" sz="2000" dirty="0" err="1" smtClean="0">
                <a:cs typeface="Times New Roman"/>
              </a:rPr>
              <a:t>Chebyshev</a:t>
            </a:r>
            <a:r>
              <a:rPr lang="en-US" sz="2000" dirty="0" smtClean="0">
                <a:cs typeface="Times New Roman"/>
              </a:rPr>
              <a:t> Inequality.</a:t>
            </a:r>
            <a:r>
              <a:rPr lang="en-US" sz="2000" dirty="0" smtClean="0"/>
              <a:t> </a:t>
            </a:r>
          </a:p>
          <a:p>
            <a:pPr algn="l" rtl="0">
              <a:buFont typeface="Arial" pitchFamily="34" charset="0"/>
              <a:buChar char="•"/>
            </a:pPr>
            <a:endParaRPr lang="en-US" sz="2000" dirty="0" smtClean="0"/>
          </a:p>
          <a:p>
            <a:pPr algn="l" rtl="0">
              <a:buFont typeface="Arial" pitchFamily="34" charset="0"/>
              <a:buChar char="•"/>
            </a:pPr>
            <a:r>
              <a:rPr lang="en-US" sz="2000" dirty="0" smtClean="0">
                <a:cs typeface="Times New Roman"/>
              </a:rPr>
              <a:t> </a:t>
            </a:r>
            <a:r>
              <a:rPr lang="en-US" sz="2000" b="1" u="sng" dirty="0" smtClean="0">
                <a:cs typeface="Times New Roman"/>
              </a:rPr>
              <a:t>If </a:t>
            </a:r>
            <a:r>
              <a:rPr lang="en-US" sz="2000" b="1" i="1" u="sng" dirty="0" smtClean="0">
                <a:cs typeface="Times New Roman"/>
              </a:rPr>
              <a:t>G</a:t>
            </a:r>
            <a:r>
              <a:rPr lang="en-US" sz="2000" b="1" u="sng" dirty="0" smtClean="0">
                <a:cs typeface="Times New Roman"/>
              </a:rPr>
              <a:t> is </a:t>
            </a:r>
            <a:r>
              <a:rPr lang="el-GR" sz="2000" b="1" u="sng" dirty="0" smtClean="0">
                <a:latin typeface="Times New Roman"/>
                <a:cs typeface="Times New Roman"/>
              </a:rPr>
              <a:t>ε</a:t>
            </a:r>
            <a:r>
              <a:rPr lang="en-US" sz="2000" b="1" u="sng" dirty="0" smtClean="0"/>
              <a:t>-far from </a:t>
            </a:r>
            <a:r>
              <a:rPr lang="en-US" sz="2000" b="1" i="1" u="sng" dirty="0" smtClean="0"/>
              <a:t>P:</a:t>
            </a:r>
            <a:r>
              <a:rPr lang="en-US" sz="2000" b="1" dirty="0" smtClean="0"/>
              <a:t> </a:t>
            </a:r>
            <a:r>
              <a:rPr lang="en-US" sz="2000" dirty="0" err="1" smtClean="0"/>
              <a:t>whp</a:t>
            </a:r>
            <a:r>
              <a:rPr lang="en-US" sz="2000" dirty="0" smtClean="0"/>
              <a:t> </a:t>
            </a:r>
            <a:r>
              <a:rPr lang="en-US" sz="2000" i="1" dirty="0" smtClean="0"/>
              <a:t>S</a:t>
            </a:r>
            <a:r>
              <a:rPr lang="en-US" sz="2000" dirty="0" smtClean="0"/>
              <a:t>  has no cut 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1</a:t>
            </a:r>
            <a:r>
              <a:rPr lang="en-US" sz="2000" dirty="0" smtClean="0"/>
              <a:t>,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2</a:t>
            </a:r>
            <a:r>
              <a:rPr lang="en-US" sz="2000" dirty="0" smtClean="0"/>
              <a:t>, </a:t>
            </a:r>
            <a:r>
              <a:rPr lang="en-US" sz="2000" dirty="0" err="1" smtClean="0"/>
              <a:t>s.t</a:t>
            </a:r>
            <a:r>
              <a:rPr lang="en-US" sz="2000" dirty="0" smtClean="0"/>
              <a:t>. </a:t>
            </a:r>
            <a:r>
              <a:rPr lang="en-US" sz="2000" i="1" dirty="0" smtClean="0"/>
              <a:t>e</a:t>
            </a:r>
            <a:r>
              <a:rPr lang="en-US" sz="2000" dirty="0" smtClean="0"/>
              <a:t>(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 </a:t>
            </a:r>
            <a:r>
              <a:rPr lang="en-US" sz="2000" dirty="0" smtClean="0">
                <a:cs typeface="Times New Roman"/>
              </a:rPr>
              <a:t>≥ (1/5 -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l-GR" sz="2000" dirty="0" smtClean="0">
                <a:latin typeface="Times New Roman"/>
                <a:cs typeface="Times New Roman"/>
              </a:rPr>
              <a:t>ε</a:t>
            </a:r>
            <a:r>
              <a:rPr lang="en-US" sz="2000" dirty="0" smtClean="0">
                <a:cs typeface="Times New Roman"/>
              </a:rPr>
              <a:t>/2)</a:t>
            </a:r>
            <a:r>
              <a:rPr lang="en-US" sz="2000" i="1" dirty="0" smtClean="0">
                <a:cs typeface="Times New Roman"/>
              </a:rPr>
              <a:t>q</a:t>
            </a:r>
            <a:r>
              <a:rPr lang="en-US" sz="2000" baseline="30000" dirty="0" smtClean="0"/>
              <a:t>2</a:t>
            </a:r>
            <a:r>
              <a:rPr lang="en-US" sz="2000" dirty="0" smtClean="0">
                <a:cs typeface="Times New Roman"/>
              </a:rPr>
              <a:t> …? </a:t>
            </a:r>
          </a:p>
          <a:p>
            <a:pPr algn="l" rtl="0">
              <a:buFont typeface="Arial" pitchFamily="34" charset="0"/>
              <a:buChar char="•"/>
            </a:pPr>
            <a:endParaRPr lang="en-US" sz="2000" dirty="0" smtClean="0">
              <a:cs typeface="Times New Roman"/>
            </a:endParaRPr>
          </a:p>
          <a:p>
            <a:pPr algn="l" rtl="0"/>
            <a:r>
              <a:rPr lang="en-US" sz="2200" u="sng" dirty="0" smtClean="0">
                <a:cs typeface="Times New Roman"/>
              </a:rPr>
              <a:t>Theorem</a:t>
            </a:r>
            <a:r>
              <a:rPr lang="en-US" sz="2200" dirty="0" smtClean="0">
                <a:cs typeface="Times New Roman"/>
              </a:rPr>
              <a:t> (</a:t>
            </a:r>
            <a:r>
              <a:rPr lang="en-US" sz="2200" dirty="0" err="1" smtClean="0">
                <a:cs typeface="Times New Roman"/>
              </a:rPr>
              <a:t>Goldreich</a:t>
            </a:r>
            <a:r>
              <a:rPr lang="en-US" sz="2200" dirty="0" smtClean="0">
                <a:cs typeface="Times New Roman"/>
              </a:rPr>
              <a:t>, </a:t>
            </a:r>
            <a:r>
              <a:rPr lang="en-US" sz="2200" dirty="0" err="1" smtClean="0">
                <a:cs typeface="Times New Roman"/>
              </a:rPr>
              <a:t>Goldwasser</a:t>
            </a:r>
            <a:r>
              <a:rPr lang="en-US" sz="2200" dirty="0" smtClean="0">
                <a:cs typeface="Times New Roman"/>
              </a:rPr>
              <a:t> and Ron, 1996): This is true. </a:t>
            </a:r>
          </a:p>
          <a:p>
            <a:pPr algn="l" rtl="0"/>
            <a:r>
              <a:rPr lang="en-US" sz="2000" dirty="0" smtClean="0">
                <a:cs typeface="Times New Roman"/>
              </a:rPr>
              <a:t>This is hard to show. </a:t>
            </a:r>
            <a:endParaRPr lang="he-IL" dirty="0"/>
          </a:p>
        </p:txBody>
      </p:sp>
      <p:cxnSp>
        <p:nvCxnSpPr>
          <p:cNvPr id="33" name="מחבר ישר 32"/>
          <p:cNvCxnSpPr>
            <a:stCxn id="31" idx="0"/>
          </p:cNvCxnSpPr>
          <p:nvPr/>
        </p:nvCxnSpPr>
        <p:spPr>
          <a:xfrm rot="16200000" flipH="1" flipV="1">
            <a:off x="4518421" y="2125257"/>
            <a:ext cx="1714514" cy="464347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8" grpId="0"/>
      <p:bldP spid="39" grpId="0"/>
      <p:bldP spid="40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אליפסה 12"/>
          <p:cNvSpPr/>
          <p:nvPr/>
        </p:nvSpPr>
        <p:spPr>
          <a:xfrm>
            <a:off x="2915816" y="1772816"/>
            <a:ext cx="1928826" cy="185738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certificate for Max-Cut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77688" y="1268760"/>
            <a:ext cx="8686800" cy="4972072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sz="2400" dirty="0" smtClean="0"/>
              <a:t>Suppose someone promises that </a:t>
            </a:r>
            <a:r>
              <a:rPr lang="en-US" sz="2400" i="1" dirty="0" smtClean="0"/>
              <a:t>A</a:t>
            </a:r>
            <a:r>
              <a:rPr lang="en-US" sz="2400" dirty="0" smtClean="0"/>
              <a:t>,</a:t>
            </a:r>
            <a:r>
              <a:rPr lang="en-US" sz="2400" i="1" dirty="0" smtClean="0"/>
              <a:t>B</a:t>
            </a:r>
            <a:r>
              <a:rPr lang="en-US" sz="2400" dirty="0" smtClean="0"/>
              <a:t> is a large cut.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>
              <a:buNone/>
            </a:pPr>
            <a:r>
              <a:rPr lang="en-US" sz="2400" dirty="0" smtClean="0"/>
              <a:t> 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>
              <a:buNone/>
            </a:pPr>
            <a:endParaRPr lang="en-US" sz="2400" dirty="0" smtClean="0"/>
          </a:p>
          <a:p>
            <a:pPr algn="l" rtl="0"/>
            <a:r>
              <a:rPr lang="en-US" sz="2400" dirty="0" smtClean="0"/>
              <a:t>It’s easy to test/check that </a:t>
            </a:r>
            <a:r>
              <a:rPr lang="en-US" sz="2400" i="1" dirty="0" smtClean="0"/>
              <a:t>A</a:t>
            </a:r>
            <a:r>
              <a:rPr lang="en-US" sz="2400" dirty="0" smtClean="0"/>
              <a:t>,</a:t>
            </a:r>
            <a:r>
              <a:rPr lang="en-US" sz="2400" i="1" dirty="0" smtClean="0"/>
              <a:t>B</a:t>
            </a:r>
            <a:r>
              <a:rPr lang="en-US" sz="2400" dirty="0" smtClean="0"/>
              <a:t> is indeed the cut we are looking for. How? Test the density of the edges between </a:t>
            </a:r>
            <a:r>
              <a:rPr lang="en-US" sz="2400" i="1" dirty="0" smtClean="0"/>
              <a:t>A</a:t>
            </a:r>
            <a:r>
              <a:rPr lang="en-US" sz="2400" dirty="0" smtClean="0"/>
              <a:t> and </a:t>
            </a:r>
            <a:r>
              <a:rPr lang="en-US" sz="2400" i="1" dirty="0" smtClean="0"/>
              <a:t>B</a:t>
            </a:r>
            <a:r>
              <a:rPr lang="en-US" sz="2400" dirty="0" smtClean="0"/>
              <a:t>. </a:t>
            </a:r>
          </a:p>
          <a:p>
            <a:pPr algn="l" rtl="0"/>
            <a:r>
              <a:rPr lang="en-US" sz="2400" dirty="0" smtClean="0"/>
              <a:t>The coloring is a </a:t>
            </a:r>
            <a:r>
              <a:rPr lang="en-US" sz="2400" i="1" dirty="0" smtClean="0">
                <a:solidFill>
                  <a:srgbClr val="FF0000"/>
                </a:solidFill>
              </a:rPr>
              <a:t>certificate</a:t>
            </a:r>
            <a:r>
              <a:rPr lang="en-US" sz="2400" dirty="0" smtClean="0"/>
              <a:t> for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</a:p>
          <a:p>
            <a:pPr algn="l" rtl="0"/>
            <a:r>
              <a:rPr lang="en-US" sz="2400" u="sng" dirty="0" smtClean="0"/>
              <a:t>Corollary</a:t>
            </a:r>
            <a:r>
              <a:rPr lang="en-US" sz="2400" dirty="0" smtClean="0"/>
              <a:t>: Max-cut is easy to test </a:t>
            </a:r>
            <a:r>
              <a:rPr lang="en-US" sz="2400" i="1" dirty="0" smtClean="0">
                <a:solidFill>
                  <a:srgbClr val="FF0000"/>
                </a:solidFill>
              </a:rPr>
              <a:t>with advice</a:t>
            </a:r>
            <a:r>
              <a:rPr lang="en-US" sz="2400" dirty="0" smtClean="0"/>
              <a:t>. </a:t>
            </a:r>
          </a:p>
          <a:p>
            <a:pPr algn="l" rtl="0"/>
            <a:r>
              <a:rPr lang="en-US" sz="2400" u="sng" dirty="0" smtClean="0"/>
              <a:t>Question</a:t>
            </a:r>
            <a:r>
              <a:rPr lang="en-US" sz="2400" dirty="0" smtClean="0"/>
              <a:t>: Can we go from testing the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>
                <a:solidFill>
                  <a:srgbClr val="FF0000"/>
                </a:solidFill>
              </a:rPr>
              <a:t>correctness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of a certificate to testing the </a:t>
            </a:r>
            <a:r>
              <a:rPr lang="en-US" sz="2400" i="1" dirty="0" smtClean="0">
                <a:solidFill>
                  <a:srgbClr val="FF0000"/>
                </a:solidFill>
              </a:rPr>
              <a:t>existence</a:t>
            </a:r>
            <a:r>
              <a:rPr lang="en-US" sz="2400" dirty="0" smtClean="0"/>
              <a:t> of a certificate? Is there a general transformation? </a:t>
            </a:r>
            <a:endParaRPr lang="he-IL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701766" y="2636912"/>
            <a:ext cx="57150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i="1" dirty="0" smtClean="0">
                <a:cs typeface="Times New Roman" pitchFamily="18" charset="0"/>
              </a:rPr>
              <a:t>G</a:t>
            </a:r>
            <a:endParaRPr lang="he-IL" sz="3600" i="1" dirty="0">
              <a:cs typeface="Times New Roman" pitchFamily="18" charset="0"/>
            </a:endParaRPr>
          </a:p>
        </p:txBody>
      </p:sp>
      <p:grpSp>
        <p:nvGrpSpPr>
          <p:cNvPr id="85" name="קבוצה 84"/>
          <p:cNvGrpSpPr/>
          <p:nvPr/>
        </p:nvGrpSpPr>
        <p:grpSpPr>
          <a:xfrm>
            <a:off x="2915816" y="1772816"/>
            <a:ext cx="4214842" cy="1857388"/>
            <a:chOff x="2571736" y="2428868"/>
            <a:chExt cx="4214842" cy="1857388"/>
          </a:xfrm>
        </p:grpSpPr>
        <p:cxnSp>
          <p:nvCxnSpPr>
            <p:cNvPr id="10" name="מחבר חץ ישר 9"/>
            <p:cNvCxnSpPr/>
            <p:nvPr/>
          </p:nvCxnSpPr>
          <p:spPr>
            <a:xfrm rot="10800000">
              <a:off x="3571868" y="2928934"/>
              <a:ext cx="1785950" cy="1588"/>
            </a:xfrm>
            <a:prstGeom prst="straightConnector1">
              <a:avLst/>
            </a:prstGeom>
            <a:ln>
              <a:solidFill>
                <a:schemeClr val="tx1">
                  <a:lumMod val="95000"/>
                  <a:lumOff val="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אליפסה 82"/>
            <p:cNvSpPr/>
            <p:nvPr/>
          </p:nvSpPr>
          <p:spPr>
            <a:xfrm>
              <a:off x="2571736" y="2428868"/>
              <a:ext cx="1928826" cy="1857388"/>
            </a:xfrm>
            <a:prstGeom prst="ellipse">
              <a:avLst/>
            </a:prstGeom>
            <a:gradFill flip="none" rotWithShape="1">
              <a:gsLst>
                <a:gs pos="58000">
                  <a:srgbClr val="FF0000">
                    <a:alpha val="69000"/>
                  </a:srgbClr>
                </a:gs>
                <a:gs pos="65000">
                  <a:srgbClr val="D4DEFF">
                    <a:alpha val="0"/>
                  </a:srgbClr>
                </a:gs>
                <a:gs pos="100000">
                  <a:srgbClr val="D4DEFF">
                    <a:alpha val="0"/>
                  </a:srgbClr>
                </a:gs>
                <a:gs pos="100000">
                  <a:srgbClr val="96AB94"/>
                </a:gs>
              </a:gsLst>
              <a:lin ang="117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2000" y="2786058"/>
              <a:ext cx="221457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i="1" dirty="0" smtClean="0"/>
                <a:t>e</a:t>
              </a:r>
              <a:r>
                <a:rPr lang="en-US" dirty="0" smtClean="0"/>
                <a:t>(</a:t>
              </a:r>
              <a:r>
                <a:rPr lang="en-US" i="1" dirty="0" smtClean="0"/>
                <a:t>A</a:t>
              </a:r>
              <a:r>
                <a:rPr lang="en-US" dirty="0" smtClean="0"/>
                <a:t>,</a:t>
              </a:r>
              <a:r>
                <a:rPr lang="en-US" i="1" dirty="0" smtClean="0"/>
                <a:t>B</a:t>
              </a:r>
              <a:r>
                <a:rPr lang="en-US" dirty="0" smtClean="0"/>
                <a:t>)</a:t>
              </a:r>
              <a:r>
                <a:rPr lang="en-US" dirty="0" smtClean="0">
                  <a:cs typeface="Times New Roman"/>
                </a:rPr>
                <a:t>≥</a:t>
              </a:r>
              <a:r>
                <a:rPr lang="en-US" dirty="0" smtClean="0"/>
                <a:t> 1/5</a:t>
              </a:r>
              <a:r>
                <a:rPr lang="en-US" i="1" dirty="0" smtClean="0"/>
                <a:t>n</a:t>
              </a:r>
              <a:r>
                <a:rPr lang="en-US" baseline="30000" dirty="0" smtClean="0"/>
                <a:t>2</a:t>
              </a:r>
              <a:endParaRPr lang="he-IL" dirty="0"/>
            </a:p>
          </p:txBody>
        </p:sp>
        <p:sp>
          <p:nvSpPr>
            <p:cNvPr id="84" name="אליפסה 83"/>
            <p:cNvSpPr/>
            <p:nvPr/>
          </p:nvSpPr>
          <p:spPr>
            <a:xfrm>
              <a:off x="2571736" y="2428868"/>
              <a:ext cx="1928826" cy="1857388"/>
            </a:xfrm>
            <a:prstGeom prst="ellipse">
              <a:avLst/>
            </a:prstGeom>
            <a:gradFill flip="none" rotWithShape="1">
              <a:gsLst>
                <a:gs pos="64000">
                  <a:srgbClr val="00B050">
                    <a:alpha val="73000"/>
                  </a:srgbClr>
                </a:gs>
                <a:gs pos="59000">
                  <a:srgbClr val="D4DEFF">
                    <a:alpha val="20000"/>
                  </a:srgbClr>
                </a:gs>
                <a:gs pos="100000">
                  <a:srgbClr val="D4DEFF">
                    <a:alpha val="0"/>
                  </a:srgbClr>
                </a:gs>
                <a:gs pos="95000">
                  <a:srgbClr val="96AB94"/>
                </a:gs>
              </a:gsLst>
              <a:lin ang="117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6" name="מחבר ישר 5"/>
            <p:cNvCxnSpPr/>
            <p:nvPr/>
          </p:nvCxnSpPr>
          <p:spPr>
            <a:xfrm rot="16200000" flipH="1" flipV="1">
              <a:off x="2446719" y="3053951"/>
              <a:ext cx="1714514" cy="464347"/>
            </a:xfrm>
            <a:prstGeom prst="line">
              <a:avLst/>
            </a:prstGeom>
            <a:ln w="2222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500430" y="3000372"/>
              <a:ext cx="571504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600" i="1" dirty="0" smtClean="0">
                  <a:cs typeface="Times New Roman" pitchFamily="18" charset="0"/>
                </a:rPr>
                <a:t>B</a:t>
              </a:r>
              <a:endParaRPr lang="he-IL" sz="3600" i="1" dirty="0"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643174" y="2786058"/>
              <a:ext cx="571504" cy="646331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600" i="1" dirty="0" smtClean="0">
                  <a:cs typeface="Times New Roman" pitchFamily="18" charset="0"/>
                </a:rPr>
                <a:t>A</a:t>
              </a:r>
              <a:endParaRPr lang="he-IL" sz="3600" i="1" dirty="0"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15436" cy="1368412"/>
          </a:xfrm>
        </p:spPr>
        <p:txBody>
          <a:bodyPr>
            <a:normAutofit/>
          </a:bodyPr>
          <a:lstStyle/>
          <a:p>
            <a:r>
              <a:rPr lang="en-US" dirty="0" smtClean="0"/>
              <a:t>Non-deterministic Testing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28" y="1600201"/>
            <a:ext cx="8363272" cy="1543047"/>
          </a:xfrm>
        </p:spPr>
        <p:txBody>
          <a:bodyPr>
            <a:normAutofit/>
          </a:bodyPr>
          <a:lstStyle/>
          <a:p>
            <a:pPr algn="l" rtl="0"/>
            <a:r>
              <a:rPr lang="en-US" sz="2200" u="sng" dirty="0" smtClean="0"/>
              <a:t>Definition</a:t>
            </a:r>
            <a:r>
              <a:rPr lang="en-US" sz="2200" dirty="0" smtClean="0"/>
              <a:t>: A </a:t>
            </a:r>
            <a:r>
              <a:rPr lang="en-US" sz="2200" i="1" dirty="0" smtClean="0"/>
              <a:t>k</a:t>
            </a:r>
            <a:r>
              <a:rPr lang="en-US" sz="2200" dirty="0" smtClean="0"/>
              <a:t>-colored graph is a coloring of </a:t>
            </a:r>
            <a:r>
              <a:rPr lang="en-US" sz="2200" i="1" dirty="0" smtClean="0">
                <a:cs typeface="Times New Roman" pitchFamily="18" charset="0"/>
              </a:rPr>
              <a:t>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i="1" dirty="0" err="1" smtClean="0">
                <a:cs typeface="Times New Roman" pitchFamily="18" charset="0"/>
              </a:rPr>
              <a:t>K</a:t>
            </a:r>
            <a:r>
              <a:rPr lang="en-US" sz="2200" i="1" baseline="-25000" dirty="0" err="1" smtClean="0">
                <a:cs typeface="Times New Roman" pitchFamily="18" charset="0"/>
              </a:rPr>
              <a:t>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dirty="0" smtClean="0"/>
              <a:t>by 1,…,</a:t>
            </a:r>
            <a:r>
              <a:rPr lang="en-US" sz="2200" i="1" dirty="0" smtClean="0"/>
              <a:t>k</a:t>
            </a:r>
            <a:r>
              <a:rPr lang="en-US" sz="2200" dirty="0" smtClean="0"/>
              <a:t>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r>
              <a:rPr lang="en-US" sz="2200" u="sng" dirty="0" smtClean="0"/>
              <a:t>Definition</a:t>
            </a:r>
            <a:r>
              <a:rPr lang="en-US" sz="2200" dirty="0" smtClean="0"/>
              <a:t>: A (</a:t>
            </a:r>
            <a:r>
              <a:rPr lang="en-US" sz="2200" i="1" dirty="0" err="1" smtClean="0"/>
              <a:t>k</a:t>
            </a:r>
            <a:r>
              <a:rPr lang="en-US" sz="2200" dirty="0" err="1" smtClean="0"/>
              <a:t>,</a:t>
            </a:r>
            <a:r>
              <a:rPr lang="en-US" sz="2200" i="1" dirty="0" err="1" smtClean="0"/>
              <a:t>m</a:t>
            </a:r>
            <a:r>
              <a:rPr lang="en-US" sz="2200" dirty="0" smtClean="0"/>
              <a:t>)-coloring of </a:t>
            </a:r>
            <a:r>
              <a:rPr lang="en-US" sz="2200" i="1" dirty="0" smtClean="0"/>
              <a:t>G</a:t>
            </a:r>
            <a:r>
              <a:rPr lang="en-US" sz="2200" dirty="0" smtClean="0"/>
              <a:t> is a coloring of the edges/non-edges of </a:t>
            </a:r>
            <a:r>
              <a:rPr lang="en-US" sz="2200" i="1" dirty="0" smtClean="0"/>
              <a:t>G</a:t>
            </a:r>
            <a:r>
              <a:rPr lang="en-US" sz="2200" dirty="0" smtClean="0"/>
              <a:t> so that edges are colored 1,…,</a:t>
            </a:r>
            <a:r>
              <a:rPr lang="en-US" sz="2200" i="1" dirty="0" smtClean="0"/>
              <a:t>m</a:t>
            </a:r>
            <a:r>
              <a:rPr lang="en-US" sz="2200" dirty="0" smtClean="0"/>
              <a:t> and non-edges </a:t>
            </a:r>
            <a:r>
              <a:rPr lang="en-US" sz="2200" i="1" dirty="0" smtClean="0"/>
              <a:t>m</a:t>
            </a:r>
            <a:r>
              <a:rPr lang="en-US" sz="2200" dirty="0" smtClean="0"/>
              <a:t>+1,…,</a:t>
            </a:r>
            <a:r>
              <a:rPr lang="en-US" sz="2200" i="1" dirty="0" smtClean="0"/>
              <a:t>k</a:t>
            </a:r>
            <a:r>
              <a:rPr lang="en-US" sz="2200" dirty="0" smtClean="0"/>
              <a:t>.</a:t>
            </a:r>
          </a:p>
          <a:p>
            <a:pPr lvl="1" algn="l" rtl="0">
              <a:buNone/>
            </a:pPr>
            <a:endParaRPr lang="en-US" dirty="0" smtClean="0"/>
          </a:p>
          <a:p>
            <a:pPr lvl="1" algn="l" rtl="0"/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785786" y="3500439"/>
            <a:ext cx="8143932" cy="1815882"/>
          </a:xfrm>
          <a:prstGeom prst="rect">
            <a:avLst/>
          </a:prstGeom>
          <a:noFill/>
          <a:ln w="22225" cap="rnd" cmpd="dbl">
            <a:noFill/>
            <a:prstDash val="solid"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800" u="sng" dirty="0" smtClean="0"/>
              <a:t>Definition</a:t>
            </a:r>
            <a:r>
              <a:rPr lang="en-US" sz="2800" dirty="0" smtClean="0"/>
              <a:t>: </a:t>
            </a:r>
            <a:r>
              <a:rPr lang="en-US" sz="2800" i="1" dirty="0" smtClean="0"/>
              <a:t>P</a:t>
            </a:r>
            <a:r>
              <a:rPr lang="en-US" sz="2800" dirty="0" smtClean="0"/>
              <a:t> is </a:t>
            </a:r>
            <a:r>
              <a:rPr lang="en-US" sz="2800" u="sng" dirty="0" smtClean="0"/>
              <a:t>non-deterministically testable</a:t>
            </a:r>
            <a:r>
              <a:rPr lang="en-US" sz="2800" dirty="0" smtClean="0"/>
              <a:t> if there is a property </a:t>
            </a:r>
            <a:r>
              <a:rPr lang="en-US" sz="2800" i="1" dirty="0" smtClean="0"/>
              <a:t>Q</a:t>
            </a:r>
            <a:r>
              <a:rPr lang="en-US" sz="2800" dirty="0" smtClean="0"/>
              <a:t> of </a:t>
            </a:r>
            <a:r>
              <a:rPr lang="en-US" sz="2800" i="1" dirty="0" smtClean="0"/>
              <a:t>k</a:t>
            </a:r>
            <a:r>
              <a:rPr lang="en-US" sz="2800" dirty="0" smtClean="0"/>
              <a:t>-colored graphs such that:</a:t>
            </a:r>
          </a:p>
          <a:p>
            <a:pPr marL="342900" indent="-342900" algn="l" rtl="0">
              <a:buFont typeface="+mj-lt"/>
              <a:buAutoNum type="arabicPeriod"/>
            </a:pPr>
            <a:r>
              <a:rPr lang="en-US" sz="2800" i="1" dirty="0" smtClean="0"/>
              <a:t>G</a:t>
            </a:r>
            <a:r>
              <a:rPr lang="en-US" sz="2800" dirty="0" smtClean="0"/>
              <a:t> satisfies </a:t>
            </a:r>
            <a:r>
              <a:rPr lang="en-US" sz="2800" i="1" dirty="0" smtClean="0"/>
              <a:t>P </a:t>
            </a:r>
            <a:r>
              <a:rPr lang="en-US" sz="2800" dirty="0" err="1" smtClean="0"/>
              <a:t>iff</a:t>
            </a:r>
            <a:r>
              <a:rPr lang="en-US" sz="2800" dirty="0" smtClean="0"/>
              <a:t> </a:t>
            </a:r>
            <a:r>
              <a:rPr lang="en-US" sz="2800" i="1" dirty="0" smtClean="0"/>
              <a:t>G</a:t>
            </a:r>
            <a:r>
              <a:rPr lang="en-US" sz="2800" dirty="0" smtClean="0"/>
              <a:t> has a (</a:t>
            </a:r>
            <a:r>
              <a:rPr lang="en-US" sz="2800" i="1" dirty="0" err="1" smtClean="0"/>
              <a:t>k</a:t>
            </a:r>
            <a:r>
              <a:rPr lang="en-US" sz="2800" dirty="0" err="1" smtClean="0"/>
              <a:t>,</a:t>
            </a:r>
            <a:r>
              <a:rPr lang="en-US" sz="2800" i="1" dirty="0" err="1" smtClean="0"/>
              <a:t>m</a:t>
            </a:r>
            <a:r>
              <a:rPr lang="en-US" sz="2800" dirty="0" smtClean="0"/>
              <a:t>)-coloring satisfying </a:t>
            </a:r>
            <a:r>
              <a:rPr lang="en-US" sz="2800" i="1" dirty="0" smtClean="0"/>
              <a:t>Q</a:t>
            </a:r>
            <a:r>
              <a:rPr lang="en-US" sz="2800" dirty="0" smtClean="0"/>
              <a:t>.</a:t>
            </a:r>
          </a:p>
          <a:p>
            <a:pPr marL="342900" indent="-342900" algn="l" rtl="0">
              <a:buFont typeface="+mj-lt"/>
              <a:buAutoNum type="arabicPeriod"/>
            </a:pPr>
            <a:r>
              <a:rPr lang="en-US" sz="2800" i="1" dirty="0" smtClean="0"/>
              <a:t>Q</a:t>
            </a:r>
            <a:r>
              <a:rPr lang="en-US" sz="2800" dirty="0" smtClean="0"/>
              <a:t> is testable.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Lov</a:t>
            </a:r>
            <a:r>
              <a:rPr lang="en-US" dirty="0" err="1" smtClean="0">
                <a:latin typeface="Calibri" pitchFamily="34" charset="0"/>
                <a:cs typeface="Times New Roman"/>
              </a:rPr>
              <a:t>á</a:t>
            </a:r>
            <a:r>
              <a:rPr lang="en-US" dirty="0" err="1" smtClean="0"/>
              <a:t>sz</a:t>
            </a:r>
            <a:r>
              <a:rPr lang="en-US" dirty="0" smtClean="0"/>
              <a:t> -</a:t>
            </a:r>
            <a:r>
              <a:rPr lang="en-US" dirty="0" err="1" smtClean="0"/>
              <a:t>Vesztergombi</a:t>
            </a:r>
            <a:r>
              <a:rPr lang="en-US" dirty="0" smtClean="0"/>
              <a:t> Theorem.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466781"/>
            <a:ext cx="8496944" cy="954107"/>
          </a:xfrm>
          <a:prstGeom prst="rect">
            <a:avLst/>
          </a:prstGeom>
          <a:noFill/>
          <a:ln w="22225" cap="rnd" cmpd="dbl">
            <a:noFill/>
            <a:prstDash val="solid"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800" u="sng" dirty="0" smtClean="0"/>
              <a:t>Theorem</a:t>
            </a:r>
            <a:r>
              <a:rPr lang="en-US" sz="2800" dirty="0" smtClean="0"/>
              <a:t> (</a:t>
            </a:r>
            <a:r>
              <a:rPr lang="en-US" sz="2800" dirty="0" err="1" smtClean="0"/>
              <a:t>Lov</a:t>
            </a:r>
            <a:r>
              <a:rPr lang="en-US" sz="2800" dirty="0" err="1" smtClean="0">
                <a:latin typeface="Calibri" pitchFamily="34" charset="0"/>
                <a:cs typeface="Times New Roman"/>
              </a:rPr>
              <a:t>á</a:t>
            </a:r>
            <a:r>
              <a:rPr lang="en-US" sz="2800" dirty="0" err="1" smtClean="0"/>
              <a:t>sz-Vesztergombi</a:t>
            </a:r>
            <a:r>
              <a:rPr lang="en-US" sz="2800" dirty="0" smtClean="0"/>
              <a:t>, ‘12): A graph property is testable if and only if it is non-deterministically testable.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4348" y="3000372"/>
            <a:ext cx="8143932" cy="1107996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Their proof used graph limits, and so it did not give an explicit bound on the query complexity.</a:t>
            </a:r>
            <a:endParaRPr lang="he-IL" sz="2400" dirty="0" smtClean="0"/>
          </a:p>
          <a:p>
            <a:pPr algn="l" rtl="0">
              <a:buFont typeface="Arial" pitchFamily="34" charset="0"/>
              <a:buChar char="•"/>
            </a:pPr>
            <a:endParaRPr lang="he-IL" dirty="0"/>
          </a:p>
        </p:txBody>
      </p:sp>
      <p:sp>
        <p:nvSpPr>
          <p:cNvPr id="8" name="מציין מיקום תוכן 2"/>
          <p:cNvSpPr txBox="1">
            <a:spLocks/>
          </p:cNvSpPr>
          <p:nvPr/>
        </p:nvSpPr>
        <p:spPr>
          <a:xfrm>
            <a:off x="395536" y="4071942"/>
            <a:ext cx="8640960" cy="1373282"/>
          </a:xfrm>
          <a:prstGeom prst="rect">
            <a:avLst/>
          </a:prstGeom>
          <a:ln w="22225" cap="rnd" cmpd="dbl">
            <a:noFill/>
          </a:ln>
        </p:spPr>
        <p:txBody>
          <a:bodyPr vert="horz" lIns="91440" tIns="45720" rIns="91440" bIns="45720" rtlCol="1">
            <a:normAutofit/>
          </a:bodyPr>
          <a:lstStyle/>
          <a:p>
            <a:pPr algn="l" rtl="0"/>
            <a:r>
              <a:rPr lang="en-US" sz="3000" u="sng" dirty="0" smtClean="0"/>
              <a:t>Question </a:t>
            </a:r>
            <a:r>
              <a:rPr lang="en-US" sz="3000" dirty="0" smtClean="0"/>
              <a:t>(</a:t>
            </a:r>
            <a:r>
              <a:rPr lang="en-US" sz="3000" dirty="0" err="1" smtClean="0"/>
              <a:t>Lov</a:t>
            </a:r>
            <a:r>
              <a:rPr lang="en-US" sz="3000" dirty="0" err="1" smtClean="0">
                <a:latin typeface="Calibri" pitchFamily="34" charset="0"/>
                <a:cs typeface="Times New Roman"/>
              </a:rPr>
              <a:t>á</a:t>
            </a:r>
            <a:r>
              <a:rPr lang="en-US" sz="3000" dirty="0" err="1" smtClean="0"/>
              <a:t>sz</a:t>
            </a:r>
            <a:r>
              <a:rPr lang="en-US" sz="3000" dirty="0" smtClean="0"/>
              <a:t> &amp; </a:t>
            </a:r>
            <a:r>
              <a:rPr lang="en-US" sz="3000" dirty="0" err="1" smtClean="0"/>
              <a:t>Vesztergombi</a:t>
            </a:r>
            <a:r>
              <a:rPr lang="en-US" sz="3000" dirty="0" smtClean="0"/>
              <a:t>): Is there a proof that gives an explicit bound?</a:t>
            </a: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Main Result</a:t>
            </a:r>
            <a:endParaRPr lang="he-IL" dirty="0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428596" y="1357298"/>
            <a:ext cx="8501122" cy="1071570"/>
          </a:xfrm>
          <a:prstGeom prst="rect">
            <a:avLst/>
          </a:prstGeom>
          <a:ln w="22225" cap="rnd" cmpd="dbl">
            <a:noFill/>
          </a:ln>
        </p:spPr>
        <p:txBody>
          <a:bodyPr vert="horz" lIns="91440" tIns="45720" rIns="91440" bIns="45720" rtlCol="1">
            <a:normAutofit/>
          </a:bodyPr>
          <a:lstStyle/>
          <a:p>
            <a:pPr algn="l" rtl="0"/>
            <a:r>
              <a:rPr lang="en-US" sz="2000" u="sng" dirty="0" smtClean="0"/>
              <a:t>Question </a:t>
            </a:r>
            <a:r>
              <a:rPr lang="en-US" sz="2000" dirty="0" smtClean="0"/>
              <a:t>(</a:t>
            </a:r>
            <a:r>
              <a:rPr lang="en-US" sz="2000" dirty="0" err="1" smtClean="0"/>
              <a:t>Lov</a:t>
            </a:r>
            <a:r>
              <a:rPr lang="en-US" sz="2000" dirty="0" err="1" smtClean="0">
                <a:latin typeface="Calibri" pitchFamily="34" charset="0"/>
                <a:cs typeface="Times New Roman"/>
              </a:rPr>
              <a:t>á</a:t>
            </a:r>
            <a:r>
              <a:rPr lang="en-US" sz="2000" dirty="0" err="1" smtClean="0"/>
              <a:t>sz</a:t>
            </a:r>
            <a:r>
              <a:rPr lang="en-US" sz="2000" dirty="0" smtClean="0"/>
              <a:t> &amp; </a:t>
            </a:r>
            <a:r>
              <a:rPr lang="en-US" sz="2000" dirty="0" err="1" smtClean="0"/>
              <a:t>Vesztergombi</a:t>
            </a:r>
            <a:r>
              <a:rPr lang="en-US" sz="2000" dirty="0" smtClean="0"/>
              <a:t>): Is there a proof that gives an explicit bound?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מציין מיקום תוכן 2"/>
          <p:cNvSpPr txBox="1">
            <a:spLocks/>
          </p:cNvSpPr>
          <p:nvPr/>
        </p:nvSpPr>
        <p:spPr>
          <a:xfrm>
            <a:off x="428596" y="2071678"/>
            <a:ext cx="5715040" cy="571504"/>
          </a:xfrm>
          <a:prstGeom prst="rect">
            <a:avLst/>
          </a:prstGeom>
          <a:ln w="22225" cap="rnd" cmpd="dbl">
            <a:noFill/>
          </a:ln>
        </p:spPr>
        <p:txBody>
          <a:bodyPr vert="horz" lIns="91440" tIns="45720" rIns="91440" bIns="45720" rtlCol="1">
            <a:normAutofit/>
          </a:bodyPr>
          <a:lstStyle/>
          <a:p>
            <a:pPr algn="l" rtl="0"/>
            <a:r>
              <a:rPr lang="en-US" sz="2800" u="sng" dirty="0" smtClean="0"/>
              <a:t>Theorem</a:t>
            </a:r>
            <a:r>
              <a:rPr lang="en-US" sz="2800" dirty="0" smtClean="0"/>
              <a:t> (</a:t>
            </a:r>
            <a:r>
              <a:rPr lang="en-US" sz="2800" dirty="0" err="1" smtClean="0"/>
              <a:t>Gishboliner</a:t>
            </a:r>
            <a:r>
              <a:rPr lang="en-US" sz="2800" dirty="0" smtClean="0"/>
              <a:t>-S ‘13): Yes. </a:t>
            </a:r>
          </a:p>
          <a:p>
            <a:pPr algn="l" rtl="0"/>
            <a:endParaRPr lang="en-US" sz="3000" dirty="0" smtClean="0"/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357158" y="3143248"/>
            <a:ext cx="8143932" cy="1428760"/>
          </a:xfrm>
          <a:prstGeom prst="rect">
            <a:avLst/>
          </a:prstGeom>
          <a:ln w="22225" cap="rnd" cmpd="dbl">
            <a:noFill/>
          </a:ln>
        </p:spPr>
        <p:txBody>
          <a:bodyPr vert="horz" lIns="91440" tIns="45720" rIns="91440" bIns="45720" rtlCol="1">
            <a:normAutofit/>
          </a:bodyPr>
          <a:lstStyle/>
          <a:p>
            <a:pPr algn="l" rtl="0"/>
            <a:r>
              <a:rPr lang="en-US" sz="2400" dirty="0" smtClean="0"/>
              <a:t>The new proof uses </a:t>
            </a:r>
            <a:r>
              <a:rPr lang="en-US" sz="2400" dirty="0" err="1" smtClean="0"/>
              <a:t>Szemerédi’s</a:t>
            </a:r>
            <a:r>
              <a:rPr lang="en-US" sz="2400" dirty="0" smtClean="0"/>
              <a:t> regularity lemma. </a:t>
            </a:r>
          </a:p>
          <a:p>
            <a:pPr algn="l" rtl="0"/>
            <a:r>
              <a:rPr lang="en-US" sz="2400" dirty="0" smtClean="0"/>
              <a:t>The bound has tower type dependence on q.</a:t>
            </a:r>
          </a:p>
          <a:p>
            <a:pPr algn="l" rtl="0"/>
            <a:r>
              <a:rPr lang="en-US" sz="2400" dirty="0" smtClean="0"/>
              <a:t>Our proof shows the combinatorial intuition behind this result.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Proof Overview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000108"/>
            <a:ext cx="721523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00100" lvl="1" indent="-342900" algn="l" rtl="0"/>
            <a:endParaRPr lang="en-US" dirty="0" smtClean="0"/>
          </a:p>
          <a:p>
            <a:pPr marL="800100" lvl="1" indent="-342900" algn="l" rtl="0"/>
            <a:r>
              <a:rPr lang="en-US" dirty="0" smtClean="0"/>
              <a:t>2.1.  Notions related to the Regularity Lemma.</a:t>
            </a:r>
          </a:p>
          <a:p>
            <a:pPr marL="800100" lvl="1" indent="-342900" algn="l" rtl="0"/>
            <a:r>
              <a:rPr lang="en-US" dirty="0" smtClean="0"/>
              <a:t>2.2.  Claims leading to the main result. </a:t>
            </a:r>
          </a:p>
          <a:p>
            <a:pPr marL="800100" lvl="1" indent="-342900" algn="l" rtl="0"/>
            <a:r>
              <a:rPr lang="en-US" dirty="0" smtClean="0"/>
              <a:t>2.3.  Proof of the main result.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</a:t>
            </a:r>
            <a:r>
              <a:rPr lang="el-GR" i="1" dirty="0" smtClean="0">
                <a:latin typeface="Times New Roman"/>
                <a:cs typeface="Times New Roman"/>
              </a:rPr>
              <a:t>γ</a:t>
            </a:r>
            <a:r>
              <a:rPr lang="en-US" dirty="0" smtClean="0"/>
              <a:t>-Regular Pair?</a:t>
            </a:r>
            <a:endParaRPr lang="he-IL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grpSp>
        <p:nvGrpSpPr>
          <p:cNvPr id="74" name="קבוצה 73"/>
          <p:cNvGrpSpPr/>
          <p:nvPr/>
        </p:nvGrpSpPr>
        <p:grpSpPr>
          <a:xfrm>
            <a:off x="1071538" y="1428736"/>
            <a:ext cx="3914802" cy="2786082"/>
            <a:chOff x="1071538" y="1428736"/>
            <a:chExt cx="3914802" cy="2786082"/>
          </a:xfrm>
        </p:grpSpPr>
        <p:cxnSp>
          <p:nvCxnSpPr>
            <p:cNvPr id="42" name="מחבר ישר 41"/>
            <p:cNvCxnSpPr/>
            <p:nvPr/>
          </p:nvCxnSpPr>
          <p:spPr>
            <a:xfrm>
              <a:off x="2071670" y="1928802"/>
              <a:ext cx="157163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מחבר ישר 45"/>
            <p:cNvCxnSpPr>
              <a:stCxn id="16" idx="6"/>
              <a:endCxn id="20" idx="2"/>
            </p:cNvCxnSpPr>
            <p:nvPr/>
          </p:nvCxnSpPr>
          <p:spPr>
            <a:xfrm>
              <a:off x="2214546" y="2821777"/>
              <a:ext cx="1285884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מחבר ישר 47"/>
            <p:cNvCxnSpPr/>
            <p:nvPr/>
          </p:nvCxnSpPr>
          <p:spPr>
            <a:xfrm>
              <a:off x="2143108" y="2357430"/>
              <a:ext cx="1428760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מחבר ישר 50"/>
            <p:cNvCxnSpPr/>
            <p:nvPr/>
          </p:nvCxnSpPr>
          <p:spPr>
            <a:xfrm>
              <a:off x="2143108" y="3143248"/>
              <a:ext cx="1357322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מחבר ישר 67"/>
            <p:cNvCxnSpPr/>
            <p:nvPr/>
          </p:nvCxnSpPr>
          <p:spPr>
            <a:xfrm>
              <a:off x="2000232" y="3500438"/>
              <a:ext cx="157163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8" name="קבוצה 57"/>
            <p:cNvGrpSpPr/>
            <p:nvPr/>
          </p:nvGrpSpPr>
          <p:grpSpPr>
            <a:xfrm>
              <a:off x="3500430" y="1428736"/>
              <a:ext cx="1485910" cy="2786082"/>
              <a:chOff x="3500430" y="1428736"/>
              <a:chExt cx="1485910" cy="2786082"/>
            </a:xfrm>
          </p:grpSpPr>
          <p:sp>
            <p:nvSpPr>
              <p:cNvPr id="20" name="אליפסה 19"/>
              <p:cNvSpPr/>
              <p:nvPr/>
            </p:nvSpPr>
            <p:spPr>
              <a:xfrm>
                <a:off x="3500430" y="1428736"/>
                <a:ext cx="1143008" cy="2786082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aphicFrame>
            <p:nvGraphicFramePr>
              <p:cNvPr id="4" name="אובייקט 3"/>
              <p:cNvGraphicFramePr>
                <a:graphicFrameLocks noChangeAspect="1"/>
              </p:cNvGraphicFramePr>
              <p:nvPr/>
            </p:nvGraphicFramePr>
            <p:xfrm>
              <a:off x="4872040" y="3321050"/>
              <a:ext cx="114300" cy="215900"/>
            </p:xfrm>
            <a:graphic>
              <a:graphicData uri="http://schemas.openxmlformats.org/presentationml/2006/ole">
                <p:oleObj spid="_x0000_s16386" name="משוואה" r:id="rId3" imgW="114120" imgH="215640" progId="Equation.3">
                  <p:embed/>
                </p:oleObj>
              </a:graphicData>
            </a:graphic>
          </p:graphicFrame>
          <p:sp>
            <p:nvSpPr>
              <p:cNvPr id="21" name="TextBox 20"/>
              <p:cNvSpPr txBox="1"/>
              <p:nvPr/>
            </p:nvSpPr>
            <p:spPr>
              <a:xfrm>
                <a:off x="3643306" y="2357430"/>
                <a:ext cx="642942" cy="7694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4400" i="1" dirty="0" smtClean="0"/>
                  <a:t>V</a:t>
                </a:r>
                <a:endParaRPr lang="he-IL" sz="4400" i="1" dirty="0"/>
              </a:p>
            </p:txBody>
          </p:sp>
        </p:grpSp>
        <p:grpSp>
          <p:nvGrpSpPr>
            <p:cNvPr id="60" name="קבוצה 59"/>
            <p:cNvGrpSpPr/>
            <p:nvPr/>
          </p:nvGrpSpPr>
          <p:grpSpPr>
            <a:xfrm>
              <a:off x="1071538" y="1428736"/>
              <a:ext cx="1143008" cy="2786082"/>
              <a:chOff x="1071538" y="1428736"/>
              <a:chExt cx="1143008" cy="2786082"/>
            </a:xfrm>
          </p:grpSpPr>
          <p:sp>
            <p:nvSpPr>
              <p:cNvPr id="16" name="אליפסה 15"/>
              <p:cNvSpPr/>
              <p:nvPr/>
            </p:nvSpPr>
            <p:spPr>
              <a:xfrm>
                <a:off x="1071538" y="1428736"/>
                <a:ext cx="1143008" cy="2786082"/>
              </a:xfrm>
              <a:prstGeom prst="ellipse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214414" y="2357430"/>
                <a:ext cx="642942" cy="769441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4400" i="1" dirty="0" smtClean="0"/>
                  <a:t>U</a:t>
                </a:r>
                <a:endParaRPr lang="he-IL" sz="4400" i="1" dirty="0"/>
              </a:p>
            </p:txBody>
          </p:sp>
        </p:grpSp>
      </p:grpSp>
      <p:grpSp>
        <p:nvGrpSpPr>
          <p:cNvPr id="89" name="קבוצה 88"/>
          <p:cNvGrpSpPr/>
          <p:nvPr/>
        </p:nvGrpSpPr>
        <p:grpSpPr>
          <a:xfrm>
            <a:off x="500034" y="3000372"/>
            <a:ext cx="5072098" cy="1442031"/>
            <a:chOff x="500034" y="3000372"/>
            <a:chExt cx="5072098" cy="1442031"/>
          </a:xfrm>
        </p:grpSpPr>
        <p:sp>
          <p:nvSpPr>
            <p:cNvPr id="78" name="אליפסה 77"/>
            <p:cNvSpPr/>
            <p:nvPr/>
          </p:nvSpPr>
          <p:spPr>
            <a:xfrm>
              <a:off x="3714744" y="3000372"/>
              <a:ext cx="714380" cy="85725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7" name="אליפסה 76"/>
            <p:cNvSpPr/>
            <p:nvPr/>
          </p:nvSpPr>
          <p:spPr>
            <a:xfrm>
              <a:off x="1285852" y="3214686"/>
              <a:ext cx="714380" cy="85725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500034" y="3857628"/>
              <a:ext cx="571504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200" i="1" dirty="0" smtClean="0"/>
                <a:t>U</a:t>
              </a:r>
              <a:r>
                <a:rPr lang="en-US" sz="3200" dirty="0" smtClean="0"/>
                <a:t>’</a:t>
              </a:r>
              <a:endParaRPr lang="he-IL" sz="32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000628" y="3786190"/>
              <a:ext cx="571504" cy="58477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200" i="1" dirty="0" smtClean="0"/>
                <a:t>V</a:t>
              </a:r>
              <a:r>
                <a:rPr lang="en-US" sz="3200" dirty="0" smtClean="0"/>
                <a:t>’</a:t>
              </a:r>
              <a:endParaRPr lang="he-IL" sz="3200" dirty="0"/>
            </a:p>
          </p:txBody>
        </p:sp>
        <p:cxnSp>
          <p:nvCxnSpPr>
            <p:cNvPr id="82" name="מחבר חץ ישר 81"/>
            <p:cNvCxnSpPr/>
            <p:nvPr/>
          </p:nvCxnSpPr>
          <p:spPr>
            <a:xfrm flipV="1">
              <a:off x="1000100" y="3714752"/>
              <a:ext cx="642942" cy="3571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מחבר חץ ישר 85"/>
            <p:cNvCxnSpPr/>
            <p:nvPr/>
          </p:nvCxnSpPr>
          <p:spPr>
            <a:xfrm rot="10800000">
              <a:off x="4214810" y="3500438"/>
              <a:ext cx="857256" cy="42862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714348" y="4429132"/>
            <a:ext cx="8429652" cy="16619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u="sng" dirty="0" smtClean="0"/>
              <a:t>Definition</a:t>
            </a:r>
            <a:r>
              <a:rPr lang="en-US" sz="2800" dirty="0" smtClean="0"/>
              <a:t>: </a:t>
            </a:r>
            <a:r>
              <a:rPr lang="en-US" sz="2800" i="1" dirty="0" smtClean="0"/>
              <a:t>U</a:t>
            </a:r>
            <a:r>
              <a:rPr lang="en-US" sz="2800" dirty="0" smtClean="0"/>
              <a:t>,</a:t>
            </a:r>
            <a:r>
              <a:rPr lang="en-US" sz="2800" i="1" dirty="0" smtClean="0"/>
              <a:t>V</a:t>
            </a:r>
            <a:r>
              <a:rPr lang="en-US" sz="2800" dirty="0" smtClean="0"/>
              <a:t> is </a:t>
            </a:r>
            <a:r>
              <a:rPr lang="el-GR" sz="2800" dirty="0" smtClean="0">
                <a:latin typeface="Times New Roman"/>
                <a:cs typeface="Times New Roman"/>
              </a:rPr>
              <a:t>γ</a:t>
            </a:r>
            <a:r>
              <a:rPr lang="en-US" sz="2800" dirty="0" smtClean="0">
                <a:cs typeface="Arial"/>
              </a:rPr>
              <a:t>-regular if |</a:t>
            </a:r>
            <a:r>
              <a:rPr lang="en-US" sz="2800" i="1" dirty="0" smtClean="0">
                <a:cs typeface="Arial"/>
              </a:rPr>
              <a:t>d</a:t>
            </a:r>
            <a:r>
              <a:rPr lang="en-US" sz="2800" dirty="0" smtClean="0">
                <a:cs typeface="Arial"/>
              </a:rPr>
              <a:t>(</a:t>
            </a:r>
            <a:r>
              <a:rPr lang="en-US" sz="2800" i="1" dirty="0" smtClean="0">
                <a:cs typeface="Arial"/>
              </a:rPr>
              <a:t>U</a:t>
            </a:r>
            <a:r>
              <a:rPr lang="en-US" sz="2800" dirty="0" smtClean="0">
                <a:cs typeface="Arial"/>
              </a:rPr>
              <a:t>’,</a:t>
            </a:r>
            <a:r>
              <a:rPr lang="en-US" sz="2800" i="1" dirty="0" smtClean="0">
                <a:cs typeface="Arial"/>
              </a:rPr>
              <a:t>V</a:t>
            </a:r>
            <a:r>
              <a:rPr lang="en-US" sz="2800" dirty="0" smtClean="0">
                <a:cs typeface="Arial"/>
              </a:rPr>
              <a:t>’) - </a:t>
            </a:r>
            <a:r>
              <a:rPr lang="en-US" sz="2800" i="1" dirty="0" smtClean="0">
                <a:cs typeface="Arial"/>
              </a:rPr>
              <a:t>d</a:t>
            </a:r>
            <a:r>
              <a:rPr lang="en-US" sz="2800" dirty="0" smtClean="0">
                <a:cs typeface="Arial"/>
              </a:rPr>
              <a:t>(</a:t>
            </a:r>
            <a:r>
              <a:rPr lang="en-US" sz="2800" i="1" dirty="0" smtClean="0">
                <a:cs typeface="Arial"/>
              </a:rPr>
              <a:t>U</a:t>
            </a:r>
            <a:r>
              <a:rPr lang="en-US" sz="2800" dirty="0" smtClean="0">
                <a:cs typeface="Arial"/>
              </a:rPr>
              <a:t>,</a:t>
            </a:r>
            <a:r>
              <a:rPr lang="en-US" sz="2800" i="1" dirty="0" smtClean="0">
                <a:cs typeface="Arial"/>
              </a:rPr>
              <a:t>V</a:t>
            </a:r>
            <a:r>
              <a:rPr lang="en-US" sz="2800" dirty="0" smtClean="0">
                <a:cs typeface="Arial"/>
              </a:rPr>
              <a:t>)| </a:t>
            </a:r>
            <a:r>
              <a:rPr lang="en-US" sz="2800" dirty="0" smtClean="0">
                <a:cs typeface="Times New Roman"/>
              </a:rPr>
              <a:t>≤ </a:t>
            </a:r>
            <a:r>
              <a:rPr lang="el-GR" sz="2800" dirty="0" smtClean="0">
                <a:latin typeface="Times New Roman"/>
                <a:cs typeface="Times New Roman"/>
              </a:rPr>
              <a:t>γ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>
                <a:cs typeface="Arial"/>
              </a:rPr>
              <a:t>for every</a:t>
            </a:r>
            <a:r>
              <a:rPr lang="en-US" sz="2800" dirty="0" smtClean="0">
                <a:latin typeface="Times New Roman"/>
                <a:cs typeface="Arial"/>
              </a:rPr>
              <a:t> </a:t>
            </a:r>
            <a:r>
              <a:rPr lang="en-US" sz="2800" i="1" dirty="0" smtClean="0">
                <a:cs typeface="Arial"/>
              </a:rPr>
              <a:t>U</a:t>
            </a:r>
            <a:r>
              <a:rPr lang="en-US" sz="2800" dirty="0" smtClean="0">
                <a:cs typeface="Arial"/>
              </a:rPr>
              <a:t>’    </a:t>
            </a:r>
            <a:r>
              <a:rPr lang="en-US" sz="2800" i="1" dirty="0" smtClean="0">
                <a:cs typeface="Arial"/>
              </a:rPr>
              <a:t>U</a:t>
            </a:r>
            <a:r>
              <a:rPr lang="en-US" sz="2800" dirty="0" smtClean="0">
                <a:cs typeface="Arial"/>
              </a:rPr>
              <a:t>, </a:t>
            </a:r>
            <a:r>
              <a:rPr lang="en-US" sz="2800" i="1" dirty="0" smtClean="0">
                <a:cs typeface="Arial"/>
              </a:rPr>
              <a:t>V</a:t>
            </a:r>
            <a:r>
              <a:rPr lang="en-US" sz="2800" dirty="0" smtClean="0">
                <a:cs typeface="Arial"/>
              </a:rPr>
              <a:t>’    </a:t>
            </a:r>
            <a:r>
              <a:rPr lang="en-US" sz="2800" i="1" dirty="0" smtClean="0">
                <a:cs typeface="Arial"/>
              </a:rPr>
              <a:t>V</a:t>
            </a:r>
            <a:r>
              <a:rPr lang="en-US" sz="2800" dirty="0" smtClean="0">
                <a:cs typeface="Arial"/>
              </a:rPr>
              <a:t> such that |</a:t>
            </a:r>
            <a:r>
              <a:rPr lang="en-US" sz="2800" i="1" dirty="0" smtClean="0">
                <a:cs typeface="Arial"/>
              </a:rPr>
              <a:t>U</a:t>
            </a:r>
            <a:r>
              <a:rPr lang="en-US" sz="2800" dirty="0" smtClean="0">
                <a:cs typeface="Arial"/>
              </a:rPr>
              <a:t>’|</a:t>
            </a:r>
            <a:r>
              <a:rPr lang="en-US" sz="2800" dirty="0" smtClean="0">
                <a:cs typeface="Times New Roman"/>
              </a:rPr>
              <a:t>≥</a:t>
            </a:r>
            <a:r>
              <a:rPr lang="el-GR" sz="2800" i="1" dirty="0" smtClean="0">
                <a:latin typeface="Times New Roman"/>
                <a:cs typeface="Times New Roman"/>
              </a:rPr>
              <a:t>γ</a:t>
            </a:r>
            <a:r>
              <a:rPr lang="en-US" sz="2800" dirty="0" smtClean="0">
                <a:cs typeface="Arial"/>
              </a:rPr>
              <a:t>|</a:t>
            </a:r>
            <a:r>
              <a:rPr lang="en-US" sz="2800" i="1" dirty="0" smtClean="0">
                <a:cs typeface="Arial"/>
              </a:rPr>
              <a:t>U</a:t>
            </a:r>
            <a:r>
              <a:rPr lang="en-US" sz="2800" dirty="0" smtClean="0">
                <a:cs typeface="Arial"/>
              </a:rPr>
              <a:t>|,|</a:t>
            </a:r>
            <a:r>
              <a:rPr lang="en-US" sz="2800" i="1" dirty="0" smtClean="0">
                <a:cs typeface="Arial"/>
              </a:rPr>
              <a:t>V</a:t>
            </a:r>
            <a:r>
              <a:rPr lang="en-US" sz="2800" dirty="0" smtClean="0">
                <a:cs typeface="Arial"/>
              </a:rPr>
              <a:t>’|</a:t>
            </a:r>
            <a:r>
              <a:rPr lang="en-US" sz="2800" dirty="0" smtClean="0">
                <a:cs typeface="Times New Roman"/>
              </a:rPr>
              <a:t>≥ </a:t>
            </a:r>
            <a:r>
              <a:rPr lang="el-GR" sz="2800" dirty="0" smtClean="0">
                <a:latin typeface="Times New Roman"/>
                <a:cs typeface="Times New Roman"/>
              </a:rPr>
              <a:t>γ</a:t>
            </a:r>
            <a:r>
              <a:rPr lang="en-US" sz="2800" dirty="0" smtClean="0">
                <a:cs typeface="Arial"/>
              </a:rPr>
              <a:t>|</a:t>
            </a:r>
            <a:r>
              <a:rPr lang="en-US" sz="2800" i="1" dirty="0" smtClean="0">
                <a:cs typeface="Arial"/>
              </a:rPr>
              <a:t>V</a:t>
            </a:r>
            <a:r>
              <a:rPr lang="en-US" sz="2800" dirty="0" smtClean="0">
                <a:cs typeface="Arial"/>
              </a:rPr>
              <a:t>|.    </a:t>
            </a:r>
          </a:p>
          <a:p>
            <a:pPr algn="l" rtl="0"/>
            <a:endParaRPr lang="he-IL" dirty="0"/>
          </a:p>
        </p:txBody>
      </p:sp>
      <p:sp>
        <p:nvSpPr>
          <p:cNvPr id="41" name="TextBox 40"/>
          <p:cNvSpPr txBox="1"/>
          <p:nvPr/>
        </p:nvSpPr>
        <p:spPr>
          <a:xfrm>
            <a:off x="714348" y="6072206"/>
            <a:ext cx="778674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l-GR" sz="2800" dirty="0" smtClean="0">
                <a:latin typeface="Times New Roman"/>
                <a:cs typeface="Times New Roman"/>
              </a:rPr>
              <a:t>γ</a:t>
            </a:r>
            <a:r>
              <a:rPr lang="en-US" sz="2800" dirty="0" smtClean="0">
                <a:cs typeface="Arial"/>
              </a:rPr>
              <a:t>-regular </a:t>
            </a:r>
            <a:r>
              <a:rPr lang="en-US" sz="2800" dirty="0" smtClean="0">
                <a:latin typeface="Times New Roman"/>
                <a:cs typeface="Times New Roman"/>
              </a:rPr>
              <a:t>≡</a:t>
            </a:r>
            <a:r>
              <a:rPr lang="el-GR" sz="2800" baseline="-25000" dirty="0" smtClean="0">
                <a:latin typeface="Times New Roman"/>
                <a:cs typeface="Times New Roman"/>
              </a:rPr>
              <a:t>γ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n-US" sz="2800" dirty="0" smtClean="0"/>
              <a:t>random bipartite graph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endParaRPr lang="he-IL" sz="2800" dirty="0"/>
          </a:p>
        </p:txBody>
      </p:sp>
      <p:graphicFrame>
        <p:nvGraphicFramePr>
          <p:cNvPr id="16399" name="Object 15"/>
          <p:cNvGraphicFramePr>
            <a:graphicFrameLocks noChangeAspect="1"/>
          </p:cNvGraphicFramePr>
          <p:nvPr/>
        </p:nvGraphicFramePr>
        <p:xfrm>
          <a:off x="2000232" y="5357826"/>
          <a:ext cx="285752" cy="285752"/>
        </p:xfrm>
        <a:graphic>
          <a:graphicData uri="http://schemas.openxmlformats.org/presentationml/2006/ole">
            <p:oleObj spid="_x0000_s16399" name="Equation" r:id="rId4" imgW="152280" imgH="152280" progId="">
              <p:embed/>
            </p:oleObj>
          </a:graphicData>
        </a:graphic>
      </p:graphicFrame>
      <p:graphicFrame>
        <p:nvGraphicFramePr>
          <p:cNvPr id="16400" name="Object 16"/>
          <p:cNvGraphicFramePr>
            <a:graphicFrameLocks noChangeAspect="1"/>
          </p:cNvGraphicFramePr>
          <p:nvPr/>
        </p:nvGraphicFramePr>
        <p:xfrm>
          <a:off x="3000364" y="5357826"/>
          <a:ext cx="285750" cy="285750"/>
        </p:xfrm>
        <a:graphic>
          <a:graphicData uri="http://schemas.openxmlformats.org/presentationml/2006/ole">
            <p:oleObj spid="_x0000_s16400" name="Equation" r:id="rId5" imgW="152280" imgH="152280" progId="">
              <p:embed/>
            </p:oleObj>
          </a:graphicData>
        </a:graphic>
      </p:graphicFrame>
      <p:sp>
        <p:nvSpPr>
          <p:cNvPr id="55" name="TextBox 54"/>
          <p:cNvSpPr txBox="1"/>
          <p:nvPr/>
        </p:nvSpPr>
        <p:spPr>
          <a:xfrm>
            <a:off x="5286380" y="2571744"/>
            <a:ext cx="3286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i="1" dirty="0" smtClean="0"/>
              <a:t>d</a:t>
            </a:r>
            <a:r>
              <a:rPr lang="en-US" sz="2400" dirty="0" smtClean="0"/>
              <a:t>(</a:t>
            </a:r>
            <a:r>
              <a:rPr lang="en-US" sz="2400" i="1" dirty="0" smtClean="0"/>
              <a:t>U</a:t>
            </a:r>
            <a:r>
              <a:rPr lang="en-US" sz="2400" dirty="0" smtClean="0"/>
              <a:t>,</a:t>
            </a:r>
            <a:r>
              <a:rPr lang="en-US" sz="2400" i="1" dirty="0" smtClean="0"/>
              <a:t>V</a:t>
            </a:r>
            <a:r>
              <a:rPr lang="en-US" sz="2400" dirty="0" smtClean="0"/>
              <a:t>)=</a:t>
            </a:r>
            <a:r>
              <a:rPr lang="en-US" sz="2400" i="1" dirty="0" smtClean="0"/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U</a:t>
            </a:r>
            <a:r>
              <a:rPr lang="en-US" sz="2400" dirty="0" smtClean="0"/>
              <a:t>,</a:t>
            </a:r>
            <a:r>
              <a:rPr lang="en-US" sz="2400" i="1" dirty="0" smtClean="0"/>
              <a:t>V</a:t>
            </a:r>
            <a:r>
              <a:rPr lang="en-US" sz="2400" dirty="0" smtClean="0"/>
              <a:t>)/|</a:t>
            </a:r>
            <a:r>
              <a:rPr lang="en-US" sz="2400" i="1" dirty="0" smtClean="0"/>
              <a:t>U</a:t>
            </a:r>
            <a:r>
              <a:rPr lang="en-US" sz="2400" dirty="0" smtClean="0"/>
              <a:t>||</a:t>
            </a:r>
            <a:r>
              <a:rPr lang="en-US" sz="2400" i="1" dirty="0" smtClean="0"/>
              <a:t>V</a:t>
            </a:r>
            <a:r>
              <a:rPr lang="en-US" sz="2400" dirty="0" smtClean="0"/>
              <a:t>|</a:t>
            </a:r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Regularity Instances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143380"/>
            <a:ext cx="8143932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/>
              <a:t>Definition</a:t>
            </a:r>
            <a:r>
              <a:rPr lang="en-US" sz="2400" dirty="0" smtClean="0"/>
              <a:t>: A </a:t>
            </a:r>
            <a:r>
              <a:rPr lang="en-US" sz="2400" u="sng" dirty="0" smtClean="0"/>
              <a:t>regularity instance </a:t>
            </a:r>
            <a:r>
              <a:rPr lang="en-US" sz="2400" i="1" u="sng" dirty="0" smtClean="0"/>
              <a:t>R</a:t>
            </a:r>
            <a:r>
              <a:rPr lang="en-US" sz="2400" dirty="0" smtClean="0"/>
              <a:t> contains the information about an </a:t>
            </a:r>
            <a:r>
              <a:rPr lang="en-US" sz="2400" dirty="0" err="1" smtClean="0"/>
              <a:t>equipartition</a:t>
            </a:r>
            <a:r>
              <a:rPr lang="en-US" sz="2400" dirty="0" smtClean="0"/>
              <a:t>: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i="1" dirty="0" smtClean="0"/>
              <a:t>r</a:t>
            </a:r>
            <a:r>
              <a:rPr lang="en-US" sz="2400" dirty="0" smtClean="0"/>
              <a:t>: the number of clusters</a:t>
            </a:r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l-GR" sz="2400" dirty="0" smtClean="0">
                <a:latin typeface="Times New Roman"/>
                <a:cs typeface="Times New Roman"/>
              </a:rPr>
              <a:t>η</a:t>
            </a:r>
            <a:r>
              <a:rPr lang="en-US" sz="2400" i="1" baseline="-25000" dirty="0" smtClean="0">
                <a:cs typeface="Times New Roman"/>
              </a:rPr>
              <a:t>i</a:t>
            </a:r>
            <a:r>
              <a:rPr lang="en-US" sz="2400" baseline="-25000" dirty="0" smtClean="0">
                <a:cs typeface="Times New Roman"/>
              </a:rPr>
              <a:t>,</a:t>
            </a:r>
            <a:r>
              <a:rPr lang="en-US" sz="2400" i="1" baseline="-25000" dirty="0" smtClean="0">
                <a:cs typeface="Times New Roman"/>
              </a:rPr>
              <a:t>j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/>
              <a:t>: densities</a:t>
            </a:r>
            <a:r>
              <a:rPr lang="en-US" sz="2400" i="1" baseline="-25000" dirty="0" smtClean="0">
                <a:latin typeface="Times New Roman"/>
                <a:cs typeface="Times New Roman"/>
              </a:rPr>
              <a:t>  </a:t>
            </a:r>
            <a:r>
              <a:rPr lang="en-US" sz="2400" dirty="0" smtClean="0"/>
              <a:t>(1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>
                <a:cs typeface="Times New Roman"/>
              </a:rPr>
              <a:t>≤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cs typeface="Times New Roman"/>
              </a:rPr>
              <a:t>i</a:t>
            </a:r>
            <a:r>
              <a:rPr lang="en-US" sz="2400" dirty="0" smtClean="0">
                <a:cs typeface="Times New Roman"/>
              </a:rPr>
              <a:t> </a:t>
            </a:r>
            <a:r>
              <a:rPr lang="en-US" sz="2400" dirty="0" smtClean="0"/>
              <a:t>&lt; </a:t>
            </a:r>
            <a:r>
              <a:rPr lang="en-US" sz="2400" i="1" dirty="0" smtClean="0">
                <a:cs typeface="Times New Roman"/>
              </a:rPr>
              <a:t>j</a:t>
            </a:r>
            <a:r>
              <a:rPr lang="en-US" sz="2400" baseline="-25000" dirty="0" smtClean="0">
                <a:cs typeface="Times New Roman"/>
              </a:rPr>
              <a:t> </a:t>
            </a:r>
            <a:r>
              <a:rPr lang="en-US" sz="2400" dirty="0" smtClean="0">
                <a:cs typeface="Times New Roman"/>
              </a:rPr>
              <a:t>≤ </a:t>
            </a:r>
            <a:r>
              <a:rPr lang="en-US" sz="2400" i="1" dirty="0" smtClean="0">
                <a:cs typeface="Times New Roman"/>
              </a:rPr>
              <a:t>r</a:t>
            </a:r>
            <a:r>
              <a:rPr lang="en-US" sz="2400" dirty="0" smtClean="0">
                <a:cs typeface="Times New Roman"/>
              </a:rPr>
              <a:t>)</a:t>
            </a:r>
            <a:endParaRPr lang="en-US" sz="2400" dirty="0" smtClean="0"/>
          </a:p>
          <a:p>
            <a:pPr lvl="1" algn="l" rtl="0">
              <a:buFont typeface="Arial" pitchFamily="34" charset="0"/>
              <a:buChar char="•"/>
            </a:pP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l-GR" sz="2400" dirty="0" smtClean="0">
                <a:latin typeface="Times New Roman"/>
                <a:cs typeface="Times New Roman"/>
              </a:rPr>
              <a:t>γ</a:t>
            </a:r>
            <a:r>
              <a:rPr lang="en-US" sz="2400" dirty="0" smtClean="0">
                <a:cs typeface="Times New Roman"/>
              </a:rPr>
              <a:t>: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dirty="0" smtClean="0"/>
              <a:t>error parameter – how regular the pairs are</a:t>
            </a:r>
            <a:endParaRPr lang="en-US" sz="2400" dirty="0" smtClean="0">
              <a:cs typeface="Times New Roman"/>
            </a:endParaRPr>
          </a:p>
          <a:p>
            <a:pPr lvl="1" algn="l" rtl="0">
              <a:buFont typeface="Arial" pitchFamily="34" charset="0"/>
              <a:buChar char="•"/>
            </a:pPr>
            <a:r>
              <a:rPr lang="en-US" sz="2400" i="1" dirty="0" smtClean="0"/>
              <a:t>   </a:t>
            </a:r>
            <a:r>
              <a:rPr lang="en-US" sz="2400" dirty="0" smtClean="0"/>
              <a:t> : Set of irregular pairs of size </a:t>
            </a:r>
            <a:r>
              <a:rPr lang="en-US" sz="2400" dirty="0" smtClean="0">
                <a:cs typeface="Times New Roman"/>
              </a:rPr>
              <a:t>≤</a:t>
            </a:r>
            <a:r>
              <a:rPr lang="el-GR" sz="2400" dirty="0" smtClean="0">
                <a:latin typeface="Times New Roman"/>
                <a:cs typeface="Times New Roman"/>
              </a:rPr>
              <a:t> γ</a:t>
            </a:r>
            <a:r>
              <a:rPr lang="en-US" sz="2400" i="1" dirty="0" smtClean="0">
                <a:cs typeface="Times New Roman"/>
              </a:rPr>
              <a:t>r</a:t>
            </a:r>
            <a:r>
              <a:rPr lang="en-US" sz="2400" baseline="30000" dirty="0" smtClean="0">
                <a:cs typeface="Times New Roman"/>
              </a:rPr>
              <a:t>2 </a:t>
            </a:r>
            <a:r>
              <a:rPr lang="en-US" sz="2400" dirty="0" smtClean="0">
                <a:cs typeface="Times New Roman"/>
              </a:rPr>
              <a:t>. </a:t>
            </a:r>
          </a:p>
          <a:p>
            <a:pPr lvl="1" algn="l" rtl="0"/>
            <a:r>
              <a:rPr lang="en-US" sz="2400" dirty="0" smtClean="0">
                <a:cs typeface="Times New Roman"/>
              </a:rPr>
              <a:t>	 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i</a:t>
            </a:r>
            <a:r>
              <a:rPr lang="en-US" sz="2400" dirty="0" err="1" smtClean="0"/>
              <a:t>,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j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is </a:t>
            </a:r>
            <a:r>
              <a:rPr lang="el-GR" sz="2400" dirty="0" smtClean="0">
                <a:latin typeface="Times New Roman"/>
                <a:cs typeface="Times New Roman"/>
              </a:rPr>
              <a:t>γ</a:t>
            </a:r>
            <a:r>
              <a:rPr lang="en-US" sz="2400" dirty="0" smtClean="0"/>
              <a:t>-regular for every (</a:t>
            </a:r>
            <a:r>
              <a:rPr lang="en-US" sz="2400" i="1" dirty="0" err="1" smtClean="0"/>
              <a:t>i</a:t>
            </a:r>
            <a:r>
              <a:rPr lang="en-US" sz="2400" dirty="0" err="1" smtClean="0"/>
              <a:t>,</a:t>
            </a:r>
            <a:r>
              <a:rPr lang="en-US" sz="2400" i="1" dirty="0" err="1" smtClean="0"/>
              <a:t>j</a:t>
            </a:r>
            <a:r>
              <a:rPr lang="en-US" sz="2400" dirty="0" smtClean="0"/>
              <a:t>)</a:t>
            </a:r>
            <a:endParaRPr lang="he-IL" dirty="0"/>
          </a:p>
        </p:txBody>
      </p:sp>
      <p:grpSp>
        <p:nvGrpSpPr>
          <p:cNvPr id="49" name="קבוצה 48"/>
          <p:cNvGrpSpPr/>
          <p:nvPr/>
        </p:nvGrpSpPr>
        <p:grpSpPr>
          <a:xfrm>
            <a:off x="2571736" y="1285860"/>
            <a:ext cx="3143272" cy="2870791"/>
            <a:chOff x="2571768" y="1357298"/>
            <a:chExt cx="4000496" cy="3588489"/>
          </a:xfrm>
        </p:grpSpPr>
        <p:grpSp>
          <p:nvGrpSpPr>
            <p:cNvPr id="5" name="קבוצה 4"/>
            <p:cNvGrpSpPr/>
            <p:nvPr/>
          </p:nvGrpSpPr>
          <p:grpSpPr>
            <a:xfrm>
              <a:off x="2571768" y="1357298"/>
              <a:ext cx="4000496" cy="3374176"/>
              <a:chOff x="-214282" y="1428736"/>
              <a:chExt cx="4000496" cy="3374176"/>
            </a:xfrm>
          </p:grpSpPr>
          <p:grpSp>
            <p:nvGrpSpPr>
              <p:cNvPr id="6" name="קבוצה 27"/>
              <p:cNvGrpSpPr/>
              <p:nvPr/>
            </p:nvGrpSpPr>
            <p:grpSpPr>
              <a:xfrm>
                <a:off x="0" y="1428736"/>
                <a:ext cx="3786214" cy="3374176"/>
                <a:chOff x="0" y="1428736"/>
                <a:chExt cx="3786214" cy="3374176"/>
              </a:xfrm>
            </p:grpSpPr>
            <p:sp>
              <p:nvSpPr>
                <p:cNvPr id="9" name="אליפסה 8"/>
                <p:cNvSpPr/>
                <p:nvPr/>
              </p:nvSpPr>
              <p:spPr>
                <a:xfrm>
                  <a:off x="857224" y="1428736"/>
                  <a:ext cx="857256" cy="785818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0" name="אליפסה 9"/>
                <p:cNvSpPr/>
                <p:nvPr/>
              </p:nvSpPr>
              <p:spPr>
                <a:xfrm>
                  <a:off x="2000232" y="1428736"/>
                  <a:ext cx="857256" cy="785818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1" name="אליפסה 10"/>
                <p:cNvSpPr/>
                <p:nvPr/>
              </p:nvSpPr>
              <p:spPr>
                <a:xfrm>
                  <a:off x="2786050" y="2143116"/>
                  <a:ext cx="857256" cy="785818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2" name="אליפסה 11"/>
                <p:cNvSpPr/>
                <p:nvPr/>
              </p:nvSpPr>
              <p:spPr>
                <a:xfrm>
                  <a:off x="2928958" y="3143248"/>
                  <a:ext cx="857256" cy="785818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3" name="אליפסה 12"/>
                <p:cNvSpPr/>
                <p:nvPr/>
              </p:nvSpPr>
              <p:spPr>
                <a:xfrm>
                  <a:off x="2357454" y="4000504"/>
                  <a:ext cx="857256" cy="785818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5" name="אליפסה 14"/>
                <p:cNvSpPr/>
                <p:nvPr/>
              </p:nvSpPr>
              <p:spPr>
                <a:xfrm>
                  <a:off x="0" y="2143116"/>
                  <a:ext cx="857256" cy="785818"/>
                </a:xfrm>
                <a:prstGeom prst="ellips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785786" y="1500173"/>
                  <a:ext cx="847731" cy="73096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3200" i="1" dirty="0" smtClean="0"/>
                    <a:t>V</a:t>
                  </a:r>
                  <a:r>
                    <a:rPr lang="en-US" sz="3200" i="1" baseline="-25000" dirty="0" smtClean="0"/>
                    <a:t>1</a:t>
                  </a:r>
                  <a:endParaRPr lang="he-IL" sz="3200" i="1" baseline="-25000" dirty="0"/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1928794" y="1500173"/>
                  <a:ext cx="847731" cy="73096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3200" i="1" dirty="0" smtClean="0"/>
                    <a:t>V</a:t>
                  </a:r>
                  <a:r>
                    <a:rPr lang="en-US" sz="3200" i="1" baseline="-25000" dirty="0" smtClean="0"/>
                    <a:t>2</a:t>
                  </a:r>
                  <a:endParaRPr lang="he-IL" sz="3200" i="1" baseline="-25000" dirty="0"/>
                </a:p>
              </p:txBody>
            </p:sp>
            <p:sp>
              <p:nvSpPr>
                <p:cNvPr id="19" name="TextBox 18"/>
                <p:cNvSpPr txBox="1"/>
                <p:nvPr/>
              </p:nvSpPr>
              <p:spPr>
                <a:xfrm>
                  <a:off x="2714612" y="2214553"/>
                  <a:ext cx="847731" cy="73096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3200" i="1" dirty="0" smtClean="0"/>
                    <a:t>V</a:t>
                  </a:r>
                  <a:r>
                    <a:rPr lang="en-US" sz="3200" i="1" baseline="-25000" dirty="0" smtClean="0"/>
                    <a:t>3</a:t>
                  </a:r>
                  <a:endParaRPr lang="he-IL" sz="3200" i="1" baseline="-25000" dirty="0"/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857520" y="3214686"/>
                  <a:ext cx="847731" cy="73096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3200" i="1" dirty="0" smtClean="0"/>
                    <a:t>V</a:t>
                  </a:r>
                  <a:r>
                    <a:rPr lang="en-US" sz="3200" i="1" baseline="-25000" dirty="0" smtClean="0"/>
                    <a:t>4</a:t>
                  </a:r>
                  <a:endParaRPr lang="he-IL" sz="3200" i="1" baseline="-25000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2286016" y="4071943"/>
                  <a:ext cx="847731" cy="730969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r>
                    <a:rPr lang="en-US" sz="3200" i="1" dirty="0" smtClean="0"/>
                    <a:t>V</a:t>
                  </a:r>
                  <a:r>
                    <a:rPr lang="en-US" sz="3200" i="1" baseline="-25000" dirty="0" smtClean="0"/>
                    <a:t>5</a:t>
                  </a:r>
                  <a:endParaRPr lang="he-IL" sz="3200" i="1" baseline="-25000" dirty="0"/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-214282" y="2214553"/>
                <a:ext cx="928662" cy="730969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en-US" sz="3200" i="1" dirty="0" smtClean="0"/>
                  <a:t>V</a:t>
                </a:r>
                <a:r>
                  <a:rPr lang="en-US" sz="3200" i="1" baseline="-25000" dirty="0" smtClean="0"/>
                  <a:t>r</a:t>
                </a:r>
                <a:endParaRPr lang="he-IL" sz="3200" i="1" baseline="-25000" dirty="0"/>
              </a:p>
            </p:txBody>
          </p:sp>
        </p:grpSp>
        <p:sp>
          <p:nvSpPr>
            <p:cNvPr id="30" name="אליפסה 29"/>
            <p:cNvSpPr/>
            <p:nvPr/>
          </p:nvSpPr>
          <p:spPr>
            <a:xfrm>
              <a:off x="4071934" y="4143380"/>
              <a:ext cx="857256" cy="785818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929058" y="4214818"/>
              <a:ext cx="928662" cy="73096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200" i="1" dirty="0" smtClean="0"/>
                <a:t>V</a:t>
              </a:r>
              <a:r>
                <a:rPr lang="en-US" sz="3200" i="1" baseline="-25000" dirty="0" smtClean="0"/>
                <a:t>6</a:t>
              </a:r>
              <a:endParaRPr lang="he-IL" sz="3200" i="1" baseline="-25000" dirty="0"/>
            </a:p>
          </p:txBody>
        </p:sp>
        <p:sp>
          <p:nvSpPr>
            <p:cNvPr id="41" name="אליפסה 40"/>
            <p:cNvSpPr/>
            <p:nvPr/>
          </p:nvSpPr>
          <p:spPr>
            <a:xfrm>
              <a:off x="3071802" y="3714752"/>
              <a:ext cx="857256" cy="785818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928926" y="3786191"/>
              <a:ext cx="928662" cy="73096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3200" i="1" dirty="0" smtClean="0"/>
                <a:t>V</a:t>
              </a:r>
              <a:r>
                <a:rPr lang="en-US" sz="3200" i="1" baseline="-25000" dirty="0" smtClean="0"/>
                <a:t>7</a:t>
              </a:r>
              <a:endParaRPr lang="he-IL" sz="3200" i="1" baseline="-25000" dirty="0"/>
            </a:p>
          </p:txBody>
        </p:sp>
        <p:sp>
          <p:nvSpPr>
            <p:cNvPr id="48" name="קשת 47"/>
            <p:cNvSpPr/>
            <p:nvPr/>
          </p:nvSpPr>
          <p:spPr>
            <a:xfrm rot="20390563" flipH="1">
              <a:off x="2973641" y="2872353"/>
              <a:ext cx="462539" cy="1279555"/>
            </a:xfrm>
            <a:prstGeom prst="arc">
              <a:avLst>
                <a:gd name="adj1" fmla="val 16814322"/>
                <a:gd name="adj2" fmla="val 1704019"/>
              </a:avLst>
            </a:prstGeom>
            <a:ln w="31750" cap="rnd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6072198" y="1214422"/>
            <a:ext cx="292892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dirty="0" smtClean="0"/>
              <a:t>,…,</a:t>
            </a:r>
            <a:r>
              <a:rPr lang="en-US" i="1" dirty="0" smtClean="0"/>
              <a:t>V</a:t>
            </a:r>
            <a:r>
              <a:rPr lang="en-US" i="1" baseline="-25000" dirty="0" smtClean="0"/>
              <a:t>r</a:t>
            </a:r>
            <a:r>
              <a:rPr lang="en-US" baseline="-25000" dirty="0" smtClean="0"/>
              <a:t> </a:t>
            </a:r>
            <a:r>
              <a:rPr lang="en-US" dirty="0" smtClean="0"/>
              <a:t>:</a:t>
            </a:r>
            <a:r>
              <a:rPr lang="en-US" dirty="0" err="1" smtClean="0"/>
              <a:t>equipartition</a:t>
            </a:r>
            <a:r>
              <a:rPr lang="en-US" dirty="0" smtClean="0"/>
              <a:t> of </a:t>
            </a:r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G</a:t>
            </a:r>
            <a:r>
              <a:rPr lang="en-US" dirty="0" smtClean="0"/>
              <a:t>)</a:t>
            </a:r>
            <a:endParaRPr lang="he-IL" dirty="0"/>
          </a:p>
        </p:txBody>
      </p:sp>
      <p:cxnSp>
        <p:nvCxnSpPr>
          <p:cNvPr id="52" name="מחבר חץ ישר 51"/>
          <p:cNvCxnSpPr/>
          <p:nvPr/>
        </p:nvCxnSpPr>
        <p:spPr>
          <a:xfrm rot="10800000" flipV="1">
            <a:off x="5572132" y="1428736"/>
            <a:ext cx="500066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מחבר ישר 59"/>
          <p:cNvCxnSpPr/>
          <p:nvPr/>
        </p:nvCxnSpPr>
        <p:spPr>
          <a:xfrm>
            <a:off x="4000496" y="1857364"/>
            <a:ext cx="1000132" cy="9286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428992" y="2357430"/>
            <a:ext cx="14287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i="1" dirty="0" smtClean="0"/>
              <a:t>d</a:t>
            </a:r>
            <a:r>
              <a:rPr lang="en-US" dirty="0" smtClean="0"/>
              <a:t>(</a:t>
            </a:r>
            <a:r>
              <a:rPr lang="en-US" i="1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n-US" i="1" dirty="0" smtClean="0"/>
              <a:t>V</a:t>
            </a:r>
            <a:r>
              <a:rPr lang="en-US" baseline="-25000" dirty="0" smtClean="0"/>
              <a:t>4</a:t>
            </a:r>
            <a:r>
              <a:rPr lang="en-US" dirty="0" smtClean="0"/>
              <a:t>)=</a:t>
            </a:r>
            <a:r>
              <a:rPr lang="el-GR" dirty="0" smtClean="0">
                <a:latin typeface="Times New Roman"/>
                <a:cs typeface="Times New Roman"/>
              </a:rPr>
              <a:t> η</a:t>
            </a:r>
            <a:r>
              <a:rPr lang="en-US" i="1" baseline="-25000" dirty="0" smtClean="0">
                <a:cs typeface="Times New Roman"/>
              </a:rPr>
              <a:t>1</a:t>
            </a:r>
            <a:r>
              <a:rPr lang="en-US" baseline="-25000" dirty="0" smtClean="0">
                <a:cs typeface="Times New Roman"/>
              </a:rPr>
              <a:t>,</a:t>
            </a:r>
            <a:r>
              <a:rPr lang="en-US" i="1" baseline="-25000" dirty="0" smtClean="0">
                <a:cs typeface="Times New Roman"/>
              </a:rPr>
              <a:t>4</a:t>
            </a:r>
            <a:r>
              <a:rPr lang="en-US" i="1" baseline="-25000" dirty="0" smtClean="0">
                <a:latin typeface="Times New Roman"/>
                <a:cs typeface="Times New Roman"/>
              </a:rPr>
              <a:t> </a:t>
            </a:r>
            <a:endParaRPr lang="he-IL" dirty="0"/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5286380" y="6429396"/>
          <a:ext cx="285752" cy="342903"/>
        </p:xfrm>
        <a:graphic>
          <a:graphicData uri="http://schemas.openxmlformats.org/presentationml/2006/ole">
            <p:oleObj spid="_x0000_s51203" name="Equation" r:id="rId3" imgW="126720" imgH="152280" progId="">
              <p:embed/>
            </p:oleObj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1285852" y="6000768"/>
          <a:ext cx="255135" cy="357190"/>
        </p:xfrm>
        <a:graphic>
          <a:graphicData uri="http://schemas.openxmlformats.org/presentationml/2006/ole">
            <p:oleObj spid="_x0000_s51206" name="Equation" r:id="rId4" imgW="126720" imgH="177480" progId="">
              <p:embed/>
            </p:oleObj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5572132" y="6357958"/>
          <a:ext cx="255588" cy="357188"/>
        </p:xfrm>
        <a:graphic>
          <a:graphicData uri="http://schemas.openxmlformats.org/presentationml/2006/ole">
            <p:oleObj spid="_x0000_s51207" name="Equation" r:id="rId5" imgW="126720" imgH="177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Estimating the number of subgraphs</a:t>
            </a:r>
            <a:endParaRPr lang="he-IL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1428736"/>
            <a:ext cx="8643998" cy="88331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None/>
            </a:pPr>
            <a:r>
              <a:rPr lang="en-US" sz="2400" u="sng" dirty="0" smtClean="0"/>
              <a:t>Lemma</a:t>
            </a:r>
            <a:r>
              <a:rPr lang="en-US" sz="2400" dirty="0" smtClean="0"/>
              <a:t>: Knowing that a graph G satisfies </a:t>
            </a:r>
            <a:r>
              <a:rPr lang="en-US" sz="24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 regularity instance </a:t>
            </a:r>
            <a:r>
              <a:rPr lang="en-US" sz="2400" i="1" dirty="0" smtClean="0"/>
              <a:t>R</a:t>
            </a:r>
            <a:r>
              <a:rPr lang="en-US" sz="2400" dirty="0" smtClean="0"/>
              <a:t> tells us the number of triangles in G up to an additive error of </a:t>
            </a:r>
            <a:r>
              <a:rPr lang="en-US" sz="2400" i="1" dirty="0" smtClean="0"/>
              <a:t>o</a:t>
            </a:r>
            <a:r>
              <a:rPr lang="en-US" sz="2400" dirty="0" smtClean="0"/>
              <a:t>(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). </a:t>
            </a:r>
            <a:endParaRPr lang="en-US" sz="2400" dirty="0" smtClean="0">
              <a:cs typeface="Times New Roman"/>
            </a:endParaRPr>
          </a:p>
          <a:p>
            <a:pPr algn="l" rtl="0">
              <a:buNone/>
            </a:pPr>
            <a:endParaRPr lang="en-US" sz="2400" dirty="0" smtClean="0">
              <a:cs typeface="Times New Roman"/>
            </a:endParaRPr>
          </a:p>
          <a:p>
            <a:pPr algn="l" rtl="0">
              <a:buNone/>
            </a:pPr>
            <a:r>
              <a:rPr lang="en-US" sz="2400" u="sng" dirty="0" smtClean="0">
                <a:cs typeface="Times New Roman"/>
              </a:rPr>
              <a:t>Observation 1</a:t>
            </a:r>
            <a:r>
              <a:rPr lang="en-US" sz="2400" dirty="0" smtClean="0">
                <a:cs typeface="Times New Roman"/>
              </a:rPr>
              <a:t>: The above lemma is true for every fixed graph.</a:t>
            </a:r>
          </a:p>
          <a:p>
            <a:pPr algn="l" rtl="0">
              <a:buFont typeface="Arial" pitchFamily="34" charset="0"/>
              <a:buChar char="•"/>
            </a:pPr>
            <a:endParaRPr lang="en-US" sz="2400" dirty="0" smtClean="0">
              <a:cs typeface="Times New Roman"/>
            </a:endParaRPr>
          </a:p>
          <a:p>
            <a:pPr algn="l" rtl="0"/>
            <a:r>
              <a:rPr lang="en-US" sz="2400" u="sng" dirty="0" smtClean="0">
                <a:cs typeface="Times New Roman"/>
              </a:rPr>
              <a:t>Observation 2</a:t>
            </a:r>
            <a:r>
              <a:rPr lang="en-US" sz="2400" dirty="0" smtClean="0">
                <a:cs typeface="Times New Roman"/>
              </a:rPr>
              <a:t>: The above lemma is true in </a:t>
            </a:r>
            <a:r>
              <a:rPr lang="en-US" sz="2400" i="1" dirty="0" smtClean="0">
                <a:cs typeface="Times New Roman"/>
              </a:rPr>
              <a:t>k</a:t>
            </a:r>
            <a:r>
              <a:rPr lang="en-US" sz="2400" dirty="0" smtClean="0">
                <a:cs typeface="Times New Roman"/>
              </a:rPr>
              <a:t>-colored graphs as well.</a:t>
            </a:r>
          </a:p>
          <a:p>
            <a:pPr algn="l" rtl="0"/>
            <a:endParaRPr lang="en-US" sz="2400" dirty="0" smtClean="0">
              <a:cs typeface="Times New Roman"/>
            </a:endParaRPr>
          </a:p>
          <a:p>
            <a:pPr algn="l" rtl="0"/>
            <a:r>
              <a:rPr lang="en-US" sz="2400" u="sng" dirty="0" smtClean="0">
                <a:cs typeface="Times New Roman"/>
              </a:rPr>
              <a:t>Corollary</a:t>
            </a:r>
            <a:r>
              <a:rPr lang="en-US" sz="2400" dirty="0" smtClean="0">
                <a:cs typeface="Times New Roman"/>
              </a:rPr>
              <a:t>:  Suppose </a:t>
            </a:r>
            <a:r>
              <a:rPr lang="en-US" sz="2400" i="1" dirty="0" smtClean="0">
                <a:cs typeface="Times New Roman"/>
              </a:rPr>
              <a:t>H</a:t>
            </a:r>
            <a:r>
              <a:rPr lang="en-US" sz="2400" dirty="0" smtClean="0">
                <a:cs typeface="Times New Roman"/>
              </a:rPr>
              <a:t> is a </a:t>
            </a:r>
            <a:r>
              <a:rPr lang="en-US" sz="2400" i="1" dirty="0" smtClean="0">
                <a:cs typeface="Times New Roman"/>
              </a:rPr>
              <a:t>k</a:t>
            </a:r>
            <a:r>
              <a:rPr lang="en-US" sz="2400" dirty="0" smtClean="0">
                <a:cs typeface="Times New Roman"/>
              </a:rPr>
              <a:t>-colored graph, </a:t>
            </a:r>
            <a:r>
              <a:rPr lang="en-US" sz="2400" i="1" dirty="0" smtClean="0">
                <a:cs typeface="Times New Roman"/>
              </a:rPr>
              <a:t>R</a:t>
            </a:r>
            <a:r>
              <a:rPr lang="en-US" sz="2400" dirty="0" smtClean="0">
                <a:cs typeface="Times New Roman"/>
              </a:rPr>
              <a:t> is a </a:t>
            </a:r>
            <a:r>
              <a:rPr lang="en-US" sz="2400" i="1" dirty="0" smtClean="0">
                <a:cs typeface="Times New Roman"/>
              </a:rPr>
              <a:t>k</a:t>
            </a:r>
            <a:r>
              <a:rPr lang="en-US" sz="2400" dirty="0" smtClean="0">
                <a:cs typeface="Times New Roman"/>
              </a:rPr>
              <a:t>-colored regularity instance, and </a:t>
            </a:r>
            <a:r>
              <a:rPr lang="en-US" sz="2400" dirty="0" smtClean="0">
                <a:latin typeface="Monotype Corsiva" pitchFamily="66" charset="0"/>
              </a:rPr>
              <a:t>T</a:t>
            </a:r>
            <a:r>
              <a:rPr lang="en-US" sz="2400" dirty="0" smtClean="0"/>
              <a:t>  is tester for </a:t>
            </a:r>
            <a:r>
              <a:rPr lang="en-US" sz="2400" i="1" dirty="0" smtClean="0"/>
              <a:t>Q</a:t>
            </a:r>
            <a:r>
              <a:rPr lang="en-US" sz="2400" dirty="0" smtClean="0"/>
              <a:t>. Then:</a:t>
            </a:r>
          </a:p>
          <a:p>
            <a:pPr algn="ctr" rtl="0"/>
            <a:r>
              <a:rPr lang="en-US" sz="2400" i="1" dirty="0" smtClean="0"/>
              <a:t>H</a:t>
            </a:r>
            <a:r>
              <a:rPr lang="en-US" sz="2400" dirty="0" smtClean="0"/>
              <a:t> satisfies </a:t>
            </a:r>
            <a:r>
              <a:rPr lang="en-US" sz="2400" i="1" dirty="0" smtClean="0"/>
              <a:t>R</a:t>
            </a:r>
            <a:r>
              <a:rPr lang="en-US" sz="2400" dirty="0" smtClean="0"/>
              <a:t>          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ctr" rtl="0"/>
            <a:r>
              <a:rPr lang="en-US" sz="2400" dirty="0" smtClean="0"/>
              <a:t>Pr(</a:t>
            </a:r>
            <a:r>
              <a:rPr lang="en-US" sz="2400" dirty="0" smtClean="0">
                <a:latin typeface="Monotype Corsiva" pitchFamily="66" charset="0"/>
              </a:rPr>
              <a:t>T</a:t>
            </a:r>
            <a:r>
              <a:rPr lang="en-US" sz="2400" dirty="0" smtClean="0"/>
              <a:t>  accepts </a:t>
            </a:r>
            <a:r>
              <a:rPr lang="en-US" sz="2400" i="1" dirty="0" smtClean="0"/>
              <a:t>H</a:t>
            </a:r>
            <a:r>
              <a:rPr lang="en-US" sz="2400" dirty="0" smtClean="0"/>
              <a:t>) </a:t>
            </a:r>
            <a:r>
              <a:rPr lang="en-US" sz="2400" dirty="0" smtClean="0">
                <a:cs typeface="Times New Roman"/>
              </a:rPr>
              <a:t>≈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n-US" sz="2400" i="1" dirty="0" smtClean="0">
                <a:cs typeface="Times New Roman"/>
              </a:rPr>
              <a:t>Acc</a:t>
            </a:r>
            <a:r>
              <a:rPr lang="en-US" sz="2400" dirty="0" smtClean="0">
                <a:cs typeface="Times New Roman"/>
              </a:rPr>
              <a:t>(</a:t>
            </a:r>
            <a:r>
              <a:rPr lang="en-US" sz="2400" i="1" dirty="0" smtClean="0">
                <a:cs typeface="Times New Roman"/>
              </a:rPr>
              <a:t>R</a:t>
            </a:r>
            <a:r>
              <a:rPr lang="en-US" sz="2400" dirty="0" smtClean="0">
                <a:cs typeface="Times New Roman"/>
              </a:rPr>
              <a:t>)</a:t>
            </a:r>
            <a:r>
              <a:rPr lang="en-US" sz="2400" dirty="0" smtClean="0"/>
              <a:t>       </a:t>
            </a:r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ctr" rtl="0"/>
            <a:r>
              <a:rPr lang="en-US" sz="2400" dirty="0" smtClean="0">
                <a:cs typeface="Times New Roman"/>
              </a:rPr>
              <a:t>   </a:t>
            </a:r>
          </a:p>
          <a:p>
            <a:pPr algn="l" rtl="0"/>
            <a:endParaRPr lang="en-US" sz="2400" dirty="0" smtClean="0">
              <a:cs typeface="Times New Roman"/>
            </a:endParaRPr>
          </a:p>
          <a:p>
            <a:pPr algn="l" rtl="0"/>
            <a:endParaRPr lang="en-US" sz="2400" dirty="0" smtClean="0">
              <a:cs typeface="Times New Roman"/>
            </a:endParaRPr>
          </a:p>
          <a:p>
            <a:pPr algn="l" rtl="0"/>
            <a:endParaRPr lang="en-US" sz="2400" dirty="0" smtClean="0">
              <a:cs typeface="Times New Roman"/>
            </a:endParaRPr>
          </a:p>
          <a:p>
            <a:pPr algn="l" rtl="0"/>
            <a:endParaRPr lang="en-US" sz="2800" dirty="0" smtClean="0">
              <a:cs typeface="Times New Roman"/>
            </a:endParaRPr>
          </a:p>
          <a:p>
            <a:pPr algn="l" rtl="0">
              <a:buNone/>
            </a:pPr>
            <a:r>
              <a:rPr lang="en-US" sz="2800" dirty="0" smtClean="0">
                <a:cs typeface="Times New Roman"/>
              </a:rPr>
              <a:t> </a:t>
            </a:r>
          </a:p>
          <a:p>
            <a:pPr algn="l" rtl="0">
              <a:buNone/>
            </a:pPr>
            <a:endParaRPr lang="en-US" sz="2800" dirty="0" smtClean="0">
              <a:cs typeface="Times New Roman"/>
            </a:endParaRPr>
          </a:p>
          <a:p>
            <a:pPr algn="l" rtl="0">
              <a:buNone/>
            </a:pPr>
            <a:endParaRPr lang="en-US" sz="2800" dirty="0" smtClean="0">
              <a:cs typeface="Times New Roman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4357117" y="5372076"/>
            <a:ext cx="571503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Szemerédi’s</a:t>
            </a:r>
            <a:r>
              <a:rPr lang="en-US" dirty="0" smtClean="0"/>
              <a:t> Regularity Lemma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1643050"/>
            <a:ext cx="8572560" cy="1815882"/>
          </a:xfrm>
          <a:prstGeom prst="rect">
            <a:avLst/>
          </a:prstGeom>
          <a:noFill/>
          <a:ln w="22225" cap="rnd" cmpd="dbl">
            <a:noFill/>
          </a:ln>
        </p:spPr>
        <p:txBody>
          <a:bodyPr wrap="square" rtlCol="1">
            <a:spAutoFit/>
          </a:bodyPr>
          <a:lstStyle/>
          <a:p>
            <a:pPr marL="0" lvl="1" algn="l" rtl="0"/>
            <a:r>
              <a:rPr lang="en-US" sz="2800" u="sng" dirty="0" smtClean="0"/>
              <a:t>Lemma</a:t>
            </a:r>
            <a:r>
              <a:rPr lang="en-US" sz="2800" dirty="0" smtClean="0"/>
              <a:t>: For every positive </a:t>
            </a:r>
            <a:r>
              <a:rPr lang="el-GR" sz="2800" dirty="0" smtClean="0">
                <a:latin typeface="Times New Roman"/>
                <a:cs typeface="Times New Roman"/>
              </a:rPr>
              <a:t>γ</a:t>
            </a:r>
            <a:r>
              <a:rPr lang="en-US" sz="2800" dirty="0" smtClean="0"/>
              <a:t> and integer </a:t>
            </a:r>
            <a:r>
              <a:rPr lang="en-US" sz="2800" i="1" dirty="0" smtClean="0"/>
              <a:t>t</a:t>
            </a:r>
            <a:r>
              <a:rPr lang="en-US" sz="2800" dirty="0" smtClean="0"/>
              <a:t> there is </a:t>
            </a:r>
            <a:r>
              <a:rPr lang="en-US" sz="2800" i="1" dirty="0" smtClean="0"/>
              <a:t>T</a:t>
            </a:r>
            <a:r>
              <a:rPr lang="en-US" sz="2800" dirty="0" smtClean="0"/>
              <a:t>=</a:t>
            </a:r>
            <a:r>
              <a:rPr lang="en-US" sz="2800" i="1" dirty="0" smtClean="0"/>
              <a:t>T</a:t>
            </a:r>
            <a:r>
              <a:rPr lang="en-US" sz="2800" dirty="0" smtClean="0"/>
              <a:t>(</a:t>
            </a:r>
            <a:r>
              <a:rPr lang="el-GR" sz="2800" dirty="0" smtClean="0">
                <a:latin typeface="Times New Roman"/>
                <a:cs typeface="Times New Roman"/>
              </a:rPr>
              <a:t>γ</a:t>
            </a:r>
            <a:r>
              <a:rPr lang="en-US" sz="2800" dirty="0" smtClean="0"/>
              <a:t>,</a:t>
            </a:r>
            <a:r>
              <a:rPr lang="en-US" sz="2800" i="1" dirty="0" err="1" smtClean="0"/>
              <a:t>t</a:t>
            </a:r>
            <a:r>
              <a:rPr lang="en-US" sz="2800" dirty="0" err="1" smtClean="0"/>
              <a:t>,</a:t>
            </a:r>
            <a:r>
              <a:rPr lang="en-US" sz="2800" i="1" dirty="0" err="1" smtClean="0"/>
              <a:t>k</a:t>
            </a:r>
            <a:r>
              <a:rPr lang="en-US" sz="2800" dirty="0" smtClean="0"/>
              <a:t>) such that every </a:t>
            </a:r>
            <a:r>
              <a:rPr lang="en-US" sz="2800" i="1" dirty="0" smtClean="0"/>
              <a:t>k</a:t>
            </a:r>
            <a:r>
              <a:rPr lang="en-US" sz="2800" dirty="0" smtClean="0"/>
              <a:t>-colored graph satisfies a </a:t>
            </a:r>
            <a:r>
              <a:rPr lang="en-US" sz="2800" i="1" dirty="0" smtClean="0"/>
              <a:t>k</a:t>
            </a:r>
            <a:r>
              <a:rPr lang="en-US" sz="2800" dirty="0" smtClean="0"/>
              <a:t>-colored regularity instance </a:t>
            </a:r>
            <a:r>
              <a:rPr lang="en-US" sz="2800" i="1" dirty="0" smtClean="0"/>
              <a:t>R</a:t>
            </a:r>
            <a:r>
              <a:rPr lang="en-US" sz="2800" dirty="0" smtClean="0"/>
              <a:t> with </a:t>
            </a:r>
            <a:r>
              <a:rPr lang="en-US" sz="2800" i="1" dirty="0" smtClean="0"/>
              <a:t>t</a:t>
            </a:r>
            <a:r>
              <a:rPr lang="en-US" sz="2800" dirty="0" smtClean="0"/>
              <a:t> </a:t>
            </a:r>
            <a:r>
              <a:rPr lang="en-US" sz="2800" dirty="0" smtClean="0">
                <a:cs typeface="Times New Roman"/>
              </a:rPr>
              <a:t>≤</a:t>
            </a:r>
            <a:r>
              <a:rPr lang="en-US" sz="2800" dirty="0" smtClean="0"/>
              <a:t> </a:t>
            </a:r>
            <a:r>
              <a:rPr lang="en-US" sz="2800" i="1" dirty="0" smtClean="0"/>
              <a:t>r</a:t>
            </a:r>
            <a:r>
              <a:rPr lang="en-US" sz="2800" dirty="0" smtClean="0"/>
              <a:t>(</a:t>
            </a:r>
            <a:r>
              <a:rPr lang="en-US" sz="2800" i="1" dirty="0" smtClean="0"/>
              <a:t>R</a:t>
            </a:r>
            <a:r>
              <a:rPr lang="en-US" sz="2800" dirty="0" smtClean="0"/>
              <a:t>) </a:t>
            </a:r>
            <a:r>
              <a:rPr lang="en-US" sz="2800" dirty="0" smtClean="0">
                <a:cs typeface="Times New Roman"/>
              </a:rPr>
              <a:t>≤ </a:t>
            </a:r>
            <a:r>
              <a:rPr lang="en-US" sz="2800" i="1" dirty="0" smtClean="0">
                <a:cs typeface="Times New Roman" pitchFamily="18" charset="0"/>
              </a:rPr>
              <a:t>T</a:t>
            </a:r>
            <a:r>
              <a:rPr lang="en-US" sz="2800" dirty="0" smtClean="0">
                <a:cs typeface="Times New Roman" pitchFamily="18" charset="0"/>
              </a:rPr>
              <a:t> and </a:t>
            </a:r>
            <a:r>
              <a:rPr lang="el-GR" sz="2800" dirty="0" smtClean="0">
                <a:latin typeface="Times New Roman"/>
                <a:cs typeface="Times New Roman"/>
              </a:rPr>
              <a:t>γ</a:t>
            </a:r>
            <a:r>
              <a:rPr lang="en-US" sz="2800" dirty="0" smtClean="0"/>
              <a:t>(</a:t>
            </a:r>
            <a:r>
              <a:rPr lang="en-US" sz="2800" i="1" dirty="0" smtClean="0"/>
              <a:t>R</a:t>
            </a:r>
            <a:r>
              <a:rPr lang="en-US" sz="2800" dirty="0" smtClean="0"/>
              <a:t>)=</a:t>
            </a:r>
            <a:r>
              <a:rPr lang="el-GR" sz="2800" dirty="0" smtClean="0">
                <a:latin typeface="Times New Roman"/>
                <a:cs typeface="Times New Roman"/>
              </a:rPr>
              <a:t>γ</a:t>
            </a:r>
            <a:r>
              <a:rPr lang="en-US" sz="2800" dirty="0" smtClean="0">
                <a:latin typeface="Times New Roman"/>
                <a:cs typeface="Times New Roman"/>
              </a:rPr>
              <a:t>.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1285860"/>
            <a:ext cx="7572428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l" rtl="0">
              <a:buFont typeface="+mj-lt"/>
              <a:buAutoNum type="arabicPeriod"/>
            </a:pPr>
            <a:r>
              <a:rPr lang="en-US" sz="2400" dirty="0" smtClean="0"/>
              <a:t>Introduction and the main result</a:t>
            </a:r>
          </a:p>
          <a:p>
            <a:pPr marL="800100" lvl="1" indent="-342900" algn="l" rtl="0"/>
            <a:r>
              <a:rPr lang="en-US" dirty="0" smtClean="0"/>
              <a:t>1.1  What is Property Testing</a:t>
            </a:r>
          </a:p>
          <a:p>
            <a:pPr marL="800100" lvl="1" indent="-342900" algn="l" rtl="0"/>
            <a:r>
              <a:rPr lang="en-US" dirty="0" smtClean="0"/>
              <a:t>1.2  </a:t>
            </a:r>
            <a:r>
              <a:rPr lang="en-US" dirty="0" err="1" smtClean="0"/>
              <a:t>Erd</a:t>
            </a:r>
            <a:r>
              <a:rPr lang="hu-HU" dirty="0" smtClean="0"/>
              <a:t>ő</a:t>
            </a:r>
            <a:r>
              <a:rPr lang="en-US" dirty="0" smtClean="0"/>
              <a:t>s and Property Testing</a:t>
            </a:r>
          </a:p>
          <a:p>
            <a:pPr marL="800100" lvl="1" indent="-342900" algn="l" rtl="0"/>
            <a:r>
              <a:rPr lang="en-US" dirty="0" smtClean="0"/>
              <a:t>1.2  Example – Testing Max-Cut</a:t>
            </a:r>
          </a:p>
          <a:p>
            <a:pPr marL="800100" lvl="1" indent="-342900" algn="l" rtl="0"/>
            <a:r>
              <a:rPr lang="en-US" dirty="0" smtClean="0"/>
              <a:t>1.2  Non-deterministic Testing</a:t>
            </a:r>
          </a:p>
          <a:p>
            <a:pPr marL="800100" lvl="1" indent="-342900" algn="l" rtl="0"/>
            <a:r>
              <a:rPr lang="en-US" dirty="0" smtClean="0"/>
              <a:t>1.3  The </a:t>
            </a:r>
            <a:r>
              <a:rPr lang="en-US" dirty="0" err="1" smtClean="0"/>
              <a:t>Lov</a:t>
            </a:r>
            <a:r>
              <a:rPr lang="en-US" dirty="0" err="1" smtClean="0">
                <a:latin typeface="Calibri" pitchFamily="34" charset="0"/>
                <a:cs typeface="Times New Roman"/>
              </a:rPr>
              <a:t>á</a:t>
            </a:r>
            <a:r>
              <a:rPr lang="en-US" dirty="0" err="1" smtClean="0"/>
              <a:t>sz</a:t>
            </a:r>
            <a:r>
              <a:rPr lang="en-US" dirty="0" smtClean="0"/>
              <a:t> -</a:t>
            </a:r>
            <a:r>
              <a:rPr lang="en-US" dirty="0" err="1" smtClean="0"/>
              <a:t>Vesztergombi</a:t>
            </a:r>
            <a:r>
              <a:rPr lang="en-US" dirty="0" smtClean="0"/>
              <a:t> Theorem.</a:t>
            </a:r>
          </a:p>
          <a:p>
            <a:pPr marL="800100" lvl="1" indent="-342900" algn="l" rtl="0"/>
            <a:r>
              <a:rPr lang="en-US" dirty="0" smtClean="0"/>
              <a:t>1.4  Our main result. </a:t>
            </a:r>
          </a:p>
          <a:p>
            <a:pPr marL="800100" lvl="1" indent="-342900" algn="l" rtl="0"/>
            <a:endParaRPr lang="en-US" sz="2400" dirty="0" smtClean="0"/>
          </a:p>
          <a:p>
            <a:pPr marL="342900" indent="-342900" algn="l" rtl="0">
              <a:buFont typeface="+mj-lt"/>
              <a:buAutoNum type="arabicPeriod"/>
            </a:pPr>
            <a:r>
              <a:rPr lang="en-US" sz="2400" dirty="0" smtClean="0"/>
              <a:t>Overview of the proof</a:t>
            </a:r>
          </a:p>
          <a:p>
            <a:pPr marL="800100" lvl="1" indent="-342900" algn="l" rtl="0"/>
            <a:endParaRPr lang="en-US" dirty="0" smtClean="0"/>
          </a:p>
          <a:p>
            <a:pPr marL="800100" lvl="1" indent="-342900" algn="l" rtl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claims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214282" y="1550402"/>
            <a:ext cx="6643734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200" u="sng" dirty="0" smtClean="0"/>
              <a:t>Definition</a:t>
            </a:r>
            <a:r>
              <a:rPr lang="en-US" sz="2200" dirty="0" smtClean="0"/>
              <a:t>: </a:t>
            </a:r>
          </a:p>
          <a:p>
            <a:pPr marL="457200" indent="-457200" algn="l" rtl="0"/>
            <a:r>
              <a:rPr lang="en-US" sz="2200" dirty="0" smtClean="0"/>
              <a:t>1. A </a:t>
            </a:r>
            <a:r>
              <a:rPr lang="en-US" sz="2200" dirty="0" smtClean="0">
                <a:solidFill>
                  <a:srgbClr val="FF0000"/>
                </a:solidFill>
              </a:rPr>
              <a:t>k-colored</a:t>
            </a:r>
            <a:r>
              <a:rPr lang="en-US" sz="2200" dirty="0" smtClean="0"/>
              <a:t> regularity instance </a:t>
            </a:r>
            <a:r>
              <a:rPr lang="en-US" sz="2200" i="1" dirty="0" smtClean="0"/>
              <a:t>R</a:t>
            </a:r>
            <a:r>
              <a:rPr lang="en-US" sz="2200" dirty="0" smtClean="0"/>
              <a:t> is </a:t>
            </a:r>
            <a:r>
              <a:rPr lang="en-US" sz="2200" b="1" dirty="0" smtClean="0"/>
              <a:t>good</a:t>
            </a:r>
            <a:r>
              <a:rPr lang="en-US" sz="2200" dirty="0" smtClean="0"/>
              <a:t> if </a:t>
            </a:r>
            <a:r>
              <a:rPr lang="en-US" sz="2200" i="1" dirty="0" smtClean="0"/>
              <a:t>Acc</a:t>
            </a:r>
            <a:r>
              <a:rPr lang="en-US" sz="2200" dirty="0" smtClean="0"/>
              <a:t>(</a:t>
            </a:r>
            <a:r>
              <a:rPr lang="en-US" sz="2200" i="1" dirty="0" smtClean="0"/>
              <a:t>R</a:t>
            </a:r>
            <a:r>
              <a:rPr lang="en-US" sz="2200" dirty="0" smtClean="0"/>
              <a:t>)</a:t>
            </a:r>
            <a:r>
              <a:rPr lang="en-US" sz="2200" dirty="0" smtClean="0">
                <a:cs typeface="Times New Roman"/>
              </a:rPr>
              <a:t>≥1/2.</a:t>
            </a:r>
          </a:p>
          <a:p>
            <a:pPr algn="l" rtl="0"/>
            <a:r>
              <a:rPr lang="en-US" sz="2200" dirty="0" smtClean="0"/>
              <a:t>2. </a:t>
            </a:r>
            <a:r>
              <a:rPr lang="en-US" sz="2200" dirty="0" smtClean="0">
                <a:cs typeface="Times New Roman"/>
              </a:rPr>
              <a:t>A </a:t>
            </a:r>
            <a:r>
              <a:rPr lang="en-US" sz="2200" dirty="0" smtClean="0">
                <a:solidFill>
                  <a:srgbClr val="FF0000"/>
                </a:solidFill>
                <a:cs typeface="Times New Roman"/>
              </a:rPr>
              <a:t>graph</a:t>
            </a:r>
            <a:r>
              <a:rPr lang="en-US" sz="2200" dirty="0" smtClean="0">
                <a:cs typeface="Times New Roman"/>
              </a:rPr>
              <a:t> regularity instance </a:t>
            </a:r>
            <a:r>
              <a:rPr lang="en-US" sz="2200" i="1" dirty="0" smtClean="0">
                <a:cs typeface="Times New Roman"/>
              </a:rPr>
              <a:t>R’</a:t>
            </a:r>
            <a:r>
              <a:rPr lang="en-US" sz="2200" dirty="0" smtClean="0">
                <a:cs typeface="Times New Roman"/>
              </a:rPr>
              <a:t> is a </a:t>
            </a:r>
            <a:r>
              <a:rPr lang="en-US" sz="2200" b="1" dirty="0" smtClean="0">
                <a:cs typeface="Times New Roman"/>
              </a:rPr>
              <a:t>good-merger</a:t>
            </a:r>
            <a:r>
              <a:rPr lang="en-US" sz="2200" dirty="0" smtClean="0">
                <a:cs typeface="Times New Roman"/>
              </a:rPr>
              <a:t> if </a:t>
            </a:r>
          </a:p>
          <a:p>
            <a:pPr algn="l" rtl="0"/>
            <a:r>
              <a:rPr lang="en-US" sz="2200" dirty="0" smtClean="0">
                <a:cs typeface="Times New Roman"/>
              </a:rPr>
              <a:t>    it is the merger of a good </a:t>
            </a:r>
            <a:r>
              <a:rPr lang="en-US" sz="2200" dirty="0" err="1" smtClean="0">
                <a:cs typeface="Times New Roman"/>
              </a:rPr>
              <a:t>reg</a:t>
            </a:r>
            <a:r>
              <a:rPr lang="en-US" sz="2200" dirty="0" smtClean="0">
                <a:cs typeface="Times New Roman"/>
              </a:rPr>
              <a:t>-instance </a:t>
            </a:r>
            <a:r>
              <a:rPr lang="en-US" sz="2200" i="1" dirty="0" smtClean="0">
                <a:cs typeface="Times New Roman"/>
              </a:rPr>
              <a:t>R</a:t>
            </a:r>
            <a:r>
              <a:rPr lang="en-US" sz="2200" dirty="0" smtClean="0">
                <a:cs typeface="Times New Roman"/>
              </a:rPr>
              <a:t>. </a:t>
            </a:r>
            <a:endParaRPr lang="he-IL" sz="2200" dirty="0"/>
          </a:p>
        </p:txBody>
      </p:sp>
      <p:sp>
        <p:nvSpPr>
          <p:cNvPr id="41" name="TextBox 40"/>
          <p:cNvSpPr txBox="1"/>
          <p:nvPr/>
        </p:nvSpPr>
        <p:spPr>
          <a:xfrm>
            <a:off x="246772" y="3284984"/>
            <a:ext cx="8429684" cy="15081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200" u="sng" dirty="0" smtClean="0"/>
              <a:t>Main Observation</a:t>
            </a:r>
            <a:r>
              <a:rPr lang="en-US" sz="2200" dirty="0" smtClean="0"/>
              <a:t>: </a:t>
            </a:r>
          </a:p>
          <a:p>
            <a:pPr marL="457200" indent="-457200" algn="l" rtl="0">
              <a:buAutoNum type="arabicPeriod"/>
            </a:pPr>
            <a:r>
              <a:rPr lang="en-US" sz="2200" i="1" dirty="0" smtClean="0"/>
              <a:t>G</a:t>
            </a:r>
            <a:r>
              <a:rPr lang="en-US" sz="2200" dirty="0" smtClean="0"/>
              <a:t> in </a:t>
            </a:r>
            <a:r>
              <a:rPr lang="en-US" sz="2200" i="1" dirty="0" smtClean="0"/>
              <a:t>P</a:t>
            </a:r>
            <a:r>
              <a:rPr lang="en-US" sz="2200" dirty="0" smtClean="0"/>
              <a:t>               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200" i="1" dirty="0" smtClean="0"/>
              <a:t>G</a:t>
            </a:r>
            <a:r>
              <a:rPr lang="en-US" sz="2200" dirty="0" smtClean="0"/>
              <a:t> satisfies a good-merger. </a:t>
            </a:r>
            <a:endParaRPr lang="en-US" sz="2200" dirty="0" smtClean="0">
              <a:cs typeface="Times New Roman"/>
            </a:endParaRPr>
          </a:p>
          <a:p>
            <a:pPr marL="457200" indent="-457200" algn="l" rtl="0">
              <a:buAutoNum type="arabicPeriod"/>
            </a:pPr>
            <a:r>
              <a:rPr lang="en-US" sz="2200" i="1" dirty="0" smtClean="0">
                <a:cs typeface="Times New Roman"/>
              </a:rPr>
              <a:t>G</a:t>
            </a:r>
            <a:r>
              <a:rPr lang="en-US" sz="2200" dirty="0" smtClean="0">
                <a:cs typeface="Times New Roman"/>
              </a:rPr>
              <a:t> is </a:t>
            </a:r>
            <a:r>
              <a:rPr lang="en-US" sz="2200" dirty="0" smtClean="0"/>
              <a:t>far from </a:t>
            </a:r>
            <a:r>
              <a:rPr lang="en-US" sz="2200" i="1" dirty="0" smtClean="0"/>
              <a:t>P</a:t>
            </a:r>
            <a:r>
              <a:rPr lang="en-US" sz="2200" dirty="0" smtClean="0"/>
              <a:t>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200" i="1" dirty="0" smtClean="0"/>
              <a:t>G</a:t>
            </a:r>
            <a:r>
              <a:rPr lang="en-US" sz="2200" dirty="0" smtClean="0"/>
              <a:t> is far from satisfying a good-merger.</a:t>
            </a:r>
            <a:r>
              <a:rPr lang="en-US" sz="2200" dirty="0" smtClean="0">
                <a:cs typeface="Times New Roman"/>
              </a:rPr>
              <a:t>       </a:t>
            </a:r>
          </a:p>
          <a:p>
            <a:pPr algn="l" rtl="0"/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42844" y="1214422"/>
            <a:ext cx="8858312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u="sng" dirty="0" smtClean="0"/>
              <a:t>A test</a:t>
            </a:r>
            <a:r>
              <a:rPr lang="el-GR" sz="2400" u="sng" dirty="0" smtClean="0">
                <a:latin typeface="Times New Roman"/>
                <a:cs typeface="Times New Roman"/>
              </a:rPr>
              <a:t> </a:t>
            </a:r>
            <a:r>
              <a:rPr lang="en-US" sz="2400" u="sng" dirty="0" smtClean="0"/>
              <a:t>for </a:t>
            </a:r>
            <a:r>
              <a:rPr lang="en-US" sz="2400" i="1" u="sng" dirty="0" smtClean="0"/>
              <a:t>P</a:t>
            </a:r>
            <a:r>
              <a:rPr lang="en-US" sz="2400" dirty="0" smtClean="0"/>
              <a:t>:</a:t>
            </a:r>
          </a:p>
          <a:p>
            <a:pPr marL="342900" indent="-342900" algn="l" rtl="0">
              <a:buFont typeface="+mj-lt"/>
              <a:buAutoNum type="arabicPeriod"/>
            </a:pPr>
            <a:r>
              <a:rPr lang="en-US" sz="2400" dirty="0" smtClean="0"/>
              <a:t>Go over </a:t>
            </a:r>
            <a:r>
              <a:rPr lang="en-US" sz="2400" u="sng" dirty="0" smtClean="0"/>
              <a:t>all</a:t>
            </a:r>
            <a:r>
              <a:rPr lang="en-US" sz="2400" dirty="0" smtClean="0"/>
              <a:t> </a:t>
            </a:r>
            <a:r>
              <a:rPr lang="en-US" sz="2400" i="1" dirty="0" smtClean="0"/>
              <a:t>k</a:t>
            </a:r>
            <a:r>
              <a:rPr lang="en-US" sz="2400" dirty="0" smtClean="0"/>
              <a:t>-colored regularity instances </a:t>
            </a:r>
            <a:r>
              <a:rPr lang="en-US" sz="2400" i="1" dirty="0" smtClean="0"/>
              <a:t>R</a:t>
            </a:r>
            <a:r>
              <a:rPr lang="en-US" sz="2400" dirty="0" smtClean="0"/>
              <a:t> that satisfy </a:t>
            </a:r>
            <a:r>
              <a:rPr lang="en-US" sz="2400" i="1" dirty="0" smtClean="0">
                <a:cs typeface="Times New Roman"/>
              </a:rPr>
              <a:t>Acc</a:t>
            </a:r>
            <a:r>
              <a:rPr lang="en-US" sz="2400" dirty="0" smtClean="0">
                <a:cs typeface="Times New Roman"/>
              </a:rPr>
              <a:t>(</a:t>
            </a:r>
            <a:r>
              <a:rPr lang="en-US" sz="2400" i="1" dirty="0" smtClean="0">
                <a:cs typeface="Times New Roman"/>
              </a:rPr>
              <a:t>R</a:t>
            </a:r>
            <a:r>
              <a:rPr lang="en-US" sz="2400" dirty="0" smtClean="0">
                <a:cs typeface="Times New Roman"/>
              </a:rPr>
              <a:t>)≥1/2 .</a:t>
            </a:r>
          </a:p>
          <a:p>
            <a:pPr marL="800100" lvl="1" indent="-342900" algn="l" rtl="0"/>
            <a:r>
              <a:rPr lang="en-US" sz="2400" dirty="0" smtClean="0"/>
              <a:t>1.1. Let </a:t>
            </a:r>
            <a:r>
              <a:rPr lang="en-US" sz="2400" i="1" dirty="0" smtClean="0"/>
              <a:t>R’</a:t>
            </a:r>
            <a:r>
              <a:rPr lang="en-US" sz="2400" dirty="0" smtClean="0"/>
              <a:t> be the merger of </a:t>
            </a:r>
            <a:r>
              <a:rPr lang="en-US" sz="2400" i="1" dirty="0" smtClean="0"/>
              <a:t>R</a:t>
            </a:r>
            <a:r>
              <a:rPr lang="en-US" sz="2400" dirty="0" smtClean="0"/>
              <a:t>.  </a:t>
            </a:r>
          </a:p>
          <a:p>
            <a:pPr marL="800100" lvl="1" indent="-342900" algn="l" rtl="0"/>
            <a:r>
              <a:rPr lang="en-US" sz="2400" dirty="0" smtClean="0"/>
              <a:t>1.2. </a:t>
            </a:r>
            <a:r>
              <a:rPr lang="en-US" sz="2400" i="1" dirty="0" smtClean="0">
                <a:solidFill>
                  <a:srgbClr val="FF0000"/>
                </a:solidFill>
                <a:cs typeface="Times New Roman"/>
              </a:rPr>
              <a:t>Test</a:t>
            </a:r>
            <a:r>
              <a:rPr lang="en-US" sz="2400" dirty="0" smtClean="0"/>
              <a:t> if </a:t>
            </a:r>
            <a:r>
              <a:rPr lang="en-US" sz="2400" i="1" dirty="0" smtClean="0"/>
              <a:t>G</a:t>
            </a:r>
            <a:r>
              <a:rPr lang="en-US" sz="2400" dirty="0" smtClean="0"/>
              <a:t> satisfies </a:t>
            </a:r>
            <a:r>
              <a:rPr lang="en-US" sz="2400" i="1" dirty="0" smtClean="0"/>
              <a:t>R’</a:t>
            </a:r>
            <a:r>
              <a:rPr lang="en-US" sz="2400" dirty="0" smtClean="0"/>
              <a:t>. </a:t>
            </a:r>
          </a:p>
          <a:p>
            <a:pPr marL="800100" lvl="1" indent="-342900" algn="l" rtl="0"/>
            <a:r>
              <a:rPr lang="en-US" sz="2400" dirty="0" smtClean="0"/>
              <a:t> 1.3 Accept if the answer is yes.</a:t>
            </a:r>
          </a:p>
          <a:p>
            <a:pPr marL="342900" indent="-342900" algn="l" rtl="0"/>
            <a:r>
              <a:rPr lang="en-US" sz="2400" dirty="0" smtClean="0"/>
              <a:t>2. If all tests come back negative, reject. </a:t>
            </a: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the main result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4221088"/>
            <a:ext cx="8964488" cy="954107"/>
          </a:xfrm>
          <a:prstGeom prst="rect">
            <a:avLst/>
          </a:prstGeom>
          <a:noFill/>
          <a:ln w="22225" cap="rnd" cmpd="dbl">
            <a:noFill/>
            <a:prstDash val="solid"/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2600" u="sng" dirty="0" smtClean="0"/>
              <a:t>Theorem</a:t>
            </a:r>
            <a:r>
              <a:rPr lang="en-US" sz="26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Alon</a:t>
            </a:r>
            <a:r>
              <a:rPr lang="en-US" sz="2800" dirty="0" smtClean="0"/>
              <a:t>-Fischer-Newman-S. ‘06): For every regularity instance </a:t>
            </a:r>
            <a:r>
              <a:rPr lang="en-US" sz="2800" i="1" dirty="0" smtClean="0"/>
              <a:t>R</a:t>
            </a:r>
            <a:r>
              <a:rPr lang="en-US" sz="2800" dirty="0" smtClean="0"/>
              <a:t>, the property of satisfying </a:t>
            </a:r>
            <a:r>
              <a:rPr lang="en-US" sz="2800" i="1" dirty="0" smtClean="0"/>
              <a:t>R</a:t>
            </a:r>
            <a:r>
              <a:rPr lang="en-US" sz="2800" dirty="0" smtClean="0"/>
              <a:t> is testable.</a:t>
            </a: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 smtClean="0"/>
              <a:t>Is the gap between the query-complexity of </a:t>
            </a:r>
            <a:r>
              <a:rPr lang="en-US" sz="2400" i="1" dirty="0" smtClean="0"/>
              <a:t>Q</a:t>
            </a:r>
            <a:r>
              <a:rPr lang="en-US" sz="2400" dirty="0" smtClean="0"/>
              <a:t> and the </a:t>
            </a:r>
          </a:p>
          <a:p>
            <a:pPr algn="l" rtl="0">
              <a:buNone/>
            </a:pPr>
            <a:r>
              <a:rPr lang="en-US" sz="2400" dirty="0" smtClean="0"/>
              <a:t>     query-complexity of </a:t>
            </a:r>
            <a:r>
              <a:rPr lang="en-US" sz="2400" i="1" dirty="0" smtClean="0"/>
              <a:t>P</a:t>
            </a:r>
            <a:r>
              <a:rPr lang="en-US" sz="2400" dirty="0" smtClean="0"/>
              <a:t> tight? Is there </a:t>
            </a:r>
            <a:r>
              <a:rPr lang="en-US" sz="2400" i="1" dirty="0" smtClean="0"/>
              <a:t>P</a:t>
            </a:r>
            <a:r>
              <a:rPr lang="en-US" sz="2400" dirty="0" smtClean="0"/>
              <a:t> such that </a:t>
            </a:r>
            <a:r>
              <a:rPr lang="en-US" sz="2400" i="1" dirty="0" err="1" smtClean="0"/>
              <a:t>q</a:t>
            </a:r>
            <a:r>
              <a:rPr lang="en-US" sz="2400" i="1" baseline="-25000" dirty="0" err="1" smtClean="0"/>
              <a:t>Q</a:t>
            </a:r>
            <a:r>
              <a:rPr lang="en-US" sz="2400" dirty="0" smtClean="0"/>
              <a:t>=poly(1/</a:t>
            </a:r>
            <a:r>
              <a:rPr lang="el-GR" sz="2400" dirty="0" smtClean="0">
                <a:latin typeface="Times New Roman"/>
                <a:cs typeface="Times New Roman"/>
              </a:rPr>
              <a:t>ε</a:t>
            </a:r>
            <a:r>
              <a:rPr lang="en-US" sz="2400" dirty="0" smtClean="0"/>
              <a:t>), but </a:t>
            </a:r>
            <a:r>
              <a:rPr lang="en-US" sz="2400" i="1" dirty="0" err="1" smtClean="0"/>
              <a:t>q</a:t>
            </a:r>
            <a:r>
              <a:rPr lang="en-US" sz="2400" i="1" baseline="-25000" dirty="0" err="1" smtClean="0"/>
              <a:t>P</a:t>
            </a:r>
            <a:r>
              <a:rPr lang="en-US" sz="2400" baseline="-25000" dirty="0" smtClean="0"/>
              <a:t> </a:t>
            </a:r>
            <a:r>
              <a:rPr lang="en-US" sz="2400" dirty="0" smtClean="0">
                <a:cs typeface="Times New Roman"/>
              </a:rPr>
              <a:t>&gt;&gt; </a:t>
            </a:r>
            <a:r>
              <a:rPr lang="en-US" sz="2400" dirty="0" smtClean="0"/>
              <a:t>poly(1/</a:t>
            </a:r>
            <a:r>
              <a:rPr lang="el-GR" sz="2400" dirty="0" smtClean="0">
                <a:latin typeface="Times New Roman"/>
                <a:cs typeface="Times New Roman"/>
              </a:rPr>
              <a:t>ε</a:t>
            </a:r>
            <a:r>
              <a:rPr lang="en-US" sz="2400" dirty="0" smtClean="0"/>
              <a:t>) ?</a:t>
            </a:r>
          </a:p>
          <a:p>
            <a:pPr algn="l" rtl="0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1500174"/>
            <a:ext cx="850112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7200" dirty="0" smtClean="0"/>
              <a:t>Thank You!</a:t>
            </a:r>
            <a:endParaRPr lang="he-IL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claims</a:t>
            </a:r>
            <a:endParaRPr lang="he-IL" dirty="0"/>
          </a:p>
        </p:txBody>
      </p:sp>
      <p:sp>
        <p:nvSpPr>
          <p:cNvPr id="4" name="TextBox 3"/>
          <p:cNvSpPr txBox="1"/>
          <p:nvPr/>
        </p:nvSpPr>
        <p:spPr>
          <a:xfrm>
            <a:off x="318780" y="1557953"/>
            <a:ext cx="842968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200" u="sng" dirty="0" smtClean="0"/>
              <a:t>Claim</a:t>
            </a:r>
            <a:r>
              <a:rPr lang="en-US" sz="2200" dirty="0" smtClean="0"/>
              <a:t>: If </a:t>
            </a:r>
            <a:r>
              <a:rPr lang="en-US" sz="2200" i="1" dirty="0" smtClean="0"/>
              <a:t>G</a:t>
            </a:r>
            <a:r>
              <a:rPr lang="en-US" sz="2200" dirty="0" smtClean="0"/>
              <a:t> is </a:t>
            </a:r>
            <a:r>
              <a:rPr lang="el-GR" sz="2200" dirty="0" smtClean="0">
                <a:latin typeface="Times New Roman"/>
                <a:cs typeface="Times New Roman"/>
              </a:rPr>
              <a:t>ε</a:t>
            </a:r>
            <a:r>
              <a:rPr lang="en-US" sz="2200" dirty="0" smtClean="0"/>
              <a:t>-far from </a:t>
            </a:r>
            <a:r>
              <a:rPr lang="en-US" sz="2200" i="1" dirty="0" smtClean="0"/>
              <a:t>P</a:t>
            </a:r>
            <a:r>
              <a:rPr lang="en-US" sz="2200" dirty="0" smtClean="0"/>
              <a:t> then every (</a:t>
            </a:r>
            <a:r>
              <a:rPr lang="en-US" sz="2200" i="1" dirty="0" err="1" smtClean="0"/>
              <a:t>k</a:t>
            </a:r>
            <a:r>
              <a:rPr lang="en-US" sz="2200" dirty="0" err="1" smtClean="0"/>
              <a:t>,</a:t>
            </a:r>
            <a:r>
              <a:rPr lang="en-US" sz="2200" i="1" dirty="0" err="1" smtClean="0"/>
              <a:t>m</a:t>
            </a:r>
            <a:r>
              <a:rPr lang="en-US" sz="2200" dirty="0" smtClean="0"/>
              <a:t>)-coloring of </a:t>
            </a:r>
            <a:r>
              <a:rPr lang="en-US" sz="2200" i="1" dirty="0" smtClean="0"/>
              <a:t>G</a:t>
            </a:r>
            <a:r>
              <a:rPr lang="en-US" sz="2200" dirty="0" smtClean="0"/>
              <a:t> is </a:t>
            </a:r>
            <a:r>
              <a:rPr lang="el-GR" sz="2200" dirty="0" smtClean="0">
                <a:latin typeface="Times New Roman"/>
                <a:cs typeface="Times New Roman"/>
              </a:rPr>
              <a:t>ε</a:t>
            </a:r>
            <a:r>
              <a:rPr lang="en-US" sz="2200" dirty="0" smtClean="0"/>
              <a:t>-far from </a:t>
            </a:r>
            <a:r>
              <a:rPr lang="en-US" sz="2200" i="1" dirty="0" smtClean="0"/>
              <a:t>Q</a:t>
            </a:r>
            <a:r>
              <a:rPr lang="en-US" sz="2200" dirty="0" smtClean="0"/>
              <a:t>     </a:t>
            </a:r>
            <a:endParaRPr lang="he-IL" sz="2200" dirty="0"/>
          </a:p>
        </p:txBody>
      </p:sp>
      <p:sp>
        <p:nvSpPr>
          <p:cNvPr id="93" name="מלבן 92"/>
          <p:cNvSpPr/>
          <p:nvPr/>
        </p:nvSpPr>
        <p:spPr>
          <a:xfrm>
            <a:off x="303985" y="2132856"/>
            <a:ext cx="89297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200" u="sng" dirty="0" smtClean="0"/>
              <a:t>Restated</a:t>
            </a:r>
            <a:r>
              <a:rPr lang="en-US" sz="2200" dirty="0" smtClean="0"/>
              <a:t>: </a:t>
            </a:r>
          </a:p>
          <a:p>
            <a:pPr marL="457200" indent="-457200" algn="l" rtl="0"/>
            <a:r>
              <a:rPr lang="en-US" sz="2200" dirty="0" smtClean="0"/>
              <a:t>1. </a:t>
            </a:r>
            <a:r>
              <a:rPr lang="en-US" sz="2200" i="1" dirty="0" smtClean="0"/>
              <a:t>G</a:t>
            </a:r>
            <a:r>
              <a:rPr lang="en-US" sz="2200" dirty="0" smtClean="0"/>
              <a:t> in </a:t>
            </a:r>
            <a:r>
              <a:rPr lang="en-US" sz="2200" i="1" dirty="0" smtClean="0"/>
              <a:t>P</a:t>
            </a:r>
            <a:r>
              <a:rPr lang="en-US" sz="2200" dirty="0" smtClean="0"/>
              <a:t>                    </a:t>
            </a:r>
            <a:r>
              <a:rPr lang="en-US" sz="2200" dirty="0" smtClean="0">
                <a:sym typeface="Symbol"/>
              </a:rPr>
              <a:t>  </a:t>
            </a:r>
            <a:r>
              <a:rPr lang="en-US" sz="2200" dirty="0" smtClean="0"/>
              <a:t> (</a:t>
            </a:r>
            <a:r>
              <a:rPr lang="en-US" sz="2200" i="1" dirty="0" err="1" smtClean="0"/>
              <a:t>k</a:t>
            </a:r>
            <a:r>
              <a:rPr lang="en-US" sz="2200" dirty="0" err="1" smtClean="0"/>
              <a:t>,</a:t>
            </a:r>
            <a:r>
              <a:rPr lang="en-US" sz="2200" i="1" dirty="0" err="1" smtClean="0"/>
              <a:t>m</a:t>
            </a:r>
            <a:r>
              <a:rPr lang="en-US" sz="2200" dirty="0" smtClean="0"/>
              <a:t>)-coloring </a:t>
            </a:r>
            <a:r>
              <a:rPr lang="en-US" sz="2200" i="1" dirty="0" smtClean="0"/>
              <a:t>H</a:t>
            </a:r>
            <a:r>
              <a:rPr lang="en-US" sz="2200" dirty="0" smtClean="0"/>
              <a:t> so that   Pr(</a:t>
            </a:r>
            <a:r>
              <a:rPr lang="en-US" sz="2200" dirty="0" smtClean="0">
                <a:latin typeface="Monotype Corsiva" pitchFamily="66" charset="0"/>
              </a:rPr>
              <a:t>T</a:t>
            </a:r>
            <a:r>
              <a:rPr lang="en-US" sz="2200" dirty="0" smtClean="0"/>
              <a:t>  accepts </a:t>
            </a:r>
            <a:r>
              <a:rPr lang="en-US" sz="2200" i="1" dirty="0" smtClean="0"/>
              <a:t>H</a:t>
            </a:r>
            <a:r>
              <a:rPr lang="en-US" sz="2200" dirty="0" smtClean="0"/>
              <a:t>) </a:t>
            </a:r>
            <a:r>
              <a:rPr lang="en-US" sz="2200" dirty="0" smtClean="0">
                <a:cs typeface="Times New Roman"/>
              </a:rPr>
              <a:t>≥ 2/3</a:t>
            </a:r>
          </a:p>
          <a:p>
            <a:pPr marL="457200" indent="-457200" algn="l" rtl="0"/>
            <a:r>
              <a:rPr lang="en-US" sz="2200" dirty="0" smtClean="0"/>
              <a:t>2. </a:t>
            </a:r>
            <a:r>
              <a:rPr lang="en-US" sz="2200" i="1" dirty="0" smtClean="0"/>
              <a:t>G</a:t>
            </a:r>
            <a:r>
              <a:rPr lang="en-US" sz="2200" dirty="0" smtClean="0"/>
              <a:t> is </a:t>
            </a:r>
            <a:r>
              <a:rPr lang="el-GR" sz="2200" dirty="0" smtClean="0">
                <a:latin typeface="Times New Roman"/>
                <a:cs typeface="Times New Roman"/>
              </a:rPr>
              <a:t>ε</a:t>
            </a:r>
            <a:r>
              <a:rPr lang="en-US" sz="2200" dirty="0" smtClean="0"/>
              <a:t>-far from </a:t>
            </a:r>
            <a:r>
              <a:rPr lang="en-US" sz="2200" i="1" dirty="0" smtClean="0"/>
              <a:t>P</a:t>
            </a:r>
            <a:r>
              <a:rPr lang="en-US" sz="2200" dirty="0" smtClean="0"/>
              <a:t>  </a:t>
            </a:r>
            <a:r>
              <a:rPr lang="en-US" sz="2200" dirty="0" smtClean="0">
                <a:sym typeface="Symbol"/>
              </a:rPr>
              <a:t> </a:t>
            </a:r>
            <a:r>
              <a:rPr lang="en-US" sz="2200" dirty="0" smtClean="0"/>
              <a:t> (</a:t>
            </a:r>
            <a:r>
              <a:rPr lang="en-US" sz="2200" i="1" dirty="0" err="1" smtClean="0"/>
              <a:t>k</a:t>
            </a:r>
            <a:r>
              <a:rPr lang="en-US" sz="2200" dirty="0" err="1" smtClean="0"/>
              <a:t>,</a:t>
            </a:r>
            <a:r>
              <a:rPr lang="en-US" sz="2200" i="1" dirty="0" err="1" smtClean="0"/>
              <a:t>m</a:t>
            </a:r>
            <a:r>
              <a:rPr lang="en-US" sz="2200" dirty="0" smtClean="0"/>
              <a:t>)-coloring </a:t>
            </a:r>
            <a:r>
              <a:rPr lang="en-US" sz="2200" i="1" dirty="0" smtClean="0"/>
              <a:t>H</a:t>
            </a:r>
            <a:r>
              <a:rPr lang="en-US" sz="2200" dirty="0" smtClean="0"/>
              <a:t> satisfies Pr(</a:t>
            </a:r>
            <a:r>
              <a:rPr lang="en-US" sz="2200" dirty="0" smtClean="0">
                <a:latin typeface="Monotype Corsiva" pitchFamily="66" charset="0"/>
              </a:rPr>
              <a:t>T</a:t>
            </a:r>
            <a:r>
              <a:rPr lang="en-US" sz="2200" dirty="0" smtClean="0"/>
              <a:t>  accepts </a:t>
            </a:r>
            <a:r>
              <a:rPr lang="en-US" sz="2200" i="1" dirty="0" smtClean="0"/>
              <a:t>H</a:t>
            </a:r>
            <a:r>
              <a:rPr lang="en-US" sz="2200" dirty="0" smtClean="0"/>
              <a:t>) </a:t>
            </a:r>
            <a:r>
              <a:rPr lang="en-US" sz="2200" dirty="0" smtClean="0">
                <a:cs typeface="Times New Roman"/>
              </a:rPr>
              <a:t>≤ 1/3</a:t>
            </a:r>
            <a:r>
              <a:rPr lang="en-US" sz="2200" dirty="0" smtClean="0"/>
              <a:t> </a:t>
            </a:r>
            <a:endParaRPr lang="he-IL" sz="2200" dirty="0"/>
          </a:p>
        </p:txBody>
      </p:sp>
      <p:sp>
        <p:nvSpPr>
          <p:cNvPr id="35" name="TextBox 34"/>
          <p:cNvSpPr txBox="1"/>
          <p:nvPr/>
        </p:nvSpPr>
        <p:spPr>
          <a:xfrm>
            <a:off x="251520" y="3382541"/>
            <a:ext cx="8892480" cy="116955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200" u="sng" dirty="0" smtClean="0"/>
              <a:t>Re-restated</a:t>
            </a:r>
            <a:r>
              <a:rPr lang="en-US" sz="2200" dirty="0" smtClean="0"/>
              <a:t>: </a:t>
            </a:r>
          </a:p>
          <a:p>
            <a:pPr marL="457200" indent="-457200" algn="l" rtl="0"/>
            <a:r>
              <a:rPr lang="en-US" sz="2200" dirty="0" smtClean="0"/>
              <a:t>1.  </a:t>
            </a:r>
            <a:r>
              <a:rPr lang="en-US" sz="2200" i="1" dirty="0" smtClean="0"/>
              <a:t>G</a:t>
            </a:r>
            <a:r>
              <a:rPr lang="en-US" sz="2200" dirty="0" smtClean="0"/>
              <a:t> in </a:t>
            </a:r>
            <a:r>
              <a:rPr lang="en-US" sz="2200" i="1" dirty="0" smtClean="0"/>
              <a:t>P</a:t>
            </a:r>
            <a:r>
              <a:rPr lang="en-US" sz="2200" dirty="0" smtClean="0"/>
              <a:t> </a:t>
            </a:r>
            <a:r>
              <a:rPr lang="en-US" sz="2400" dirty="0" smtClean="0">
                <a:sym typeface="Symbol"/>
              </a:rPr>
              <a:t></a:t>
            </a:r>
            <a:r>
              <a:rPr lang="en-US" sz="2200" dirty="0" smtClean="0"/>
              <a:t> </a:t>
            </a:r>
            <a:r>
              <a:rPr lang="en-US" sz="2400" dirty="0" smtClean="0">
                <a:sym typeface="Symbol"/>
              </a:rPr>
              <a:t></a:t>
            </a:r>
            <a:r>
              <a:rPr lang="en-US" sz="2200" dirty="0" smtClean="0"/>
              <a:t>(</a:t>
            </a:r>
            <a:r>
              <a:rPr lang="en-US" sz="2200" i="1" dirty="0" err="1" smtClean="0"/>
              <a:t>k</a:t>
            </a:r>
            <a:r>
              <a:rPr lang="en-US" sz="2200" dirty="0" err="1" smtClean="0"/>
              <a:t>,</a:t>
            </a:r>
            <a:r>
              <a:rPr lang="en-US" sz="2200" i="1" dirty="0" err="1" smtClean="0"/>
              <a:t>m</a:t>
            </a:r>
            <a:r>
              <a:rPr lang="en-US" sz="2200" dirty="0" smtClean="0"/>
              <a:t>)-coloring </a:t>
            </a:r>
            <a:r>
              <a:rPr lang="en-US" sz="2200" i="1" dirty="0" smtClean="0"/>
              <a:t>H</a:t>
            </a:r>
            <a:r>
              <a:rPr lang="en-US" sz="2200" dirty="0" smtClean="0"/>
              <a:t> satisfying a </a:t>
            </a:r>
            <a:r>
              <a:rPr lang="en-US" sz="2200" dirty="0" err="1" smtClean="0"/>
              <a:t>reg</a:t>
            </a:r>
            <a:r>
              <a:rPr lang="en-US" sz="2200" dirty="0" smtClean="0"/>
              <a:t>-instance </a:t>
            </a:r>
            <a:r>
              <a:rPr lang="en-US" sz="2200" i="1" dirty="0" smtClean="0"/>
              <a:t>R</a:t>
            </a:r>
            <a:r>
              <a:rPr lang="en-US" sz="2200" dirty="0" smtClean="0"/>
              <a:t> with </a:t>
            </a:r>
            <a:r>
              <a:rPr lang="en-US" sz="2200" i="1" dirty="0" smtClean="0"/>
              <a:t>Acc</a:t>
            </a:r>
            <a:r>
              <a:rPr lang="en-US" sz="2200" dirty="0" smtClean="0"/>
              <a:t>(</a:t>
            </a:r>
            <a:r>
              <a:rPr lang="en-US" sz="2200" i="1" dirty="0" smtClean="0"/>
              <a:t>R</a:t>
            </a:r>
            <a:r>
              <a:rPr lang="en-US" sz="2200" dirty="0" smtClean="0"/>
              <a:t>)</a:t>
            </a:r>
            <a:r>
              <a:rPr lang="en-US" sz="2200" dirty="0" smtClean="0">
                <a:cs typeface="Times New Roman"/>
              </a:rPr>
              <a:t>≥1/2</a:t>
            </a:r>
          </a:p>
          <a:p>
            <a:pPr marL="457200" indent="-457200" algn="l" rtl="0"/>
            <a:r>
              <a:rPr lang="en-US" sz="2200" dirty="0" smtClean="0">
                <a:cs typeface="Times New Roman"/>
              </a:rPr>
              <a:t>2.  </a:t>
            </a:r>
            <a:r>
              <a:rPr lang="en-US" sz="2200" i="1" dirty="0" smtClean="0">
                <a:cs typeface="Times New Roman"/>
              </a:rPr>
              <a:t>G</a:t>
            </a:r>
            <a:r>
              <a:rPr lang="en-US" sz="2200" dirty="0" smtClean="0">
                <a:cs typeface="Times New Roman"/>
              </a:rPr>
              <a:t> is </a:t>
            </a:r>
            <a:r>
              <a:rPr lang="el-GR" sz="2200" dirty="0" smtClean="0">
                <a:latin typeface="Times New Roman"/>
                <a:cs typeface="Times New Roman"/>
              </a:rPr>
              <a:t>ε</a:t>
            </a:r>
            <a:r>
              <a:rPr lang="en-US" sz="2200" dirty="0" smtClean="0"/>
              <a:t>-far from </a:t>
            </a:r>
            <a:r>
              <a:rPr lang="en-US" sz="2200" i="1" dirty="0" smtClean="0"/>
              <a:t>P</a:t>
            </a:r>
            <a:r>
              <a:rPr lang="en-US" sz="2200" dirty="0" smtClean="0"/>
              <a:t> </a:t>
            </a:r>
            <a:r>
              <a:rPr lang="en-US" sz="2400" dirty="0" smtClean="0">
                <a:sym typeface="Symbol"/>
              </a:rPr>
              <a:t> </a:t>
            </a:r>
            <a:r>
              <a:rPr lang="en-US" sz="2200" i="1" dirty="0" smtClean="0"/>
              <a:t>G</a:t>
            </a:r>
            <a:r>
              <a:rPr lang="en-US" sz="2200" dirty="0" smtClean="0"/>
              <a:t> doesn’t have such a coloring </a:t>
            </a:r>
            <a:r>
              <a:rPr lang="en-US" sz="2200" dirty="0" smtClean="0">
                <a:cs typeface="Times New Roman"/>
              </a:rPr>
              <a:t> 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Decision Problems</a:t>
            </a:r>
            <a:endParaRPr lang="he-IL" dirty="0"/>
          </a:p>
        </p:txBody>
      </p:sp>
      <p:grpSp>
        <p:nvGrpSpPr>
          <p:cNvPr id="25" name="קבוצה 24"/>
          <p:cNvGrpSpPr/>
          <p:nvPr/>
        </p:nvGrpSpPr>
        <p:grpSpPr>
          <a:xfrm>
            <a:off x="1587564" y="3094040"/>
            <a:ext cx="5000660" cy="2783232"/>
            <a:chOff x="1571604" y="2500307"/>
            <a:chExt cx="5000660" cy="2783232"/>
          </a:xfrm>
        </p:grpSpPr>
        <p:sp>
          <p:nvSpPr>
            <p:cNvPr id="6" name="מלבן 5"/>
            <p:cNvSpPr/>
            <p:nvPr/>
          </p:nvSpPr>
          <p:spPr>
            <a:xfrm>
              <a:off x="1571604" y="2500307"/>
              <a:ext cx="5000660" cy="2783232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אליפסה 7"/>
            <p:cNvSpPr/>
            <p:nvPr/>
          </p:nvSpPr>
          <p:spPr>
            <a:xfrm>
              <a:off x="3056949" y="3298598"/>
              <a:ext cx="1386322" cy="1347116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71868" y="3429000"/>
              <a:ext cx="495114" cy="120032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sz="7200" i="1" dirty="0" smtClean="0"/>
                <a:t>P</a:t>
              </a:r>
              <a:endParaRPr lang="he-IL" sz="7200" i="1" dirty="0"/>
            </a:p>
          </p:txBody>
        </p:sp>
      </p:grpSp>
      <p:grpSp>
        <p:nvGrpSpPr>
          <p:cNvPr id="12" name="קבוצה 27"/>
          <p:cNvGrpSpPr/>
          <p:nvPr/>
        </p:nvGrpSpPr>
        <p:grpSpPr>
          <a:xfrm>
            <a:off x="4054671" y="4685990"/>
            <a:ext cx="1607709" cy="1039326"/>
            <a:chOff x="4214810" y="4071942"/>
            <a:chExt cx="2319695" cy="1488126"/>
          </a:xfrm>
        </p:grpSpPr>
        <p:cxnSp>
          <p:nvCxnSpPr>
            <p:cNvPr id="19" name="מחבר חץ ישר 18"/>
            <p:cNvCxnSpPr/>
            <p:nvPr/>
          </p:nvCxnSpPr>
          <p:spPr>
            <a:xfrm rot="16200000" flipV="1">
              <a:off x="4036215" y="4250537"/>
              <a:ext cx="1071570" cy="71438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216642" y="5031252"/>
              <a:ext cx="2317863" cy="52881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dirty="0" smtClean="0"/>
                <a:t>Accept</a:t>
              </a:r>
              <a:endParaRPr lang="he-IL" dirty="0"/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4948000" y="3933056"/>
            <a:ext cx="2000264" cy="1083712"/>
            <a:chOff x="4643438" y="3643314"/>
            <a:chExt cx="2000264" cy="1083712"/>
          </a:xfrm>
        </p:grpSpPr>
        <p:sp>
          <p:nvSpPr>
            <p:cNvPr id="18" name="TextBox 17"/>
            <p:cNvSpPr txBox="1"/>
            <p:nvPr/>
          </p:nvSpPr>
          <p:spPr>
            <a:xfrm>
              <a:off x="4929190" y="4357694"/>
              <a:ext cx="171451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dirty="0" smtClean="0"/>
                <a:t>Reject</a:t>
              </a:r>
              <a:endParaRPr lang="he-IL" dirty="0"/>
            </a:p>
          </p:txBody>
        </p:sp>
        <p:cxnSp>
          <p:nvCxnSpPr>
            <p:cNvPr id="15" name="מחבר חץ ישר 14"/>
            <p:cNvCxnSpPr/>
            <p:nvPr/>
          </p:nvCxnSpPr>
          <p:spPr>
            <a:xfrm rot="16200000" flipV="1">
              <a:off x="4515084" y="3771668"/>
              <a:ext cx="763140" cy="5064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מציין מיקום תוכן 2"/>
          <p:cNvSpPr txBox="1">
            <a:spLocks/>
          </p:cNvSpPr>
          <p:nvPr/>
        </p:nvSpPr>
        <p:spPr>
          <a:xfrm>
            <a:off x="714348" y="1214422"/>
            <a:ext cx="8143932" cy="121444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1"/>
              </a:buClr>
              <a:buSzPct val="100000"/>
              <a:tabLst/>
              <a:defRPr/>
            </a:pPr>
            <a:r>
              <a:rPr lang="en-US" sz="2400" dirty="0" smtClean="0"/>
              <a:t>    A decision algorithm for property </a:t>
            </a:r>
            <a:r>
              <a:rPr lang="en-US" sz="2400" i="1" dirty="0" smtClean="0"/>
              <a:t>P</a:t>
            </a:r>
            <a:r>
              <a:rPr lang="en-US" sz="2400" dirty="0" smtClean="0"/>
              <a:t> must:</a:t>
            </a:r>
          </a:p>
          <a:p>
            <a:pPr marL="777240" lvl="1" indent="-320040" algn="l" rtl="0">
              <a:spcBef>
                <a:spcPts val="7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400" dirty="0" smtClean="0"/>
              <a:t>Accept every graph in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</a:p>
          <a:p>
            <a:pPr marL="777240" lvl="1" indent="-320040" algn="l" rtl="0">
              <a:spcBef>
                <a:spcPts val="7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Reject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every graph that is not in </a:t>
            </a:r>
            <a:r>
              <a:rPr kumimoji="0" lang="en-US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lang="en-US" sz="2400" dirty="0" smtClean="0"/>
              <a:t>.</a:t>
            </a:r>
            <a:endParaRPr kumimoji="0" lang="en-US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מציין מיקום תוכן 2"/>
          <p:cNvSpPr txBox="1">
            <a:spLocks/>
          </p:cNvSpPr>
          <p:nvPr/>
        </p:nvSpPr>
        <p:spPr>
          <a:xfrm>
            <a:off x="899592" y="2520192"/>
            <a:ext cx="6624736" cy="6480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lvl="0" indent="-320040" algn="l" rtl="0">
              <a:spcBef>
                <a:spcPts val="700"/>
              </a:spcBef>
              <a:buClr>
                <a:schemeClr val="tx1"/>
              </a:buClr>
              <a:buSzPct val="100000"/>
              <a:defRPr/>
            </a:pPr>
            <a:r>
              <a:rPr lang="en-US" sz="2400" dirty="0" smtClean="0"/>
              <a:t> </a:t>
            </a:r>
            <a:r>
              <a:rPr lang="en-US" sz="2000" dirty="0" smtClean="0"/>
              <a:t>Examples: </a:t>
            </a:r>
            <a:r>
              <a:rPr lang="en-US" sz="2000" i="1" dirty="0" smtClean="0"/>
              <a:t>P</a:t>
            </a:r>
            <a:r>
              <a:rPr lang="en-US" sz="2000" dirty="0" smtClean="0"/>
              <a:t> = “being </a:t>
            </a:r>
            <a:r>
              <a:rPr lang="en-US" sz="2000" i="1" dirty="0" smtClean="0"/>
              <a:t>K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-free”, or </a:t>
            </a:r>
            <a:r>
              <a:rPr lang="en-US" sz="2000" i="1" dirty="0" smtClean="0"/>
              <a:t>P</a:t>
            </a:r>
            <a:r>
              <a:rPr lang="en-US" sz="2000" dirty="0" smtClean="0"/>
              <a:t>=“being 3-colorable”.</a:t>
            </a: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8"/>
          <p:cNvSpPr/>
          <p:nvPr/>
        </p:nvSpPr>
        <p:spPr>
          <a:xfrm>
            <a:off x="2000232" y="3356992"/>
            <a:ext cx="4572032" cy="252028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/>
          <p:cNvSpPr/>
          <p:nvPr/>
        </p:nvSpPr>
        <p:spPr>
          <a:xfrm>
            <a:off x="3143240" y="3583356"/>
            <a:ext cx="1857388" cy="184419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אליפסה 13"/>
          <p:cNvSpPr/>
          <p:nvPr/>
        </p:nvSpPr>
        <p:spPr>
          <a:xfrm>
            <a:off x="3428992" y="3855918"/>
            <a:ext cx="1285884" cy="128588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TextBox 14"/>
          <p:cNvSpPr txBox="1"/>
          <p:nvPr/>
        </p:nvSpPr>
        <p:spPr>
          <a:xfrm>
            <a:off x="3987674" y="3888006"/>
            <a:ext cx="44687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7200" i="1" dirty="0" smtClean="0"/>
              <a:t>P</a:t>
            </a:r>
            <a:endParaRPr lang="he-IL" sz="7200" i="1" dirty="0"/>
          </a:p>
        </p:txBody>
      </p:sp>
      <p:cxnSp>
        <p:nvCxnSpPr>
          <p:cNvPr id="17" name="מחבר ישר 16"/>
          <p:cNvCxnSpPr>
            <a:stCxn id="14" idx="7"/>
            <a:endCxn id="13" idx="7"/>
          </p:cNvCxnSpPr>
          <p:nvPr/>
        </p:nvCxnSpPr>
        <p:spPr>
          <a:xfrm rot="5400000" flipH="1" flipV="1">
            <a:off x="4532192" y="3847804"/>
            <a:ext cx="190799" cy="2020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714876" y="3713042"/>
            <a:ext cx="13406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l-GR" sz="3200" dirty="0" smtClean="0">
                <a:latin typeface="Times New Roman"/>
                <a:cs typeface="Times New Roman"/>
              </a:rPr>
              <a:t>ε</a:t>
            </a:r>
            <a:endParaRPr lang="he-IL" sz="3200" dirty="0"/>
          </a:p>
        </p:txBody>
      </p:sp>
      <p:grpSp>
        <p:nvGrpSpPr>
          <p:cNvPr id="28" name="קבוצה 27"/>
          <p:cNvGrpSpPr/>
          <p:nvPr/>
        </p:nvGrpSpPr>
        <p:grpSpPr>
          <a:xfrm>
            <a:off x="4212142" y="4713651"/>
            <a:ext cx="1732307" cy="1294965"/>
            <a:chOff x="4302950" y="4404515"/>
            <a:chExt cx="2322784" cy="1312083"/>
          </a:xfrm>
        </p:grpSpPr>
        <p:cxnSp>
          <p:nvCxnSpPr>
            <p:cNvPr id="22" name="מחבר חץ ישר 21"/>
            <p:cNvCxnSpPr>
              <a:endCxn id="15" idx="2"/>
            </p:cNvCxnSpPr>
            <p:nvPr/>
          </p:nvCxnSpPr>
          <p:spPr>
            <a:xfrm rot="16200000" flipV="1">
              <a:off x="4130554" y="4576911"/>
              <a:ext cx="646936" cy="30214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306529" y="5200236"/>
              <a:ext cx="2319205" cy="51636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l" rtl="0"/>
              <a:r>
                <a:rPr lang="en-US" dirty="0" smtClean="0"/>
                <a:t>Pr(accept)</a:t>
              </a:r>
              <a:r>
                <a:rPr lang="en-US" dirty="0" smtClean="0">
                  <a:cs typeface="Times New Roman"/>
                </a:rPr>
                <a:t>≥2/3</a:t>
              </a:r>
              <a:endParaRPr lang="he-IL" dirty="0"/>
            </a:p>
          </p:txBody>
        </p:sp>
      </p:grpSp>
      <p:grpSp>
        <p:nvGrpSpPr>
          <p:cNvPr id="36" name="קבוצה 35"/>
          <p:cNvGrpSpPr/>
          <p:nvPr/>
        </p:nvGrpSpPr>
        <p:grpSpPr>
          <a:xfrm>
            <a:off x="4673932" y="3578300"/>
            <a:ext cx="1894127" cy="958116"/>
            <a:chOff x="5352489" y="1656930"/>
            <a:chExt cx="3027990" cy="1502898"/>
          </a:xfrm>
        </p:grpSpPr>
        <p:cxnSp>
          <p:nvCxnSpPr>
            <p:cNvPr id="30" name="מחבר חץ ישר 29"/>
            <p:cNvCxnSpPr/>
            <p:nvPr/>
          </p:nvCxnSpPr>
          <p:spPr>
            <a:xfrm rot="10800000">
              <a:off x="5352489" y="1656930"/>
              <a:ext cx="1044082" cy="69982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978970" y="2256194"/>
              <a:ext cx="2401509" cy="90363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/>
                <a:t>Pr(reject)</a:t>
              </a:r>
              <a:r>
                <a:rPr lang="en-US" dirty="0" smtClean="0">
                  <a:cs typeface="Times New Roman"/>
                </a:rPr>
                <a:t>≥2/3</a:t>
              </a:r>
              <a:endParaRPr lang="he-IL" dirty="0" smtClean="0"/>
            </a:p>
            <a:p>
              <a:endParaRPr lang="he-IL" dirty="0"/>
            </a:p>
          </p:txBody>
        </p:sp>
      </p:grpSp>
      <p:grpSp>
        <p:nvGrpSpPr>
          <p:cNvPr id="38" name="קבוצה 37"/>
          <p:cNvGrpSpPr/>
          <p:nvPr/>
        </p:nvGrpSpPr>
        <p:grpSpPr>
          <a:xfrm>
            <a:off x="4786314" y="4284546"/>
            <a:ext cx="1632867" cy="774898"/>
            <a:chOff x="5352489" y="3254966"/>
            <a:chExt cx="2610335" cy="1215503"/>
          </a:xfrm>
        </p:grpSpPr>
        <p:cxnSp>
          <p:nvCxnSpPr>
            <p:cNvPr id="32" name="מחבר חץ ישר 31"/>
            <p:cNvCxnSpPr/>
            <p:nvPr/>
          </p:nvCxnSpPr>
          <p:spPr>
            <a:xfrm rot="10800000">
              <a:off x="5352489" y="3254966"/>
              <a:ext cx="1038595" cy="78581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6083383" y="3954107"/>
              <a:ext cx="1879441" cy="51636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 smtClean="0"/>
                <a:t>Don’t care</a:t>
              </a:r>
              <a:endParaRPr lang="he-IL" b="1" dirty="0"/>
            </a:p>
          </p:txBody>
        </p:sp>
      </p:grp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Graph Property Testing</a:t>
            </a:r>
            <a:endParaRPr lang="he-IL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e-IL"/>
          </a:p>
        </p:txBody>
      </p:sp>
      <p:sp>
        <p:nvSpPr>
          <p:cNvPr id="49" name="מציין מיקום תוכן 2"/>
          <p:cNvSpPr txBox="1">
            <a:spLocks/>
          </p:cNvSpPr>
          <p:nvPr/>
        </p:nvSpPr>
        <p:spPr>
          <a:xfrm>
            <a:off x="785754" y="1714488"/>
            <a:ext cx="8358246" cy="1643074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tx1"/>
              </a:buClr>
              <a:buSzPct val="100000"/>
              <a:tabLst/>
              <a:defRPr/>
            </a:pPr>
            <a:r>
              <a:rPr lang="en-US" sz="2900" dirty="0" smtClean="0"/>
              <a:t>   </a:t>
            </a:r>
            <a:r>
              <a:rPr kumimoji="0" lang="en-US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en-US" sz="29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property</a:t>
            </a:r>
            <a:r>
              <a:rPr kumimoji="0" lang="en-US" sz="29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tester </a:t>
            </a:r>
            <a:r>
              <a:rPr kumimoji="0" lang="en-US" sz="29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otype Corsiva" pitchFamily="66" charset="0"/>
              </a:rPr>
              <a:t>T</a:t>
            </a:r>
            <a:r>
              <a:rPr kumimoji="0" lang="en-US" sz="29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900" dirty="0" smtClean="0"/>
              <a:t> 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</a:t>
            </a:r>
            <a:r>
              <a:rPr kumimoji="0" lang="en-US" sz="29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29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must:</a:t>
            </a:r>
          </a:p>
          <a:p>
            <a:pPr marL="777240" lvl="1" indent="-320040" algn="l" rtl="0">
              <a:spcBef>
                <a:spcPts val="7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900" dirty="0" smtClean="0"/>
              <a:t>Accept every graph in P with prob. at least 2/3.</a:t>
            </a:r>
          </a:p>
          <a:p>
            <a:pPr marL="777240" lvl="1" indent="-320040" algn="l" rtl="0">
              <a:spcBef>
                <a:spcPts val="7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900" dirty="0" smtClean="0"/>
              <a:t>Reject every graph that is </a:t>
            </a:r>
            <a:r>
              <a:rPr lang="el-GR" sz="2900" dirty="0" smtClean="0">
                <a:latin typeface="Times New Roman"/>
                <a:cs typeface="Times New Roman"/>
              </a:rPr>
              <a:t>ε</a:t>
            </a:r>
            <a:r>
              <a:rPr lang="en-US" sz="2900" dirty="0" smtClean="0">
                <a:latin typeface="Times New Roman"/>
                <a:cs typeface="Times New Roman"/>
              </a:rPr>
              <a:t>-</a:t>
            </a:r>
            <a:r>
              <a:rPr lang="en-US" sz="2900" dirty="0" smtClean="0"/>
              <a:t>far from P with prob. at least 2/3.</a:t>
            </a:r>
          </a:p>
          <a:p>
            <a:pPr marL="777240" lvl="1" indent="-320040" algn="l" rtl="0">
              <a:spcBef>
                <a:spcPts val="700"/>
              </a:spcBef>
              <a:buClr>
                <a:schemeClr val="tx1"/>
              </a:buClr>
              <a:buSzPct val="100000"/>
              <a:buFont typeface="Arial" pitchFamily="34" charset="0"/>
              <a:buChar char="•"/>
              <a:defRPr/>
            </a:pPr>
            <a:r>
              <a:rPr lang="en-US" sz="2900" dirty="0" smtClean="0"/>
              <a:t>Number of edge queries should be depends only on </a:t>
            </a:r>
            <a:r>
              <a:rPr lang="el-GR" sz="2900" dirty="0" smtClean="0">
                <a:latin typeface="Times New Roman"/>
                <a:cs typeface="Times New Roman"/>
              </a:rPr>
              <a:t>ε</a:t>
            </a:r>
            <a:r>
              <a:rPr lang="en-US" sz="2900" dirty="0" smtClean="0"/>
              <a:t>.</a:t>
            </a: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55576" y="5949280"/>
            <a:ext cx="79296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/>
              <a:t>Graph property testing was introduced by </a:t>
            </a:r>
            <a:r>
              <a:rPr lang="en-US" dirty="0" err="1" smtClean="0"/>
              <a:t>Goldriech</a:t>
            </a:r>
            <a:r>
              <a:rPr lang="en-US" dirty="0" smtClean="0"/>
              <a:t>, </a:t>
            </a:r>
            <a:r>
              <a:rPr lang="en-US" dirty="0" err="1" smtClean="0"/>
              <a:t>Goldwasser</a:t>
            </a:r>
            <a:r>
              <a:rPr lang="en-US" dirty="0" smtClean="0"/>
              <a:t> and Ron in 1996. </a:t>
            </a:r>
            <a:endParaRPr lang="he-IL" dirty="0"/>
          </a:p>
        </p:txBody>
      </p:sp>
      <p:sp>
        <p:nvSpPr>
          <p:cNvPr id="51" name="TextBox 50"/>
          <p:cNvSpPr txBox="1"/>
          <p:nvPr/>
        </p:nvSpPr>
        <p:spPr>
          <a:xfrm>
            <a:off x="928662" y="980728"/>
            <a:ext cx="78581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000" u="sng" dirty="0" smtClean="0"/>
              <a:t>Definition</a:t>
            </a:r>
            <a:r>
              <a:rPr lang="en-US" sz="2000" dirty="0" smtClean="0"/>
              <a:t>:  A graph is </a:t>
            </a:r>
            <a:r>
              <a:rPr lang="el-GR" sz="2000" b="1" dirty="0" smtClean="0">
                <a:latin typeface="Times New Roman"/>
                <a:cs typeface="Times New Roman"/>
              </a:rPr>
              <a:t>ε</a:t>
            </a:r>
            <a:r>
              <a:rPr lang="en-US" sz="2000" b="1" dirty="0" smtClean="0">
                <a:latin typeface="Times New Roman"/>
                <a:cs typeface="Times New Roman"/>
              </a:rPr>
              <a:t>-</a:t>
            </a:r>
            <a:r>
              <a:rPr lang="en-US" sz="2000" b="1" dirty="0" smtClean="0"/>
              <a:t>far from </a:t>
            </a:r>
            <a:r>
              <a:rPr lang="en-US" sz="2000" b="1" i="1" dirty="0" smtClean="0"/>
              <a:t>P</a:t>
            </a:r>
            <a:r>
              <a:rPr lang="en-US" sz="2000" b="1" dirty="0" smtClean="0"/>
              <a:t> </a:t>
            </a:r>
            <a:r>
              <a:rPr lang="en-US" sz="2000" dirty="0" smtClean="0"/>
              <a:t>if one should add/delete at least </a:t>
            </a:r>
            <a:r>
              <a:rPr lang="el-GR" sz="2000" dirty="0" smtClean="0">
                <a:latin typeface="Times New Roman"/>
                <a:cs typeface="Times New Roman"/>
              </a:rPr>
              <a:t>ε</a:t>
            </a:r>
            <a:r>
              <a:rPr lang="en-US" sz="2000" i="1" dirty="0" smtClean="0"/>
              <a:t>n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edges to make it satisfy </a:t>
            </a:r>
            <a:r>
              <a:rPr lang="en-US" sz="2000" i="1" dirty="0" smtClean="0"/>
              <a:t>P</a:t>
            </a:r>
            <a:r>
              <a:rPr lang="en-US" sz="2000" dirty="0" smtClean="0"/>
              <a:t>.</a:t>
            </a:r>
            <a:endParaRPr lang="he-IL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Erd</a:t>
            </a:r>
            <a:r>
              <a:rPr lang="hu-HU" dirty="0" smtClean="0"/>
              <a:t>ő</a:t>
            </a:r>
            <a:r>
              <a:rPr lang="en-US" dirty="0" smtClean="0"/>
              <a:t>s and Property Testing</a:t>
            </a:r>
            <a:endParaRPr lang="he-IL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1268760"/>
            <a:ext cx="8391876" cy="5184576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[</a:t>
            </a:r>
            <a:r>
              <a:rPr lang="en-US" sz="2400" dirty="0" err="1" smtClean="0"/>
              <a:t>Erd</a:t>
            </a:r>
            <a:r>
              <a:rPr lang="hu-HU" sz="2400" dirty="0" smtClean="0"/>
              <a:t>ő</a:t>
            </a:r>
            <a:r>
              <a:rPr lang="en-US" sz="2400" dirty="0" smtClean="0"/>
              <a:t>s ‘82]: Is </a:t>
            </a:r>
            <a:r>
              <a:rPr lang="en-US" sz="2400" i="1" dirty="0" smtClean="0"/>
              <a:t>k-</a:t>
            </a:r>
            <a:r>
              <a:rPr lang="en-US" sz="2400" i="1" dirty="0" err="1" smtClean="0"/>
              <a:t>colorability</a:t>
            </a:r>
            <a:r>
              <a:rPr lang="en-US" sz="2400" i="1" dirty="0" smtClean="0"/>
              <a:t> testable? </a:t>
            </a:r>
            <a:endParaRPr lang="en-US" sz="600" i="1" dirty="0" smtClean="0"/>
          </a:p>
          <a:p>
            <a:pPr algn="l" rtl="0">
              <a:lnSpc>
                <a:spcPts val="2400"/>
              </a:lnSpc>
              <a:buNone/>
            </a:pPr>
            <a:r>
              <a:rPr lang="en-US" sz="2400" dirty="0" smtClean="0"/>
              <a:t>     </a:t>
            </a:r>
            <a:r>
              <a:rPr lang="en-US" sz="2000" dirty="0" smtClean="0"/>
              <a:t>If one should remove from </a:t>
            </a:r>
            <a:r>
              <a:rPr lang="en-US" sz="2000" i="1" dirty="0" smtClean="0"/>
              <a:t>G</a:t>
            </a:r>
            <a:r>
              <a:rPr lang="en-US" sz="2000" dirty="0" smtClean="0"/>
              <a:t> at least </a:t>
            </a:r>
            <a:r>
              <a:rPr lang="el-GR" sz="2000" dirty="0" smtClean="0">
                <a:latin typeface="Times New Roman"/>
                <a:cs typeface="Times New Roman"/>
              </a:rPr>
              <a:t>ε</a:t>
            </a:r>
            <a:r>
              <a:rPr lang="en-US" sz="2000" i="1" dirty="0" smtClean="0">
                <a:cs typeface="Times New Roman"/>
              </a:rPr>
              <a:t>n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edges to make it </a:t>
            </a:r>
            <a:r>
              <a:rPr lang="en-US" sz="2000" i="1" dirty="0" smtClean="0"/>
              <a:t>k-colorable, then does G contain a subgraph on c</a:t>
            </a:r>
            <a:r>
              <a:rPr lang="en-US" sz="2000" i="1" baseline="-25000" dirty="0" smtClean="0"/>
              <a:t>k</a:t>
            </a:r>
            <a:r>
              <a:rPr lang="en-US" sz="2000" dirty="0" smtClean="0"/>
              <a:t>(</a:t>
            </a:r>
            <a:r>
              <a:rPr lang="el-GR" sz="2000" dirty="0" smtClean="0">
                <a:latin typeface="Times New Roman"/>
                <a:cs typeface="Times New Roman"/>
              </a:rPr>
              <a:t>ε</a:t>
            </a:r>
            <a:r>
              <a:rPr lang="en-US" sz="2000" dirty="0" smtClean="0"/>
              <a:t>) vertices that is not </a:t>
            </a:r>
            <a:r>
              <a:rPr lang="en-US" sz="2000" i="1" dirty="0" smtClean="0"/>
              <a:t>k-colorable?</a:t>
            </a:r>
          </a:p>
          <a:p>
            <a:pPr algn="l" rtl="0">
              <a:lnSpc>
                <a:spcPts val="2400"/>
              </a:lnSpc>
              <a:buNone/>
            </a:pPr>
            <a:endParaRPr lang="en-US" sz="400" i="1" dirty="0" smtClean="0"/>
          </a:p>
          <a:p>
            <a:pPr algn="l" rtl="0">
              <a:buNone/>
            </a:pPr>
            <a:r>
              <a:rPr lang="en-US" sz="2000" i="1" dirty="0" smtClean="0"/>
              <a:t>     </a:t>
            </a:r>
            <a:r>
              <a:rPr lang="en-US" sz="2400" i="1" dirty="0" smtClean="0"/>
              <a:t> </a:t>
            </a:r>
            <a:r>
              <a:rPr lang="en-US" sz="2400" dirty="0" smtClean="0"/>
              <a:t>[</a:t>
            </a:r>
            <a:r>
              <a:rPr lang="en-US" sz="2400" dirty="0" err="1" smtClean="0"/>
              <a:t>Rödl</a:t>
            </a:r>
            <a:r>
              <a:rPr lang="en-US" sz="2400" dirty="0" smtClean="0"/>
              <a:t>-Duke ‘85]: yes.</a:t>
            </a:r>
          </a:p>
          <a:p>
            <a:pPr algn="l" rtl="0">
              <a:buNone/>
            </a:pPr>
            <a:endParaRPr lang="en-US" sz="1100" dirty="0" smtClean="0"/>
          </a:p>
          <a:p>
            <a:pPr algn="l" rtl="0"/>
            <a:r>
              <a:rPr lang="en-US" sz="2400" dirty="0" smtClean="0"/>
              <a:t>[Brown-</a:t>
            </a:r>
            <a:r>
              <a:rPr lang="en-US" sz="2400" dirty="0" err="1" smtClean="0"/>
              <a:t>Erd</a:t>
            </a:r>
            <a:r>
              <a:rPr lang="hu-HU" sz="2400" dirty="0" smtClean="0"/>
              <a:t>ő</a:t>
            </a:r>
            <a:r>
              <a:rPr lang="en-US" sz="2400" dirty="0" smtClean="0"/>
              <a:t>s-</a:t>
            </a:r>
            <a:r>
              <a:rPr lang="en-US" sz="2400" dirty="0" err="1" smtClean="0"/>
              <a:t>Sós</a:t>
            </a:r>
            <a:r>
              <a:rPr lang="en-US" sz="2400" dirty="0" smtClean="0"/>
              <a:t> ‘73]: Is </a:t>
            </a:r>
            <a:r>
              <a:rPr lang="en-US" sz="2400" i="1" dirty="0" smtClean="0"/>
              <a:t>K</a:t>
            </a:r>
            <a:r>
              <a:rPr lang="en-US" sz="2400" i="1" baseline="-25000" dirty="0" smtClean="0"/>
              <a:t>3</a:t>
            </a:r>
            <a:r>
              <a:rPr lang="en-US" sz="2400" i="1" dirty="0" smtClean="0"/>
              <a:t>-freeness testable?</a:t>
            </a:r>
            <a:r>
              <a:rPr lang="en-US" sz="2400" dirty="0" smtClean="0"/>
              <a:t> </a:t>
            </a:r>
          </a:p>
          <a:p>
            <a:pPr algn="l" rtl="0">
              <a:buNone/>
            </a:pPr>
            <a:r>
              <a:rPr lang="en-US" sz="2400" dirty="0" smtClean="0"/>
              <a:t>      </a:t>
            </a:r>
            <a:r>
              <a:rPr lang="en-US" sz="2000" dirty="0" smtClean="0"/>
              <a:t>If one should remove from </a:t>
            </a:r>
            <a:r>
              <a:rPr lang="en-US" sz="2000" i="1" dirty="0" smtClean="0"/>
              <a:t>G</a:t>
            </a:r>
            <a:r>
              <a:rPr lang="en-US" sz="2000" dirty="0" smtClean="0"/>
              <a:t> at least </a:t>
            </a:r>
            <a:r>
              <a:rPr lang="el-GR" sz="2000" dirty="0" smtClean="0">
                <a:latin typeface="Times New Roman"/>
                <a:cs typeface="Times New Roman"/>
              </a:rPr>
              <a:t>ε</a:t>
            </a:r>
            <a:r>
              <a:rPr lang="en-US" sz="2000" i="1" dirty="0" smtClean="0">
                <a:cs typeface="Times New Roman"/>
              </a:rPr>
              <a:t>n</a:t>
            </a:r>
            <a:r>
              <a:rPr lang="en-US" sz="2000" baseline="30000" dirty="0" smtClean="0"/>
              <a:t>2 </a:t>
            </a:r>
            <a:r>
              <a:rPr lang="en-US" sz="2000" dirty="0" smtClean="0"/>
              <a:t>edges to make it </a:t>
            </a:r>
            <a:r>
              <a:rPr lang="en-US" sz="2000" i="1" dirty="0" smtClean="0"/>
              <a:t>K</a:t>
            </a:r>
            <a:r>
              <a:rPr lang="en-US" sz="2000" i="1" baseline="-25000" dirty="0" smtClean="0"/>
              <a:t>3</a:t>
            </a:r>
            <a:r>
              <a:rPr lang="en-US" sz="2000" i="1" dirty="0" smtClean="0"/>
              <a:t>-free, then does    G contain at least c</a:t>
            </a:r>
            <a:r>
              <a:rPr lang="en-US" sz="2000" dirty="0" smtClean="0"/>
              <a:t>(</a:t>
            </a:r>
            <a:r>
              <a:rPr lang="el-GR" sz="2000" dirty="0" smtClean="0">
                <a:latin typeface="Times New Roman"/>
                <a:cs typeface="Times New Roman"/>
              </a:rPr>
              <a:t>ε</a:t>
            </a:r>
            <a:r>
              <a:rPr lang="en-US" sz="2000" dirty="0" smtClean="0"/>
              <a:t>)n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 copies of </a:t>
            </a:r>
            <a:r>
              <a:rPr lang="en-US" sz="2000" i="1" dirty="0" smtClean="0"/>
              <a:t>K</a:t>
            </a:r>
            <a:r>
              <a:rPr lang="en-US" sz="2000" i="1" baseline="-25000" dirty="0" smtClean="0"/>
              <a:t>3</a:t>
            </a:r>
            <a:r>
              <a:rPr lang="en-US" sz="2000" i="1" dirty="0" smtClean="0"/>
              <a:t>?</a:t>
            </a:r>
          </a:p>
          <a:p>
            <a:pPr algn="l" rtl="0">
              <a:buNone/>
            </a:pPr>
            <a:endParaRPr lang="en-US" sz="900" dirty="0" smtClean="0"/>
          </a:p>
          <a:p>
            <a:pPr algn="l" rtl="0">
              <a:buNone/>
            </a:pPr>
            <a:r>
              <a:rPr lang="en-US" sz="2400" dirty="0" smtClean="0"/>
              <a:t>	[</a:t>
            </a:r>
            <a:r>
              <a:rPr lang="en-US" sz="2400" dirty="0" err="1" smtClean="0"/>
              <a:t>Ruzsa-Szemerédi</a:t>
            </a:r>
            <a:r>
              <a:rPr lang="en-US" sz="2400" dirty="0" smtClean="0"/>
              <a:t> ‘76]: yes.</a:t>
            </a:r>
          </a:p>
          <a:p>
            <a:pPr algn="l" rtl="0">
              <a:buNone/>
            </a:pPr>
            <a:endParaRPr lang="en-US" sz="1200" dirty="0" smtClean="0"/>
          </a:p>
          <a:p>
            <a:pPr algn="l" rtl="0"/>
            <a:r>
              <a:rPr lang="en-US" sz="2400" dirty="0" smtClean="0"/>
              <a:t>[</a:t>
            </a:r>
            <a:r>
              <a:rPr lang="en-US" sz="2400" dirty="0" err="1" smtClean="0"/>
              <a:t>Erd</a:t>
            </a:r>
            <a:r>
              <a:rPr lang="hu-HU" sz="2400" dirty="0" smtClean="0"/>
              <a:t>ő</a:t>
            </a:r>
            <a:r>
              <a:rPr lang="en-US" sz="2400" dirty="0" smtClean="0"/>
              <a:t>s ‘62]: 2</a:t>
            </a:r>
            <a:r>
              <a:rPr lang="en-US" sz="2400" i="1" dirty="0" smtClean="0"/>
              <a:t>-colorablity is not testable in “sparse graphs”!</a:t>
            </a:r>
            <a:endParaRPr lang="en-US" sz="2400" dirty="0" smtClean="0"/>
          </a:p>
          <a:p>
            <a:pPr algn="l" rtl="0">
              <a:buNone/>
            </a:pPr>
            <a:endParaRPr lang="en-US" sz="2400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/>
          </a:p>
          <a:p>
            <a:pPr lvl="1" algn="l" rtl="0"/>
            <a:endParaRPr lang="en-US" dirty="0" smtClean="0"/>
          </a:p>
          <a:p>
            <a:pPr lvl="1" algn="l" rtl="0"/>
            <a:endParaRPr lang="en-US" dirty="0" smtClean="0"/>
          </a:p>
          <a:p>
            <a:pPr lvl="1" algn="l" rtl="0"/>
            <a:endParaRPr lang="en-US" dirty="0" smtClean="0"/>
          </a:p>
          <a:p>
            <a:pPr algn="l" rtl="0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a graph property tester </a:t>
            </a:r>
            <a:r>
              <a:rPr lang="en-US" dirty="0" smtClean="0">
                <a:latin typeface="Monotype Corsiva" pitchFamily="66" charset="0"/>
              </a:rPr>
              <a:t>T</a:t>
            </a:r>
            <a:r>
              <a:rPr lang="en-US" dirty="0" smtClean="0"/>
              <a:t>  works?</a:t>
            </a:r>
            <a:endParaRPr lang="he-IL" dirty="0"/>
          </a:p>
        </p:txBody>
      </p:sp>
      <p:sp>
        <p:nvSpPr>
          <p:cNvPr id="6" name="אליפסה 5"/>
          <p:cNvSpPr/>
          <p:nvPr/>
        </p:nvSpPr>
        <p:spPr>
          <a:xfrm>
            <a:off x="3071802" y="2996952"/>
            <a:ext cx="3500462" cy="3286148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41" name="קבוצה 40"/>
          <p:cNvGrpSpPr/>
          <p:nvPr/>
        </p:nvGrpSpPr>
        <p:grpSpPr>
          <a:xfrm>
            <a:off x="3714744" y="3497018"/>
            <a:ext cx="2071702" cy="1214446"/>
            <a:chOff x="3714744" y="3929066"/>
            <a:chExt cx="2071702" cy="1214446"/>
          </a:xfrm>
        </p:grpSpPr>
        <p:sp>
          <p:nvSpPr>
            <p:cNvPr id="34" name="אליפסה 33"/>
            <p:cNvSpPr/>
            <p:nvPr/>
          </p:nvSpPr>
          <p:spPr>
            <a:xfrm>
              <a:off x="3714744" y="3929066"/>
              <a:ext cx="1285884" cy="1214446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9" name="מחבר ישר 18"/>
            <p:cNvCxnSpPr>
              <a:stCxn id="17" idx="2"/>
              <a:endCxn id="7" idx="7"/>
            </p:cNvCxnSpPr>
            <p:nvPr/>
          </p:nvCxnSpPr>
          <p:spPr>
            <a:xfrm rot="10800000" flipV="1">
              <a:off x="4265324" y="4143380"/>
              <a:ext cx="235238" cy="923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מחבר ישר 19"/>
            <p:cNvCxnSpPr>
              <a:stCxn id="7" idx="5"/>
              <a:endCxn id="16" idx="1"/>
            </p:cNvCxnSpPr>
            <p:nvPr/>
          </p:nvCxnSpPr>
          <p:spPr>
            <a:xfrm rot="16200000" flipH="1">
              <a:off x="4301043" y="4301051"/>
              <a:ext cx="113286" cy="1847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מחבר ישר 23"/>
            <p:cNvCxnSpPr/>
            <p:nvPr/>
          </p:nvCxnSpPr>
          <p:spPr>
            <a:xfrm rot="10800000" flipV="1">
              <a:off x="4286248" y="4500570"/>
              <a:ext cx="235238" cy="923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מחבר ישר 24"/>
            <p:cNvCxnSpPr>
              <a:stCxn id="16" idx="0"/>
              <a:endCxn id="13" idx="0"/>
            </p:cNvCxnSpPr>
            <p:nvPr/>
          </p:nvCxnSpPr>
          <p:spPr>
            <a:xfrm rot="16200000" flipH="1" flipV="1">
              <a:off x="4250529" y="4607727"/>
              <a:ext cx="428628" cy="7143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מחבר ישר 28"/>
            <p:cNvCxnSpPr>
              <a:stCxn id="15" idx="5"/>
              <a:endCxn id="13" idx="1"/>
            </p:cNvCxnSpPr>
            <p:nvPr/>
          </p:nvCxnSpPr>
          <p:spPr>
            <a:xfrm rot="16200000" flipH="1">
              <a:off x="4229605" y="4729679"/>
              <a:ext cx="184724" cy="11328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אליפסה 6"/>
            <p:cNvSpPr/>
            <p:nvPr/>
          </p:nvSpPr>
          <p:spPr>
            <a:xfrm>
              <a:off x="4143372" y="421481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אליפסה 10"/>
            <p:cNvSpPr/>
            <p:nvPr/>
          </p:nvSpPr>
          <p:spPr>
            <a:xfrm>
              <a:off x="3786182" y="442913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אליפסה 12"/>
            <p:cNvSpPr/>
            <p:nvPr/>
          </p:nvSpPr>
          <p:spPr>
            <a:xfrm>
              <a:off x="4357686" y="4857760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אליפסה 14"/>
            <p:cNvSpPr/>
            <p:nvPr/>
          </p:nvSpPr>
          <p:spPr>
            <a:xfrm>
              <a:off x="4143372" y="4572008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אליפסה 15"/>
            <p:cNvSpPr/>
            <p:nvPr/>
          </p:nvSpPr>
          <p:spPr>
            <a:xfrm>
              <a:off x="4429124" y="442913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אליפסה 16"/>
            <p:cNvSpPr/>
            <p:nvPr/>
          </p:nvSpPr>
          <p:spPr>
            <a:xfrm>
              <a:off x="4500562" y="4071942"/>
              <a:ext cx="142876" cy="1428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33" name="מחבר ישר 32"/>
            <p:cNvCxnSpPr>
              <a:stCxn id="16" idx="2"/>
              <a:endCxn id="11" idx="6"/>
            </p:cNvCxnSpPr>
            <p:nvPr/>
          </p:nvCxnSpPr>
          <p:spPr>
            <a:xfrm rot="10800000">
              <a:off x="3929058" y="4500570"/>
              <a:ext cx="500066" cy="158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מחבר חץ ישר 35"/>
            <p:cNvCxnSpPr/>
            <p:nvPr/>
          </p:nvCxnSpPr>
          <p:spPr>
            <a:xfrm rot="10800000" flipV="1">
              <a:off x="4643438" y="4143380"/>
              <a:ext cx="928694" cy="21431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5429256" y="3929066"/>
              <a:ext cx="35719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dirty="0" smtClean="0"/>
                <a:t>S</a:t>
              </a:r>
              <a:endParaRPr lang="he-IL" dirty="0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2500298" y="3497018"/>
            <a:ext cx="5000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600" dirty="0" smtClean="0"/>
              <a:t>G</a:t>
            </a:r>
            <a:endParaRPr lang="he-IL" sz="3600" dirty="0"/>
          </a:p>
        </p:txBody>
      </p:sp>
      <p:sp>
        <p:nvSpPr>
          <p:cNvPr id="23" name="TextBox 22"/>
          <p:cNvSpPr txBox="1"/>
          <p:nvPr/>
        </p:nvSpPr>
        <p:spPr>
          <a:xfrm>
            <a:off x="500034" y="1237109"/>
            <a:ext cx="8286808" cy="161582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 </a:t>
            </a:r>
            <a:r>
              <a:rPr lang="en-US" sz="2200" dirty="0" smtClean="0">
                <a:latin typeface="Monotype Corsiva" pitchFamily="66" charset="0"/>
              </a:rPr>
              <a:t>T </a:t>
            </a:r>
            <a:r>
              <a:rPr lang="en-US" sz="2200" dirty="0" smtClean="0"/>
              <a:t> samples a set </a:t>
            </a:r>
            <a:r>
              <a:rPr lang="en-US" sz="2200" i="1" dirty="0" smtClean="0"/>
              <a:t>S</a:t>
            </a:r>
            <a:r>
              <a:rPr lang="en-US" sz="2200" dirty="0" smtClean="0"/>
              <a:t> of </a:t>
            </a:r>
            <a:r>
              <a:rPr lang="en-US" sz="2200" i="1" dirty="0" smtClean="0"/>
              <a:t>q</a:t>
            </a:r>
            <a:r>
              <a:rPr lang="en-US" sz="2200" dirty="0" smtClean="0"/>
              <a:t>=</a:t>
            </a:r>
            <a:r>
              <a:rPr lang="en-US" sz="2200" i="1" dirty="0" smtClean="0"/>
              <a:t>q</a:t>
            </a:r>
            <a:r>
              <a:rPr lang="en-US" sz="2200" dirty="0" smtClean="0"/>
              <a:t>(</a:t>
            </a:r>
            <a:r>
              <a:rPr lang="el-GR" sz="2200" dirty="0" smtClean="0">
                <a:latin typeface="Times New Roman"/>
                <a:cs typeface="Times New Roman"/>
              </a:rPr>
              <a:t>ε</a:t>
            </a:r>
            <a:r>
              <a:rPr lang="en-US" sz="2200" dirty="0" smtClean="0"/>
              <a:t>) vertices.</a:t>
            </a:r>
          </a:p>
          <a:p>
            <a:pPr marL="34290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 Queries all the pairs of vertices in </a:t>
            </a:r>
            <a:r>
              <a:rPr lang="en-US" sz="2200" i="1" dirty="0" smtClean="0"/>
              <a:t>S</a:t>
            </a:r>
            <a:r>
              <a:rPr lang="en-US" sz="2200" dirty="0" smtClean="0"/>
              <a:t>.</a:t>
            </a:r>
          </a:p>
          <a:p>
            <a:pPr marL="34290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200" dirty="0" smtClean="0"/>
              <a:t> Decides to accept or reject based on the subgraph spanned by </a:t>
            </a:r>
            <a:r>
              <a:rPr lang="en-US" sz="2200" i="1" dirty="0" smtClean="0"/>
              <a:t>S</a:t>
            </a:r>
            <a:r>
              <a:rPr lang="en-US" sz="2200" dirty="0" smtClean="0"/>
              <a:t>.</a:t>
            </a:r>
            <a:endParaRPr lang="he-IL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462828" y="2011487"/>
            <a:ext cx="842965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200" dirty="0" smtClean="0"/>
              <a:t> </a:t>
            </a:r>
            <a:r>
              <a:rPr lang="en-US" sz="2200" i="1" dirty="0" smtClean="0"/>
              <a:t>G</a:t>
            </a:r>
            <a:r>
              <a:rPr lang="en-US" sz="2200" dirty="0" smtClean="0"/>
              <a:t> in </a:t>
            </a:r>
            <a:r>
              <a:rPr lang="en-US" sz="2200" i="1" dirty="0" smtClean="0"/>
              <a:t>P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 </a:t>
            </a:r>
            <a:r>
              <a:rPr lang="en-US" sz="2200" dirty="0" smtClean="0">
                <a:cs typeface="Times New Roman"/>
              </a:rPr>
              <a:t>at least 2/3 of subgraphs on q vertices make </a:t>
            </a:r>
            <a:r>
              <a:rPr lang="en-US" sz="2200" dirty="0" smtClean="0">
                <a:latin typeface="Monotype Corsiva" pitchFamily="66" charset="0"/>
              </a:rPr>
              <a:t>T</a:t>
            </a:r>
            <a:r>
              <a:rPr lang="en-US" sz="2200" dirty="0" smtClean="0"/>
              <a:t> </a:t>
            </a:r>
            <a:r>
              <a:rPr lang="en-US" sz="2200" dirty="0" smtClean="0">
                <a:cs typeface="Times New Roman"/>
              </a:rPr>
              <a:t> accept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200" dirty="0" smtClean="0">
                <a:cs typeface="Times New Roman"/>
              </a:rPr>
              <a:t> </a:t>
            </a:r>
            <a:r>
              <a:rPr lang="en-US" sz="2200" i="1" dirty="0" smtClean="0">
                <a:cs typeface="Times New Roman"/>
              </a:rPr>
              <a:t>G</a:t>
            </a:r>
            <a:r>
              <a:rPr lang="en-US" sz="2200" dirty="0" smtClean="0">
                <a:cs typeface="Times New Roman"/>
              </a:rPr>
              <a:t> is </a:t>
            </a:r>
            <a:r>
              <a:rPr lang="el-GR" sz="2200" dirty="0" smtClean="0">
                <a:latin typeface="Times New Roman"/>
                <a:cs typeface="Times New Roman"/>
              </a:rPr>
              <a:t>ε</a:t>
            </a:r>
            <a:r>
              <a:rPr lang="en-US" sz="2200" dirty="0" smtClean="0">
                <a:latin typeface="Times New Roman"/>
                <a:cs typeface="Times New Roman"/>
              </a:rPr>
              <a:t>-</a:t>
            </a:r>
            <a:r>
              <a:rPr lang="en-US" sz="2200" dirty="0" smtClean="0"/>
              <a:t>far from </a:t>
            </a:r>
            <a:r>
              <a:rPr lang="en-US" sz="2200" i="1" dirty="0" smtClean="0"/>
              <a:t>P</a:t>
            </a:r>
            <a:r>
              <a:rPr lang="en-US" sz="2200" dirty="0" smtClean="0"/>
              <a:t> </a:t>
            </a:r>
            <a:r>
              <a:rPr lang="en-US" sz="2200" dirty="0" smtClean="0">
                <a:sym typeface="Symbol"/>
              </a:rPr>
              <a:t> </a:t>
            </a:r>
            <a:r>
              <a:rPr lang="en-US" sz="2200" dirty="0" smtClean="0">
                <a:cs typeface="Times New Roman"/>
                <a:sym typeface="Symbol"/>
              </a:rPr>
              <a:t>at most</a:t>
            </a:r>
            <a:r>
              <a:rPr lang="en-US" sz="2200" dirty="0" smtClean="0">
                <a:cs typeface="Times New Roman"/>
              </a:rPr>
              <a:t> 1/3</a:t>
            </a:r>
            <a:r>
              <a:rPr lang="en-US" sz="2200" dirty="0" smtClean="0"/>
              <a:t> of subgraphs…</a:t>
            </a:r>
            <a:endParaRPr lang="he-IL" sz="2200" dirty="0"/>
          </a:p>
        </p:txBody>
      </p:sp>
      <p:sp>
        <p:nvSpPr>
          <p:cNvPr id="50" name="TextBox 49"/>
          <p:cNvSpPr txBox="1"/>
          <p:nvPr/>
        </p:nvSpPr>
        <p:spPr>
          <a:xfrm>
            <a:off x="467544" y="1485945"/>
            <a:ext cx="8715404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200" dirty="0" smtClean="0"/>
              <a:t>Pr(</a:t>
            </a:r>
            <a:r>
              <a:rPr lang="en-US" sz="2200" dirty="0" smtClean="0">
                <a:latin typeface="Monotype Corsiva" pitchFamily="66" charset="0"/>
              </a:rPr>
              <a:t>T</a:t>
            </a:r>
            <a:r>
              <a:rPr lang="en-US" sz="2200" dirty="0" smtClean="0"/>
              <a:t>  accepts </a:t>
            </a:r>
            <a:r>
              <a:rPr lang="en-US" sz="2200" i="1" dirty="0" smtClean="0"/>
              <a:t>G</a:t>
            </a:r>
            <a:r>
              <a:rPr lang="en-US" sz="2200" dirty="0" smtClean="0"/>
              <a:t>) = relative number of subgraphs that cause </a:t>
            </a:r>
            <a:r>
              <a:rPr lang="en-US" sz="2200" dirty="0" smtClean="0">
                <a:latin typeface="Monotype Corsiva" pitchFamily="66" charset="0"/>
              </a:rPr>
              <a:t>T</a:t>
            </a:r>
            <a:r>
              <a:rPr lang="en-US" sz="2200" dirty="0" smtClean="0"/>
              <a:t>  to accept</a:t>
            </a:r>
            <a:endParaRPr lang="he-IL" sz="2200" dirty="0"/>
          </a:p>
        </p:txBody>
      </p:sp>
      <p:sp>
        <p:nvSpPr>
          <p:cNvPr id="40" name="כותרת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en-US" dirty="0" err="1" smtClean="0"/>
              <a:t>Erd</a:t>
            </a:r>
            <a:r>
              <a:rPr lang="hu-HU" dirty="0" smtClean="0"/>
              <a:t>ő</a:t>
            </a:r>
            <a:r>
              <a:rPr lang="en-US" dirty="0" smtClean="0"/>
              <a:t>s and Property Testing</a:t>
            </a:r>
            <a:endParaRPr lang="he-IL" dirty="0"/>
          </a:p>
        </p:txBody>
      </p:sp>
      <p:sp>
        <p:nvSpPr>
          <p:cNvPr id="42" name="TextBox 41"/>
          <p:cNvSpPr txBox="1"/>
          <p:nvPr/>
        </p:nvSpPr>
        <p:spPr>
          <a:xfrm>
            <a:off x="393100" y="3183359"/>
            <a:ext cx="84993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/>
              <a:t>Graph Property Testing  </a:t>
            </a:r>
            <a:r>
              <a:rPr lang="en-US" sz="2400" dirty="0" smtClean="0">
                <a:sym typeface="Symbol"/>
              </a:rPr>
              <a:t>  Local-</a:t>
            </a:r>
            <a:r>
              <a:rPr lang="en-US" sz="2400" dirty="0" err="1" smtClean="0">
                <a:sym typeface="Symbol"/>
              </a:rPr>
              <a:t>vs</a:t>
            </a:r>
            <a:r>
              <a:rPr lang="en-US" sz="2400" dirty="0" smtClean="0">
                <a:sym typeface="Symbol"/>
              </a:rPr>
              <a:t>-Global Properties of Graphs</a:t>
            </a:r>
            <a:endParaRPr lang="he-IL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465108" y="3759423"/>
            <a:ext cx="81393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smtClean="0">
                <a:sym typeface="Symbol"/>
              </a:rPr>
              <a:t>                                             </a:t>
            </a:r>
            <a:r>
              <a:rPr lang="en-US" sz="2400" dirty="0" err="1" smtClean="0">
                <a:sym typeface="Symbol"/>
              </a:rPr>
              <a:t>Extremal</a:t>
            </a:r>
            <a:r>
              <a:rPr lang="en-US" sz="2400" dirty="0" smtClean="0">
                <a:sym typeface="Symbol"/>
              </a:rPr>
              <a:t> Graph Theory</a:t>
            </a:r>
            <a:endParaRPr lang="he-IL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467544" y="4407495"/>
            <a:ext cx="81393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 err="1" smtClean="0">
                <a:sym typeface="Symbol"/>
              </a:rPr>
              <a:t>Erd</a:t>
            </a:r>
            <a:r>
              <a:rPr lang="hu-HU" sz="2400" dirty="0" smtClean="0"/>
              <a:t>ő</a:t>
            </a:r>
            <a:r>
              <a:rPr lang="en-US" sz="2400" dirty="0" smtClean="0">
                <a:sym typeface="Symbol"/>
              </a:rPr>
              <a:t>s-Stone, </a:t>
            </a:r>
            <a:r>
              <a:rPr lang="en-US" sz="2400" dirty="0" err="1" smtClean="0">
                <a:sym typeface="Symbol"/>
              </a:rPr>
              <a:t>Erd</a:t>
            </a:r>
            <a:r>
              <a:rPr lang="hu-HU" sz="2400" dirty="0" smtClean="0"/>
              <a:t>ő</a:t>
            </a:r>
            <a:r>
              <a:rPr lang="en-US" sz="2400" dirty="0" smtClean="0">
                <a:sym typeface="Symbol"/>
              </a:rPr>
              <a:t>s-</a:t>
            </a:r>
            <a:r>
              <a:rPr lang="en-US" sz="2400" dirty="0" err="1" smtClean="0">
                <a:sym typeface="Symbol"/>
              </a:rPr>
              <a:t>Hajnal</a:t>
            </a:r>
            <a:r>
              <a:rPr lang="en-US" sz="2400" dirty="0" smtClean="0">
                <a:sym typeface="Symbol"/>
              </a:rPr>
              <a:t>, </a:t>
            </a:r>
            <a:r>
              <a:rPr lang="en-US" sz="2400" dirty="0" err="1" smtClean="0">
                <a:sym typeface="Symbol"/>
              </a:rPr>
              <a:t>Erd</a:t>
            </a:r>
            <a:r>
              <a:rPr lang="hu-HU" sz="2400" dirty="0" smtClean="0"/>
              <a:t>ő</a:t>
            </a:r>
            <a:r>
              <a:rPr lang="en-US" sz="2400" dirty="0" smtClean="0">
                <a:sym typeface="Symbol"/>
              </a:rPr>
              <a:t>s-</a:t>
            </a:r>
            <a:r>
              <a:rPr lang="en-US" sz="2400" dirty="0" err="1" smtClean="0">
                <a:sym typeface="Symbol"/>
              </a:rPr>
              <a:t>Rademacher</a:t>
            </a:r>
            <a:r>
              <a:rPr lang="en-US" sz="2400" dirty="0" smtClean="0">
                <a:sym typeface="Symbol"/>
              </a:rPr>
              <a:t>,… </a:t>
            </a:r>
            <a:endParaRPr lang="he-IL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462828" y="1507431"/>
            <a:ext cx="8429652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200" dirty="0" smtClean="0"/>
              <a:t> </a:t>
            </a:r>
            <a:r>
              <a:rPr lang="en-US" sz="2200" i="1" dirty="0" smtClean="0"/>
              <a:t>Triangle-freeness </a:t>
            </a:r>
            <a:r>
              <a:rPr lang="en-US" sz="2200" dirty="0" smtClean="0"/>
              <a:t>[</a:t>
            </a:r>
            <a:r>
              <a:rPr lang="en-US" sz="2200" dirty="0" err="1" smtClean="0"/>
              <a:t>Ruzsa</a:t>
            </a:r>
            <a:r>
              <a:rPr lang="en-US" sz="2200" i="1" dirty="0" err="1" smtClean="0"/>
              <a:t>-</a:t>
            </a:r>
            <a:r>
              <a:rPr lang="en-US" sz="2000" dirty="0" err="1" smtClean="0"/>
              <a:t>Szemerédi</a:t>
            </a:r>
            <a:r>
              <a:rPr lang="en-US" sz="2000" dirty="0" smtClean="0"/>
              <a:t> ‘76</a:t>
            </a:r>
            <a:r>
              <a:rPr lang="en-US" sz="2200" dirty="0" smtClean="0"/>
              <a:t>]</a:t>
            </a:r>
            <a:endParaRPr lang="en-US" sz="2200" dirty="0" smtClean="0">
              <a:cs typeface="Times New Roman"/>
            </a:endParaRPr>
          </a:p>
          <a:p>
            <a:pPr algn="l" rtl="0">
              <a:buFont typeface="Arial" pitchFamily="34" charset="0"/>
              <a:buChar char="•"/>
            </a:pPr>
            <a:r>
              <a:rPr lang="en-US" sz="2200" dirty="0" smtClean="0">
                <a:cs typeface="Times New Roman"/>
              </a:rPr>
              <a:t> </a:t>
            </a:r>
            <a:r>
              <a:rPr lang="en-US" sz="2200" i="1" dirty="0" smtClean="0">
                <a:cs typeface="Times New Roman"/>
              </a:rPr>
              <a:t>k-</a:t>
            </a:r>
            <a:r>
              <a:rPr lang="en-US" sz="2200" i="1" dirty="0" err="1" smtClean="0">
                <a:cs typeface="Times New Roman"/>
              </a:rPr>
              <a:t>colorability</a:t>
            </a:r>
            <a:r>
              <a:rPr lang="en-US" sz="2200" i="1" dirty="0" smtClean="0">
                <a:cs typeface="Times New Roman"/>
              </a:rPr>
              <a:t> </a:t>
            </a:r>
            <a:r>
              <a:rPr lang="en-US" sz="2200" dirty="0" smtClean="0">
                <a:cs typeface="Times New Roman"/>
              </a:rPr>
              <a:t>[</a:t>
            </a:r>
            <a:r>
              <a:rPr lang="en-US" sz="2000" dirty="0" err="1" smtClean="0"/>
              <a:t>Rödl</a:t>
            </a:r>
            <a:r>
              <a:rPr lang="en-US" sz="2000" dirty="0" smtClean="0"/>
              <a:t>-Duke ‘85</a:t>
            </a:r>
            <a:r>
              <a:rPr lang="en-US" sz="2200" dirty="0" smtClean="0">
                <a:cs typeface="Times New Roman"/>
              </a:rPr>
              <a:t>]</a:t>
            </a:r>
          </a:p>
          <a:p>
            <a:pPr algn="l" rtl="0">
              <a:buFont typeface="Arial" pitchFamily="34" charset="0"/>
              <a:buChar char="•"/>
            </a:pPr>
            <a:r>
              <a:rPr lang="en-US" sz="2200" i="1" dirty="0" smtClean="0">
                <a:cs typeface="Times New Roman"/>
              </a:rPr>
              <a:t> Having a large cut </a:t>
            </a:r>
            <a:r>
              <a:rPr lang="en-US" sz="2200" dirty="0" smtClean="0">
                <a:cs typeface="Times New Roman"/>
              </a:rPr>
              <a:t>[</a:t>
            </a:r>
            <a:r>
              <a:rPr lang="en-US" sz="2200" dirty="0" err="1" smtClean="0">
                <a:cs typeface="Times New Roman"/>
              </a:rPr>
              <a:t>Goldreich</a:t>
            </a:r>
            <a:r>
              <a:rPr lang="en-US" sz="2200" dirty="0" smtClean="0">
                <a:cs typeface="Times New Roman"/>
              </a:rPr>
              <a:t>-</a:t>
            </a:r>
            <a:r>
              <a:rPr lang="en-US" sz="2200" dirty="0" err="1" smtClean="0">
                <a:cs typeface="Times New Roman"/>
              </a:rPr>
              <a:t>Goldwasser</a:t>
            </a:r>
            <a:r>
              <a:rPr lang="en-US" sz="2200" dirty="0" smtClean="0">
                <a:cs typeface="Times New Roman"/>
              </a:rPr>
              <a:t>-Ron ’96]</a:t>
            </a:r>
          </a:p>
        </p:txBody>
      </p:sp>
      <p:sp>
        <p:nvSpPr>
          <p:cNvPr id="40" name="כותרת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/>
          </a:bodyPr>
          <a:lstStyle/>
          <a:p>
            <a:r>
              <a:rPr lang="en-US" dirty="0" smtClean="0"/>
              <a:t>Which Properties Are Testable?</a:t>
            </a: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2998113"/>
            <a:ext cx="8573668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200" dirty="0" smtClean="0">
                <a:cs typeface="Times New Roman"/>
              </a:rPr>
              <a:t> Is there a sufficient condition that guarantees that a property is testable?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9552" y="3574177"/>
            <a:ext cx="842965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200" i="1" dirty="0" smtClean="0">
                <a:cs typeface="Times New Roman"/>
              </a:rPr>
              <a:t>Every Hereditary graph property</a:t>
            </a:r>
            <a:r>
              <a:rPr lang="en-US" sz="2200" dirty="0" smtClean="0">
                <a:cs typeface="Times New Roman"/>
              </a:rPr>
              <a:t> [</a:t>
            </a:r>
            <a:r>
              <a:rPr lang="en-US" sz="2200" dirty="0" err="1" smtClean="0">
                <a:cs typeface="Times New Roman"/>
              </a:rPr>
              <a:t>Alon</a:t>
            </a:r>
            <a:r>
              <a:rPr lang="en-US" sz="2200" dirty="0" smtClean="0">
                <a:cs typeface="Times New Roman"/>
              </a:rPr>
              <a:t>-S </a:t>
            </a:r>
            <a:r>
              <a:rPr lang="en-US" sz="2200" dirty="0" smtClean="0">
                <a:cs typeface="Times New Roman"/>
              </a:rPr>
              <a:t>‘05</a:t>
            </a:r>
            <a:r>
              <a:rPr lang="en-US" sz="2200" dirty="0" smtClean="0">
                <a:cs typeface="Times New Roman"/>
              </a:rPr>
              <a:t>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0009" y="4222249"/>
            <a:ext cx="842965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buFont typeface="Arial" pitchFamily="34" charset="0"/>
              <a:buChar char="•"/>
            </a:pPr>
            <a:r>
              <a:rPr lang="en-US" sz="2200" i="1" dirty="0" smtClean="0">
                <a:cs typeface="Times New Roman"/>
              </a:rPr>
              <a:t> Any other?</a:t>
            </a:r>
            <a:endParaRPr lang="en-US" sz="2200" dirty="0" smtClean="0"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Testing edge density</a:t>
            </a:r>
            <a:endParaRPr lang="he-IL" dirty="0"/>
          </a:p>
        </p:txBody>
      </p:sp>
      <p:sp>
        <p:nvSpPr>
          <p:cNvPr id="4" name="מציין מיקום תוכן 2"/>
          <p:cNvSpPr>
            <a:spLocks noGrp="1"/>
          </p:cNvSpPr>
          <p:nvPr>
            <p:ph idx="1"/>
          </p:nvPr>
        </p:nvSpPr>
        <p:spPr>
          <a:xfrm>
            <a:off x="428596" y="1234372"/>
            <a:ext cx="8229600" cy="4714908"/>
          </a:xfrm>
        </p:spPr>
        <p:txBody>
          <a:bodyPr>
            <a:normAutofit fontScale="92500" lnSpcReduction="10000"/>
          </a:bodyPr>
          <a:lstStyle/>
          <a:p>
            <a:pPr algn="l" rtl="0">
              <a:buNone/>
            </a:pPr>
            <a:r>
              <a:rPr lang="en-US" sz="2400" i="1" dirty="0" smtClean="0"/>
              <a:t>P</a:t>
            </a:r>
            <a:r>
              <a:rPr lang="en-US" sz="2400" dirty="0" smtClean="0"/>
              <a:t> = “</a:t>
            </a:r>
            <a:r>
              <a:rPr lang="en-US" sz="2400" i="1" dirty="0" smtClean="0"/>
              <a:t>G</a:t>
            </a:r>
            <a:r>
              <a:rPr lang="en-US" sz="2400" dirty="0" smtClean="0"/>
              <a:t> has at least 1/5</a:t>
            </a:r>
            <a:r>
              <a:rPr lang="en-US" sz="2400" i="1" dirty="0" smtClean="0"/>
              <a:t>n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edges”</a:t>
            </a:r>
          </a:p>
          <a:p>
            <a:pPr algn="l" rtl="0">
              <a:buNone/>
            </a:pPr>
            <a:endParaRPr lang="en-US" sz="1300" dirty="0" smtClean="0"/>
          </a:p>
          <a:p>
            <a:pPr algn="l" rtl="0">
              <a:buNone/>
            </a:pPr>
            <a:r>
              <a:rPr lang="en-US" sz="2400" dirty="0" smtClean="0"/>
              <a:t>Idea for a tester: </a:t>
            </a:r>
          </a:p>
          <a:p>
            <a:pPr algn="l" rtl="0">
              <a:buNone/>
            </a:pPr>
            <a:r>
              <a:rPr lang="en-US" sz="2400" dirty="0" smtClean="0"/>
              <a:t>1. Sample a set </a:t>
            </a:r>
            <a:r>
              <a:rPr lang="en-US" sz="2400" i="1" dirty="0" smtClean="0"/>
              <a:t>S</a:t>
            </a:r>
            <a:r>
              <a:rPr lang="en-US" sz="2400" dirty="0" smtClean="0"/>
              <a:t> of </a:t>
            </a:r>
            <a:r>
              <a:rPr lang="en-US" sz="2400" i="1" dirty="0" smtClean="0"/>
              <a:t>q</a:t>
            </a:r>
            <a:r>
              <a:rPr lang="en-US" sz="2400" dirty="0" smtClean="0"/>
              <a:t> vertices. </a:t>
            </a:r>
          </a:p>
          <a:p>
            <a:pPr algn="l" rtl="0">
              <a:buNone/>
            </a:pPr>
            <a:r>
              <a:rPr lang="en-US" sz="2400" dirty="0" smtClean="0"/>
              <a:t>2. Accept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i="1" dirty="0" smtClean="0"/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 </a:t>
            </a:r>
            <a:r>
              <a:rPr lang="en-US" sz="2400" dirty="0" smtClean="0">
                <a:cs typeface="Times New Roman"/>
              </a:rPr>
              <a:t>≥ (1/5 -</a:t>
            </a:r>
            <a:r>
              <a:rPr lang="el-GR" sz="2400" dirty="0" smtClean="0">
                <a:latin typeface="Times New Roman"/>
                <a:cs typeface="Times New Roman"/>
              </a:rPr>
              <a:t>ε</a:t>
            </a:r>
            <a:r>
              <a:rPr lang="en-US" sz="2400" dirty="0" smtClean="0">
                <a:cs typeface="Times New Roman"/>
              </a:rPr>
              <a:t>/2)</a:t>
            </a:r>
            <a:r>
              <a:rPr lang="en-US" sz="2400" i="1" dirty="0" smtClean="0">
                <a:cs typeface="Times New Roman"/>
              </a:rPr>
              <a:t>q</a:t>
            </a:r>
            <a:r>
              <a:rPr lang="en-US" sz="2400" baseline="30000" dirty="0" smtClean="0"/>
              <a:t>2</a:t>
            </a:r>
          </a:p>
          <a:p>
            <a:pPr algn="l" rtl="0">
              <a:buNone/>
            </a:pPr>
            <a:endParaRPr lang="en-US" sz="2400" dirty="0" smtClean="0"/>
          </a:p>
          <a:p>
            <a:pPr algn="l" rtl="0"/>
            <a:r>
              <a:rPr lang="en-US" sz="2400" dirty="0" smtClean="0"/>
              <a:t>Suppose </a:t>
            </a:r>
            <a:r>
              <a:rPr lang="en-US" sz="2400" i="1" dirty="0" smtClean="0"/>
              <a:t>G</a:t>
            </a:r>
            <a:r>
              <a:rPr lang="en-US" sz="2400" dirty="0" smtClean="0"/>
              <a:t> is in </a:t>
            </a:r>
            <a:r>
              <a:rPr lang="en-US" sz="2400" i="1" dirty="0" smtClean="0"/>
              <a:t>P</a:t>
            </a:r>
            <a:r>
              <a:rPr lang="en-US" sz="2400" dirty="0" smtClean="0"/>
              <a:t>.  </a:t>
            </a:r>
          </a:p>
          <a:p>
            <a:pPr algn="l" rtl="0">
              <a:buNone/>
            </a:pPr>
            <a:r>
              <a:rPr lang="en-US" sz="2400" dirty="0" smtClean="0"/>
              <a:t>	The expected value of </a:t>
            </a:r>
            <a:r>
              <a:rPr lang="en-US" sz="2400" i="1" dirty="0" smtClean="0"/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 is </a:t>
            </a:r>
            <a:r>
              <a:rPr lang="en-US" sz="2400" dirty="0" smtClean="0">
                <a:cs typeface="Times New Roman"/>
              </a:rPr>
              <a:t>at least 1/5</a:t>
            </a:r>
            <a:r>
              <a:rPr lang="en-US" sz="2400" i="1" dirty="0" smtClean="0">
                <a:cs typeface="Times New Roman"/>
              </a:rPr>
              <a:t>q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. </a:t>
            </a:r>
          </a:p>
          <a:p>
            <a:pPr algn="l" rtl="0">
              <a:buNone/>
            </a:pPr>
            <a:r>
              <a:rPr lang="en-US" sz="2400" dirty="0" smtClean="0"/>
              <a:t>	Chebyshev does the work. </a:t>
            </a:r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Suppose </a:t>
            </a:r>
            <a:r>
              <a:rPr lang="en-US" sz="2400" i="1" dirty="0" smtClean="0"/>
              <a:t>G</a:t>
            </a:r>
            <a:r>
              <a:rPr lang="en-US" sz="2400" dirty="0" smtClean="0"/>
              <a:t> is </a:t>
            </a:r>
            <a:r>
              <a:rPr lang="el-GR" sz="2400" dirty="0" smtClean="0">
                <a:latin typeface="Times New Roman"/>
                <a:cs typeface="Times New Roman"/>
              </a:rPr>
              <a:t>ε</a:t>
            </a:r>
            <a:r>
              <a:rPr lang="en-US" sz="2400" dirty="0" smtClean="0"/>
              <a:t>-far from </a:t>
            </a:r>
            <a:r>
              <a:rPr lang="en-US" sz="2400" i="1" dirty="0" smtClean="0"/>
              <a:t>P</a:t>
            </a:r>
            <a:r>
              <a:rPr lang="en-US" sz="2400" dirty="0" smtClean="0"/>
              <a:t>. </a:t>
            </a:r>
          </a:p>
          <a:p>
            <a:pPr algn="l" rtl="0">
              <a:buNone/>
            </a:pPr>
            <a:r>
              <a:rPr lang="en-US" sz="2400" dirty="0" smtClean="0"/>
              <a:t>	The expected value of </a:t>
            </a:r>
            <a:r>
              <a:rPr lang="en-US" sz="2400" i="1" dirty="0" smtClean="0"/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S</a:t>
            </a:r>
            <a:r>
              <a:rPr lang="en-US" sz="2400" dirty="0" smtClean="0"/>
              <a:t>) is at most </a:t>
            </a:r>
            <a:r>
              <a:rPr lang="en-US" sz="2400" dirty="0" smtClean="0">
                <a:cs typeface="Times New Roman"/>
              </a:rPr>
              <a:t>(1/5 -</a:t>
            </a:r>
            <a:r>
              <a:rPr lang="en-US" sz="2400" dirty="0" smtClean="0">
                <a:latin typeface="Times New Roman"/>
                <a:cs typeface="Times New Roman"/>
              </a:rPr>
              <a:t> </a:t>
            </a:r>
            <a:r>
              <a:rPr lang="el-GR" sz="2400" dirty="0" smtClean="0">
                <a:latin typeface="Times New Roman"/>
                <a:cs typeface="Times New Roman"/>
              </a:rPr>
              <a:t>ε</a:t>
            </a:r>
            <a:r>
              <a:rPr lang="en-US" sz="2400" dirty="0" smtClean="0">
                <a:cs typeface="Times New Roman"/>
              </a:rPr>
              <a:t>)</a:t>
            </a:r>
            <a:r>
              <a:rPr lang="en-US" sz="2400" i="1" dirty="0" smtClean="0">
                <a:cs typeface="Times New Roman"/>
              </a:rPr>
              <a:t>q</a:t>
            </a:r>
            <a:r>
              <a:rPr lang="en-US" sz="2400" baseline="30000" dirty="0" smtClean="0"/>
              <a:t>2 </a:t>
            </a:r>
            <a:r>
              <a:rPr lang="en-US" sz="2400" dirty="0" smtClean="0"/>
              <a:t>. </a:t>
            </a:r>
          </a:p>
          <a:p>
            <a:pPr algn="l" rtl="0">
              <a:buNone/>
            </a:pPr>
            <a:r>
              <a:rPr lang="en-US" sz="2400" dirty="0" smtClean="0"/>
              <a:t>	Chebyshev does the work. </a:t>
            </a:r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algn="l" rtl="0"/>
            <a:endParaRPr lang="en-US" dirty="0" smtClean="0"/>
          </a:p>
          <a:p>
            <a:pPr algn="l" rtl="0"/>
            <a:endParaRPr lang="en-US" dirty="0" smtClean="0"/>
          </a:p>
          <a:p>
            <a:pPr algn="l" rtl="0">
              <a:buNone/>
            </a:pPr>
            <a:endParaRPr lang="en-US" dirty="0"/>
          </a:p>
          <a:p>
            <a:pPr lvl="1" algn="l" rtl="0"/>
            <a:endParaRPr lang="en-US" dirty="0" smtClean="0"/>
          </a:p>
          <a:p>
            <a:pPr lvl="1" algn="l" rtl="0"/>
            <a:endParaRPr lang="en-US" dirty="0" smtClean="0"/>
          </a:p>
          <a:p>
            <a:pPr lvl="1" algn="l" rtl="0"/>
            <a:endParaRPr lang="en-US" dirty="0" smtClean="0"/>
          </a:p>
          <a:p>
            <a:pPr algn="l" rtl="0"/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31125</TotalTime>
  <Words>1559</Words>
  <Application>Microsoft Office PowerPoint</Application>
  <PresentationFormat>On-screen Show (4:3)</PresentationFormat>
  <Paragraphs>243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ערכת נושא Office</vt:lpstr>
      <vt:lpstr>משוואה</vt:lpstr>
      <vt:lpstr>Equation</vt:lpstr>
      <vt:lpstr>Deterministic vs.  Non-Deterministic  Graph Property Testing</vt:lpstr>
      <vt:lpstr>Outline</vt:lpstr>
      <vt:lpstr>Graph Decision Problems</vt:lpstr>
      <vt:lpstr>Graph Property Testing</vt:lpstr>
      <vt:lpstr>Erdős and Property Testing</vt:lpstr>
      <vt:lpstr>How a graph property tester T  works?</vt:lpstr>
      <vt:lpstr>Erdős and Property Testing</vt:lpstr>
      <vt:lpstr>Which Properties Are Testable?</vt:lpstr>
      <vt:lpstr>Example – Testing edge density</vt:lpstr>
      <vt:lpstr>Example – Testing Max-Cut</vt:lpstr>
      <vt:lpstr>A certificate for Max-Cut</vt:lpstr>
      <vt:lpstr>Non-deterministic Testing</vt:lpstr>
      <vt:lpstr>The Lovász -Vesztergombi Theorem.</vt:lpstr>
      <vt:lpstr>Our Main Result</vt:lpstr>
      <vt:lpstr>2. Proof Overview</vt:lpstr>
      <vt:lpstr>What is a γ-Regular Pair?</vt:lpstr>
      <vt:lpstr>Regularity Instances</vt:lpstr>
      <vt:lpstr>Estimating the number of subgraphs</vt:lpstr>
      <vt:lpstr>Szemerédi’s Regularity Lemma</vt:lpstr>
      <vt:lpstr>Simple claims</vt:lpstr>
      <vt:lpstr>Proof of the main result</vt:lpstr>
      <vt:lpstr>Open Problem</vt:lpstr>
      <vt:lpstr>Slide 23</vt:lpstr>
      <vt:lpstr>Simple claims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Deterministic vs. non-deterministic graph property testing</dc:title>
  <dc:creator>. </dc:creator>
  <cp:lastModifiedBy>asafico</cp:lastModifiedBy>
  <cp:revision>2382</cp:revision>
  <dcterms:created xsi:type="dcterms:W3CDTF">2013-05-17T18:39:10Z</dcterms:created>
  <dcterms:modified xsi:type="dcterms:W3CDTF">2013-07-11T14:55:07Z</dcterms:modified>
</cp:coreProperties>
</file>