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84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D0E30B1-FE5A-4578-9F39-9090D83F8915}" type="datetimeFigureOut">
              <a:rPr lang="he-IL" smtClean="0"/>
              <a:t>כ'/תמוז/תשע"ג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21619F-B222-4047-A903-37EFCFB2DE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489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76C4-7397-4C0E-B2B3-A354B17739A0}" type="datetime8">
              <a:rPr lang="he-IL" smtClean="0"/>
              <a:t>28 יוני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678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3C3C-1BE9-40DD-B6FC-53DFE485E22E}" type="datetime8">
              <a:rPr lang="he-IL" smtClean="0"/>
              <a:t>28 יוני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423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5108-25BB-475C-994B-1A10FF8C3F6F}" type="datetime8">
              <a:rPr lang="he-IL" smtClean="0"/>
              <a:t>28 יוני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128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40C-1B53-4A23-BED1-752255188EA9}" type="datetime8">
              <a:rPr lang="he-IL" smtClean="0"/>
              <a:t>28 יוני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913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AB53-7236-4BD2-8899-D7AE992A3EC3}" type="datetime8">
              <a:rPr lang="he-IL" smtClean="0"/>
              <a:t>28 יוני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558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7F39-3527-477A-AD8C-65139220337A}" type="datetime8">
              <a:rPr lang="he-IL" smtClean="0"/>
              <a:t>28 יוני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00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6E1-949E-4D23-9E26-788446550057}" type="datetime8">
              <a:rPr lang="he-IL" smtClean="0"/>
              <a:t>28 יוני 13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922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948-B805-4A56-9F20-D9BF3CD344B1}" type="datetime8">
              <a:rPr lang="he-IL" smtClean="0"/>
              <a:t>28 יוני 13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531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6AF4-29B5-4C9C-8B46-C0FB9BB3AEA8}" type="datetime8">
              <a:rPr lang="he-IL" smtClean="0"/>
              <a:t>28 יוני 13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065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A012-DA2C-464C-BFF5-54352008FB49}" type="datetime8">
              <a:rPr lang="he-IL" smtClean="0"/>
              <a:t>28 יוני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58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6ECF-423F-4180-AEF5-67499C781236}" type="datetime8">
              <a:rPr lang="he-IL" smtClean="0"/>
              <a:t>28 יוני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371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FB68-99CE-4E1D-B5A3-012D63A859ED}" type="datetime8">
              <a:rPr lang="he-IL" smtClean="0"/>
              <a:t>28 יוני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74CA-FD8F-4AF7-8418-EC2F33D860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50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Biased Positional Games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and the </a:t>
            </a:r>
            <a:r>
              <a:rPr lang="en-US" dirty="0" err="1" smtClean="0">
                <a:solidFill>
                  <a:srgbClr val="00B050"/>
                </a:solidFill>
              </a:rPr>
              <a:t>Erd</a:t>
            </a:r>
            <a:r>
              <a:rPr lang="hu-HU" dirty="0" smtClean="0">
                <a:solidFill>
                  <a:srgbClr val="00B050"/>
                </a:solidFill>
              </a:rPr>
              <a:t>ő</a:t>
            </a:r>
            <a:r>
              <a:rPr lang="en-US" dirty="0" smtClean="0">
                <a:solidFill>
                  <a:srgbClr val="00B050"/>
                </a:solidFill>
              </a:rPr>
              <a:t>s Paradigm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Michael </a:t>
            </a:r>
            <a:r>
              <a:rPr lang="en-US" dirty="0" err="1" smtClean="0">
                <a:solidFill>
                  <a:srgbClr val="0033CC"/>
                </a:solidFill>
              </a:rPr>
              <a:t>Krivelevich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Tel Aviv University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90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Probabilistic intuition/</a:t>
            </a:r>
            <a:r>
              <a:rPr lang="en-US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Erd</a:t>
            </a:r>
            <a:r>
              <a:rPr lang="hu-HU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paradigm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2800" u="sng" dirty="0" smtClean="0">
                    <a:solidFill>
                      <a:srgbClr val="00B050"/>
                    </a:solidFill>
                  </a:rPr>
                  <a:t>What if…?</a:t>
                </a:r>
              </a:p>
              <a:p>
                <a:pPr marL="0" indent="0" algn="l" rtl="0">
                  <a:buNone/>
                </a:pPr>
                <a:endParaRPr lang="en-US" sz="2800" u="sng" dirty="0" smtClean="0">
                  <a:solidFill>
                    <a:srgbClr val="00B05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800" dirty="0" smtClean="0"/>
                  <a:t>Instead of clever Maker </a:t>
                </a:r>
                <a:r>
                  <a:rPr lang="en-US" sz="2800" dirty="0" err="1" smtClean="0"/>
                  <a:t>vs</a:t>
                </a:r>
                <a:r>
                  <a:rPr lang="en-US" sz="2800" dirty="0" smtClean="0"/>
                  <a:t> clever Breaker</a:t>
                </a:r>
              </a:p>
              <a:p>
                <a:pPr algn="l" rtl="0">
                  <a:buFontTx/>
                  <a:buChar char="-"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random</a:t>
                </a:r>
                <a:r>
                  <a:rPr lang="en-US" sz="2800" dirty="0" smtClean="0"/>
                  <a:t> Maker </a:t>
                </a:r>
                <a:r>
                  <a:rPr lang="en-US" sz="2800" dirty="0" err="1" smtClean="0"/>
                  <a:t>vs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random</a:t>
                </a:r>
                <a:r>
                  <a:rPr lang="en-US" sz="2800" dirty="0" smtClean="0"/>
                  <a:t> Breaker</a:t>
                </a:r>
              </a:p>
              <a:p>
                <a:pPr marL="0" indent="0" algn="l" rtl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(Maker claims 1 free edge at random,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	 Breaker claims </a:t>
                </a:r>
                <a:r>
                  <a:rPr lang="en-US" sz="2800" i="1" dirty="0" smtClean="0"/>
                  <a:t>b</a:t>
                </a:r>
                <a:r>
                  <a:rPr lang="en-US" sz="2800" dirty="0" smtClean="0"/>
                  <a:t> free edges at random)</a:t>
                </a:r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In the end: Maker’s graph =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random graph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,</a:t>
                </a:r>
                <a:r>
                  <a:rPr lang="en-US" sz="2800" i="1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l" rtl="0">
                  <a:buNone/>
                </a:pPr>
                <a:r>
                  <a:rPr lang="en-US" sz="2800" b="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0" dirty="0" smtClean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5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Probabilistic intuition/</a:t>
            </a:r>
            <a:r>
              <a:rPr lang="en-US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Erd</a:t>
            </a:r>
            <a:r>
              <a:rPr lang="hu-HU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paradigm (cont.)</a:t>
            </a:r>
            <a:endParaRPr lang="he-I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/>
                  <a:t>F</a:t>
                </a:r>
                <a:r>
                  <a:rPr lang="en-US" sz="2400" dirty="0" smtClean="0"/>
                  <a:t>or a target property </a:t>
                </a:r>
                <a:r>
                  <a:rPr lang="en-US" sz="2400" i="1" dirty="0" smtClean="0"/>
                  <a:t>P</a:t>
                </a:r>
                <a:r>
                  <a:rPr lang="en-US" sz="2400" dirty="0" smtClean="0"/>
                  <a:t> (=</a:t>
                </a:r>
                <a:r>
                  <a:rPr lang="en-US" sz="2400" dirty="0" err="1" smtClean="0"/>
                  <a:t>Ham’ty</a:t>
                </a:r>
                <a:r>
                  <a:rPr lang="en-US" sz="2400" dirty="0" smtClean="0"/>
                  <a:t>, appearance of </a:t>
                </a:r>
                <a:r>
                  <a:rPr lang="en-US" sz="2400" i="1" dirty="0" smtClean="0"/>
                  <a:t>H</a:t>
                </a:r>
                <a:r>
                  <a:rPr lang="en-US" sz="2400" dirty="0" smtClean="0"/>
                  <a:t>, etc.)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Look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min</m:t>
                    </m:r>
                    <m:r>
                      <a:rPr lang="en-US" sz="2400" b="0" i="1" smtClean="0">
                        <a:latin typeface="Cambria Math"/>
                      </a:rPr>
                      <m:t>⁡{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 smtClean="0"/>
                  <a:t> has </a:t>
                </a:r>
                <a:r>
                  <a:rPr lang="en-US" sz="2400" i="1" dirty="0" smtClean="0"/>
                  <a:t>P</a:t>
                </a:r>
                <a:r>
                  <a:rPr lang="en-US" sz="2400" dirty="0" smtClean="0"/>
                  <a:t> with high prob. (</a:t>
                </a:r>
                <a:r>
                  <a:rPr lang="en-US" sz="2400" u="sng" dirty="0" err="1" smtClean="0">
                    <a:solidFill>
                      <a:srgbClr val="FF0000"/>
                    </a:solidFill>
                  </a:rPr>
                  <a:t>whp</a:t>
                </a:r>
                <a:r>
                  <a:rPr lang="en-US" sz="2400" dirty="0" smtClean="0"/>
                  <a:t>)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algn="l" rtl="0">
                  <a:buFontTx/>
                  <a:buChar char="-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Then</a:t>
                </a:r>
                <a:r>
                  <a:rPr lang="en-US" sz="2400" dirty="0" smtClean="0"/>
                  <a:t> </a:t>
                </a:r>
                <a:r>
                  <a:rPr lang="en-US" sz="2400" u="sng" dirty="0" smtClean="0">
                    <a:solidFill>
                      <a:srgbClr val="00B050"/>
                    </a:solidFill>
                  </a:rPr>
                  <a:t>guess</a:t>
                </a:r>
                <a:r>
                  <a:rPr lang="en-US" sz="2400" dirty="0" smtClean="0"/>
                  <a:t>: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	</a:t>
                </a:r>
                <a:r>
                  <a:rPr lang="en-US" sz="2400" dirty="0" smtClean="0">
                    <a:sym typeface="Symbol" pitchFamily="18" charset="2"/>
                  </a:rPr>
                  <a:t>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  <a:sym typeface="Symbol" pitchFamily="18" charset="2"/>
                      </a:rPr>
                      <m:t>≈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- Bridging between </a:t>
                </a:r>
                <a:r>
                  <a:rPr lang="en-US" sz="2400" u="sng" dirty="0" smtClean="0">
                    <a:solidFill>
                      <a:srgbClr val="FF0000"/>
                    </a:solidFill>
                  </a:rPr>
                  <a:t>positional games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and </a:t>
                </a:r>
                <a:r>
                  <a:rPr lang="en-US" sz="2400" u="sng" dirty="0" smtClean="0">
                    <a:solidFill>
                      <a:srgbClr val="002060"/>
                    </a:solidFill>
                  </a:rPr>
                  <a:t>random graphs</a:t>
                </a:r>
                <a:endParaRPr lang="he-IL" sz="2400" u="sng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10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4067944" y="3861048"/>
            <a:ext cx="1728192" cy="9361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Sample results for </a:t>
            </a:r>
            <a:r>
              <a:rPr lang="en-US" sz="3200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l" rtl="0">
                  <a:buFontTx/>
                  <a:buChar char="-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and what would follow from them for games </a:t>
                </a:r>
              </a:p>
              <a:p>
                <a:pPr marL="0" indent="0" algn="l" rtl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thru the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Erd</a:t>
                </a:r>
                <a:r>
                  <a:rPr lang="hu-HU" sz="2400" dirty="0" smtClean="0">
                    <a:solidFill>
                      <a:srgbClr val="002060"/>
                    </a:solidFill>
                  </a:rPr>
                  <a:t>ő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s paradigm:</a:t>
                </a:r>
              </a:p>
              <a:p>
                <a:pPr algn="l" rtl="0">
                  <a:buFontTx/>
                  <a:buChar char="-"/>
                </a:pPr>
                <a:r>
                  <a:rPr lang="en-US" sz="2400" dirty="0"/>
                  <a:t>p</a:t>
                </a:r>
                <a:r>
                  <a:rPr lang="en-US" sz="2400" dirty="0" smtClean="0"/>
                  <a:t>ositive min. degree: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/>
                      </a:rPr>
                      <m:t>ln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400" b="0" dirty="0" smtClean="0"/>
              </a:p>
              <a:p>
                <a:pPr algn="l" rtl="0">
                  <a:buFontTx/>
                  <a:buChar char="-"/>
                </a:pPr>
                <a:r>
                  <a:rPr lang="en-US" sz="2400" dirty="0"/>
                  <a:t>c</a:t>
                </a:r>
                <a:r>
                  <a:rPr lang="en-US" sz="2400" dirty="0" smtClean="0"/>
                  <a:t>onnectivity: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/>
                      </a:rPr>
                      <m:t>ln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b="0" dirty="0" smtClean="0"/>
                  <a:t> (</a:t>
                </a:r>
                <a:r>
                  <a:rPr lang="en-US" sz="2400" b="0" dirty="0" err="1" smtClean="0"/>
                  <a:t>Erd</a:t>
                </a:r>
                <a:r>
                  <a:rPr lang="hu-HU" sz="2400" b="0" dirty="0" smtClean="0"/>
                  <a:t>ő</a:t>
                </a:r>
                <a:r>
                  <a:rPr lang="en-US" sz="2400" b="0" dirty="0" smtClean="0"/>
                  <a:t>s, Rényi’59)</a:t>
                </a:r>
              </a:p>
              <a:p>
                <a:pPr algn="l" rtl="0">
                  <a:buFontTx/>
                  <a:buChar char="-"/>
                </a:pPr>
                <a:r>
                  <a:rPr lang="en-US" sz="2400" dirty="0" err="1" smtClean="0"/>
                  <a:t>Hamiltonicity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/>
                      </a:rPr>
                      <m:t>ln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b="0" dirty="0" smtClean="0"/>
                  <a:t> (</a:t>
                </a:r>
                <a:r>
                  <a:rPr lang="en-US" sz="2400" b="0" dirty="0" err="1" smtClean="0"/>
                  <a:t>Komlós</a:t>
                </a:r>
                <a:r>
                  <a:rPr lang="en-US" sz="2400" dirty="0" smtClean="0"/>
                  <a:t>, Szemer</a:t>
                </a:r>
                <a:r>
                  <a:rPr lang="en-US" sz="2400" b="0" dirty="0" smtClean="0"/>
                  <a:t>é</a:t>
                </a:r>
                <a:r>
                  <a:rPr lang="en-US" sz="2400" dirty="0" smtClean="0"/>
                  <a:t>di’83; Bollobás’84)</a:t>
                </a:r>
              </a:p>
              <a:p>
                <a:pPr algn="l" rtl="0">
                  <a:buFontTx/>
                  <a:buChar char="-"/>
                </a:pPr>
                <a:endParaRPr lang="en-US" sz="2400" b="0" dirty="0"/>
              </a:p>
              <a:p>
                <a:pPr algn="l" rtl="0">
                  <a:buFont typeface="Symbol" pitchFamily="18" charset="2"/>
                  <a:buChar char="Þ"/>
                </a:pPr>
                <a:r>
                  <a:rPr lang="en-US" sz="2400" dirty="0" smtClean="0">
                    <a:solidFill>
                      <a:srgbClr val="002060"/>
                    </a:solidFill>
                    <a:sym typeface="Symbol" pitchFamily="18" charset="2"/>
                  </a:rPr>
                  <a:t>can expect: critical bias for all these games: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sym typeface="Symbol" pitchFamily="18" charset="2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  <a:sym typeface="Symbol" pitchFamily="18" charset="2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  <a:sym typeface="Symbol" pitchFamily="18" charset="2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𝑜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)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11</a:t>
            </a:fld>
            <a:endParaRPr lang="he-IL"/>
          </a:p>
        </p:txBody>
      </p:sp>
      <p:cxnSp>
        <p:nvCxnSpPr>
          <p:cNvPr id="6" name="Straight Connector 5"/>
          <p:cNvCxnSpPr/>
          <p:nvPr/>
        </p:nvCxnSpPr>
        <p:spPr>
          <a:xfrm>
            <a:off x="755576" y="4509120"/>
            <a:ext cx="547260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Breaker’s side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Chvátal</a:t>
                </a:r>
                <a:r>
                  <a:rPr lang="en-US" dirty="0" err="1">
                    <a:solidFill>
                      <a:srgbClr val="00206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Erd</a:t>
                </a:r>
                <a:r>
                  <a:rPr lang="hu-HU" dirty="0" smtClean="0">
                    <a:solidFill>
                      <a:srgbClr val="002060"/>
                    </a:solidFill>
                  </a:rPr>
                  <a:t>ő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s again: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dirty="0" smtClean="0"/>
                  <a:t> (CE’78): M-B, (1: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),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Symbol" pitchFamily="18" charset="2"/>
                  </a:rPr>
                  <a:t> Breaker has a strategy to isolate a vertex in 			Maker’s graph</a:t>
                </a:r>
              </a:p>
              <a:p>
                <a:pPr marL="0" indent="0" algn="l" rtl="0">
                  <a:buNone/>
                </a:pPr>
                <a:r>
                  <a:rPr lang="en-US" dirty="0">
                    <a:sym typeface="Symbol" pitchFamily="18" charset="2"/>
                  </a:rPr>
                  <a:t>	</a:t>
                </a:r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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u="sng" dirty="0" smtClean="0">
                    <a:solidFill>
                      <a:srgbClr val="FF0000"/>
                    </a:solidFill>
                    <a:sym typeface="Symbol" pitchFamily="18" charset="2"/>
                  </a:rPr>
                  <a:t>wins</a:t>
                </a:r>
                <a:r>
                  <a:rPr lang="en-US" dirty="0" smtClean="0">
                    <a:solidFill>
                      <a:srgbClr val="002060"/>
                    </a:solidFill>
                    <a:sym typeface="Symbol" pitchFamily="18" charset="2"/>
                  </a:rPr>
                  <a:t>: - positive min. degree;</a:t>
                </a:r>
              </a:p>
              <a:p>
                <a:pPr marL="0" indent="0" algn="l" rtl="0">
                  <a:buNone/>
                </a:pPr>
                <a:r>
                  <a:rPr lang="en-US" dirty="0">
                    <a:solidFill>
                      <a:srgbClr val="002060"/>
                    </a:solidFill>
                    <a:sym typeface="Symbol" pitchFamily="18" charset="2"/>
                  </a:rPr>
                  <a:t>	</a:t>
                </a:r>
                <a:r>
                  <a:rPr lang="en-US" dirty="0" smtClean="0">
                    <a:solidFill>
                      <a:srgbClr val="002060"/>
                    </a:solidFill>
                    <a:sym typeface="Symbol" pitchFamily="18" charset="2"/>
                  </a:rPr>
                  <a:t>	 - connectivity;</a:t>
                </a:r>
              </a:p>
              <a:p>
                <a:pPr marL="0" indent="0" algn="l" rtl="0">
                  <a:buNone/>
                </a:pPr>
                <a:r>
                  <a:rPr lang="en-US" dirty="0">
                    <a:solidFill>
                      <a:srgbClr val="002060"/>
                    </a:solidFill>
                    <a:sym typeface="Symbol" pitchFamily="18" charset="2"/>
                  </a:rPr>
                  <a:t>	</a:t>
                </a:r>
                <a:r>
                  <a:rPr lang="en-US" dirty="0" smtClean="0">
                    <a:solidFill>
                      <a:srgbClr val="002060"/>
                    </a:solidFill>
                    <a:sym typeface="Symbol" pitchFamily="18" charset="2"/>
                  </a:rPr>
                  <a:t>	 - </a:t>
                </a:r>
                <a:r>
                  <a:rPr lang="en-US" dirty="0" err="1" smtClean="0">
                    <a:solidFill>
                      <a:srgbClr val="002060"/>
                    </a:solidFill>
                    <a:sym typeface="Symbol" pitchFamily="18" charset="2"/>
                  </a:rPr>
                  <a:t>Hamiltonicity</a:t>
                </a:r>
                <a:r>
                  <a:rPr lang="en-US" dirty="0" smtClean="0">
                    <a:solidFill>
                      <a:srgbClr val="002060"/>
                    </a:solidFill>
                    <a:sym typeface="Symbol" pitchFamily="18" charset="2"/>
                  </a:rPr>
                  <a:t>;</a:t>
                </a:r>
              </a:p>
              <a:p>
                <a:pPr marL="0" indent="0" algn="l" rtl="0">
                  <a:buNone/>
                </a:pPr>
                <a:r>
                  <a:rPr lang="en-US" dirty="0">
                    <a:solidFill>
                      <a:srgbClr val="002060"/>
                    </a:solidFill>
                    <a:sym typeface="Symbol" pitchFamily="18" charset="2"/>
                  </a:rPr>
                  <a:t>	</a:t>
                </a:r>
                <a:r>
                  <a:rPr lang="en-US" dirty="0" smtClean="0">
                    <a:solidFill>
                      <a:srgbClr val="002060"/>
                    </a:solidFill>
                    <a:sym typeface="Symbol" pitchFamily="18" charset="2"/>
                  </a:rPr>
                  <a:t>	 - etc.</a:t>
                </a:r>
              </a:p>
              <a:p>
                <a:pPr marL="0" indent="0" algn="l" rtl="0">
                  <a:buNone/>
                </a:pPr>
                <a:endParaRPr lang="en-US" dirty="0">
                  <a:sym typeface="Symbol" pitchFamily="18" charset="2"/>
                </a:endParaRPr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  <a:sym typeface="Symbol" pitchFamily="18" charset="2"/>
                  </a:rPr>
                  <a:t>Key tool</a:t>
                </a:r>
                <a:r>
                  <a:rPr lang="en-US" dirty="0" smtClean="0">
                    <a:sym typeface="Symbol" pitchFamily="18" charset="2"/>
                  </a:rPr>
                  <a:t>: </a:t>
                </a:r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Box Game </a:t>
                </a:r>
                <a:r>
                  <a:rPr lang="en-US" dirty="0" smtClean="0">
                    <a:sym typeface="Symbol" pitchFamily="18" charset="2"/>
                  </a:rPr>
                  <a:t>(=M-B game on </a:t>
                </a:r>
                <a:r>
                  <a:rPr lang="en-US" i="1" dirty="0" smtClean="0">
                    <a:sym typeface="Symbol" pitchFamily="18" charset="2"/>
                  </a:rPr>
                  <a:t>H</a:t>
                </a:r>
                <a:r>
                  <a:rPr lang="en-US" dirty="0" smtClean="0">
                    <a:sym typeface="Symbol" pitchFamily="18" charset="2"/>
                  </a:rPr>
                  <a:t>; edges of </a:t>
                </a:r>
                <a:r>
                  <a:rPr lang="en-US" i="1" dirty="0" smtClean="0">
                    <a:sym typeface="Symbol" pitchFamily="18" charset="2"/>
                  </a:rPr>
                  <a:t>H</a:t>
                </a:r>
                <a:r>
                  <a:rPr lang="en-US" dirty="0" smtClean="0">
                    <a:sym typeface="Symbol" pitchFamily="18" charset="2"/>
                  </a:rPr>
                  <a:t> are pairwise disjoint)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98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It works!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7030A0"/>
                    </a:solidFill>
                  </a:rPr>
                  <a:t>Results for biased positional games: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514350" indent="-514350" algn="l" rtl="0">
                  <a:buAutoNum type="arabicPeriod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min. degree game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Gebauer</a:t>
                </a:r>
                <a:r>
                  <a:rPr lang="en-US" dirty="0" smtClean="0"/>
                  <a:t>, Szabó’09):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>
                    <a:solidFill>
                      <a:srgbClr val="FF0000"/>
                    </a:solidFill>
                    <a:sym typeface="Symbol" pitchFamily="18" charset="2"/>
                  </a:rPr>
                  <a:t>	</a:t>
                </a:r>
                <a:r>
                  <a:rPr lang="en-US" dirty="0" smtClean="0">
                    <a:sym typeface="Symbol" pitchFamily="18" charset="2"/>
                  </a:rPr>
                  <a:t></a:t>
                </a:r>
                <a:r>
                  <a:rPr lang="en-US" dirty="0" smtClean="0"/>
                  <a:t> Maker has a winning strategy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514350" indent="-514350" algn="l" rtl="0"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Connectivity game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Gebauer</a:t>
                </a:r>
                <a:r>
                  <a:rPr lang="en-US" dirty="0" smtClean="0"/>
                  <a:t>, Szabó’09):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>
                    <a:solidFill>
                      <a:srgbClr val="FF0000"/>
                    </a:solidFill>
                    <a:sym typeface="Symbol" pitchFamily="18" charset="2"/>
                  </a:rPr>
                  <a:t>	</a:t>
                </a:r>
                <a:r>
                  <a:rPr lang="en-US" dirty="0" smtClean="0">
                    <a:sym typeface="Symbol" pitchFamily="18" charset="2"/>
                  </a:rPr>
                  <a:t></a:t>
                </a:r>
                <a:r>
                  <a:rPr lang="en-US" dirty="0" smtClean="0"/>
                  <a:t> Maker has a winning strategy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Proof idea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: potential function + Maker plays as himself</a:t>
                </a:r>
                <a:endParaRPr lang="he-IL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4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9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It works! (cont.)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7030A0"/>
                    </a:solidFill>
                  </a:rPr>
                  <a:t>Results for biased positional games (cont.):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514350" indent="-514350" algn="l" rtl="0">
                  <a:buFont typeface="+mj-lt"/>
                  <a:buAutoNum type="arabicPeriod" startAt="3"/>
                </a:pPr>
                <a:r>
                  <a:rPr lang="en-US" dirty="0" err="1" smtClean="0">
                    <a:solidFill>
                      <a:srgbClr val="00B050"/>
                    </a:solidFill>
                  </a:rPr>
                  <a:t>Hamiltonicity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game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dirty="0" smtClean="0"/>
                  <a:t> (K’11):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 smtClean="0">
                    <a:sym typeface="Symbol" pitchFamily="18" charset="2"/>
                  </a:rPr>
                  <a:t>	</a:t>
                </a:r>
                <a:r>
                  <a:rPr lang="en-US" dirty="0" smtClean="0"/>
                  <a:t> Maker has a winning strategy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Proof idea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: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Pósa’s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extension-rotation, expanders, </a:t>
                </a:r>
                <a:r>
                  <a:rPr lang="en-US" dirty="0">
                    <a:solidFill>
                      <a:srgbClr val="002060"/>
                    </a:solidFill>
                  </a:rPr>
                  <a:t>b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oosters, random 	strategy for positive degree game.</a:t>
                </a:r>
              </a:p>
              <a:p>
                <a:pPr marL="0" indent="0" algn="l" rtl="0">
                  <a:buNone/>
                </a:pPr>
                <a:endParaRPr lang="en-US" dirty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Conclusion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: for all these games, critical bias is: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sym typeface="Symbol" pitchFamily="18" charset="2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=(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- in </a:t>
                </a:r>
                <a:r>
                  <a:rPr lang="en-US" u="sng" dirty="0" smtClean="0">
                    <a:solidFill>
                      <a:srgbClr val="00B050"/>
                    </a:solidFill>
                  </a:rPr>
                  <a:t>full agreement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with the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Erd</a:t>
                </a:r>
                <a:r>
                  <a:rPr lang="hu-HU" dirty="0" smtClean="0">
                    <a:solidFill>
                      <a:srgbClr val="002060"/>
                    </a:solidFill>
                  </a:rPr>
                  <a:t>ő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s paradigm!  </a:t>
                </a:r>
                <a:endParaRPr lang="he-IL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1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14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3203848" y="5013176"/>
            <a:ext cx="2808312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12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It works! (kind of…)</a:t>
            </a:r>
            <a:endParaRPr lang="he-I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8000" u="sng" dirty="0" smtClean="0">
                    <a:solidFill>
                      <a:srgbClr val="00B050"/>
                    </a:solidFill>
                  </a:rPr>
                  <a:t>Planarity game</a:t>
                </a:r>
              </a:p>
              <a:p>
                <a:pPr marL="0" indent="0" algn="l" rtl="0">
                  <a:buNone/>
                </a:pPr>
                <a:r>
                  <a:rPr lang="en-US" sz="8000" dirty="0" smtClean="0"/>
                  <a:t>M-B, (1:</a:t>
                </a:r>
                <a:r>
                  <a:rPr lang="en-US" sz="8000" i="1" dirty="0" smtClean="0"/>
                  <a:t>b</a:t>
                </a:r>
                <a:r>
                  <a:rPr lang="en-US" sz="8000" dirty="0" smtClean="0"/>
                  <a:t>),</a:t>
                </a:r>
                <a:r>
                  <a:rPr lang="en-US" sz="8000" b="0" dirty="0" smtClean="0"/>
                  <a:t> on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8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8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80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8000" dirty="0" smtClean="0"/>
                  <a:t>Maker wins if in the end his graph is non-planar</a:t>
                </a:r>
              </a:p>
              <a:p>
                <a:pPr marL="0" indent="0" algn="l" rtl="0">
                  <a:buNone/>
                </a:pPr>
                <a:endParaRPr lang="en-US" sz="8000" dirty="0" smtClean="0"/>
              </a:p>
              <a:p>
                <a:pPr marL="0" indent="0" algn="l" rtl="0">
                  <a:buNone/>
                </a:pPr>
                <a:r>
                  <a:rPr lang="en-US" sz="8000" dirty="0" smtClean="0"/>
                  <a:t> </a:t>
                </a:r>
                <a:r>
                  <a:rPr lang="en-US" sz="8000" u="sng" dirty="0" smtClean="0">
                    <a:solidFill>
                      <a:srgbClr val="FF0000"/>
                    </a:solidFill>
                  </a:rPr>
                  <a:t>Th</a:t>
                </a:r>
                <a:r>
                  <a:rPr lang="en-US" sz="8000" u="sng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sz="8000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sz="8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 smtClean="0">
                            <a:solidFill>
                              <a:srgbClr val="00206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8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=(</m:t>
                    </m:r>
                    <m:r>
                      <a:rPr lang="en-US" sz="8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1</m:t>
                    </m:r>
                    <m:r>
                      <a:rPr lang="en-US" sz="8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en-US" sz="8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𝑜</m:t>
                    </m:r>
                    <m:d>
                      <m:dPr>
                        <m:ctrlP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8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  <m:f>
                      <m:fPr>
                        <m:ctrlP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 </m:t>
                        </m:r>
                      </m:den>
                    </m:f>
                  </m:oMath>
                </a14:m>
                <a:endParaRPr lang="en-US" sz="8000" dirty="0" smtClean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8000" dirty="0">
                    <a:sym typeface="Symbol" pitchFamily="18" charset="2"/>
                  </a:rPr>
                  <a:t>	</a:t>
                </a:r>
                <a:r>
                  <a:rPr lang="en-US" sz="8000" dirty="0" smtClean="0">
                    <a:sym typeface="Symbol" pitchFamily="18" charset="2"/>
                  </a:rPr>
                  <a:t>Upper bound – </a:t>
                </a:r>
                <a:r>
                  <a:rPr lang="en-US" sz="8000" dirty="0" err="1" smtClean="0">
                    <a:sym typeface="Symbol" pitchFamily="18" charset="2"/>
                  </a:rPr>
                  <a:t>Bednarska</a:t>
                </a:r>
                <a:r>
                  <a:rPr lang="en-US" sz="8000" dirty="0" smtClean="0">
                    <a:sym typeface="Symbol" pitchFamily="18" charset="2"/>
                  </a:rPr>
                  <a:t>, Pikhurko’05</a:t>
                </a:r>
              </a:p>
              <a:p>
                <a:pPr marL="0" indent="0" algn="l" rtl="0">
                  <a:buNone/>
                </a:pPr>
                <a:r>
                  <a:rPr lang="en-US" sz="8000" dirty="0" smtClean="0">
                    <a:sym typeface="Symbol" pitchFamily="18" charset="2"/>
                  </a:rPr>
                  <a:t>	Lower bound – </a:t>
                </a:r>
                <a:r>
                  <a:rPr lang="en-US" sz="8000" dirty="0" err="1">
                    <a:sym typeface="Symbol" pitchFamily="18" charset="2"/>
                  </a:rPr>
                  <a:t>H</a:t>
                </a:r>
                <a:r>
                  <a:rPr lang="en-US" sz="8000" dirty="0" err="1" smtClean="0">
                    <a:sym typeface="Symbol" pitchFamily="18" charset="2"/>
                  </a:rPr>
                  <a:t>efetz</a:t>
                </a:r>
                <a:r>
                  <a:rPr lang="en-US" sz="8000" dirty="0" smtClean="0">
                    <a:sym typeface="Symbol" pitchFamily="18" charset="2"/>
                  </a:rPr>
                  <a:t>, K., </a:t>
                </a:r>
                <a:r>
                  <a:rPr lang="en-US" sz="8000" dirty="0" err="1" smtClean="0">
                    <a:sym typeface="Symbol" pitchFamily="18" charset="2"/>
                  </a:rPr>
                  <a:t>Stojaković</a:t>
                </a:r>
                <a:r>
                  <a:rPr lang="en-US" sz="8000" dirty="0" smtClean="0">
                    <a:sym typeface="Symbol" pitchFamily="18" charset="2"/>
                  </a:rPr>
                  <a:t>, Szab</a:t>
                </a:r>
                <a:r>
                  <a:rPr lang="en-US" sz="8000" dirty="0" smtClean="0"/>
                  <a:t>ó’08</a:t>
                </a:r>
              </a:p>
              <a:p>
                <a:pPr marL="0" indent="0" algn="l" rtl="0">
                  <a:buNone/>
                </a:pPr>
                <a:endParaRPr lang="en-US" sz="8000" dirty="0" smtClean="0"/>
              </a:p>
              <a:p>
                <a:pPr marL="0" indent="0" algn="l" rtl="0">
                  <a:buNone/>
                </a:pPr>
                <a:r>
                  <a:rPr lang="en-US" sz="8000" u="sng" dirty="0" smtClean="0">
                    <a:solidFill>
                      <a:srgbClr val="002060"/>
                    </a:solidFill>
                  </a:rPr>
                  <a:t>In random graphs </a:t>
                </a:r>
                <a:r>
                  <a:rPr lang="en-US" sz="8000" i="1" u="sng" dirty="0" smtClean="0">
                    <a:solidFill>
                      <a:srgbClr val="002060"/>
                    </a:solidFill>
                  </a:rPr>
                  <a:t>G</a:t>
                </a:r>
                <a:r>
                  <a:rPr lang="en-US" sz="8000" u="sng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8000" i="1" u="sng" dirty="0" err="1" smtClean="0">
                    <a:solidFill>
                      <a:srgbClr val="002060"/>
                    </a:solidFill>
                  </a:rPr>
                  <a:t>n</a:t>
                </a:r>
                <a:r>
                  <a:rPr lang="en-US" sz="8000" u="sng" dirty="0" err="1" smtClean="0">
                    <a:solidFill>
                      <a:srgbClr val="002060"/>
                    </a:solidFill>
                  </a:rPr>
                  <a:t>,</a:t>
                </a:r>
                <a:r>
                  <a:rPr lang="en-US" sz="8000" i="1" u="sng" dirty="0" err="1" smtClean="0">
                    <a:solidFill>
                      <a:srgbClr val="002060"/>
                    </a:solidFill>
                  </a:rPr>
                  <a:t>m</a:t>
                </a:r>
                <a:r>
                  <a:rPr lang="en-US" sz="8000" u="sng" dirty="0" smtClean="0">
                    <a:solidFill>
                      <a:srgbClr val="002060"/>
                    </a:solidFill>
                  </a:rPr>
                  <a:t>):</a:t>
                </a:r>
              </a:p>
              <a:p>
                <a:pPr marL="0" indent="0" algn="l" rtl="0">
                  <a:buNone/>
                </a:pPr>
                <a:r>
                  <a:rPr lang="en-US" sz="8000" dirty="0"/>
                  <a:t>	</a:t>
                </a:r>
                <a:r>
                  <a:rPr lang="en-US" sz="8000" dirty="0" smtClean="0">
                    <a:solidFill>
                      <a:srgbClr val="002060"/>
                    </a:solidFill>
                  </a:rPr>
                  <a:t>- critical value for non-planarity: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80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8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8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8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8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8000" dirty="0" smtClean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80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80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8000" b="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8000" b="0" dirty="0" err="1" smtClean="0">
                    <a:solidFill>
                      <a:srgbClr val="002060"/>
                    </a:solidFill>
                  </a:rPr>
                  <a:t>Erd</a:t>
                </a:r>
                <a:r>
                  <a:rPr lang="hu-HU" sz="8000" b="0" dirty="0" smtClean="0">
                    <a:solidFill>
                      <a:srgbClr val="002060"/>
                    </a:solidFill>
                  </a:rPr>
                  <a:t>ő</a:t>
                </a:r>
                <a:r>
                  <a:rPr lang="en-US" sz="8000" b="0" dirty="0" smtClean="0">
                    <a:solidFill>
                      <a:srgbClr val="002060"/>
                    </a:solidFill>
                  </a:rPr>
                  <a:t>s, Rényi’60; </a:t>
                </a:r>
                <a:r>
                  <a:rPr lang="en-US" sz="8000" b="0" dirty="0" err="1" smtClean="0">
                    <a:solidFill>
                      <a:srgbClr val="002060"/>
                    </a:solidFill>
                  </a:rPr>
                  <a:t>Łuczak</a:t>
                </a:r>
                <a:r>
                  <a:rPr lang="en-US" sz="8000" b="0" dirty="0" smtClean="0">
                    <a:solidFill>
                      <a:srgbClr val="002060"/>
                    </a:solidFill>
                  </a:rPr>
                  <a:t>, Wierman’89)</a:t>
                </a:r>
                <a:endParaRPr lang="en-US" sz="8000" dirty="0"/>
              </a:p>
              <a:p>
                <a:pPr marL="857250" lvl="1" indent="-457200" algn="l" rtl="0">
                  <a:buFont typeface="Symbol" pitchFamily="18" charset="2"/>
                  <a:buChar char="Þ"/>
                </a:pPr>
                <a:r>
                  <a:rPr lang="en-US" sz="8000" b="0" dirty="0" smtClean="0"/>
                  <a:t>would expect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8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≈</m:t>
                    </m:r>
                    <m:f>
                      <m:fPr>
                        <m:ctrlPr>
                          <a:rPr lang="en-US" sz="8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8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8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8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8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8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𝑜</m:t>
                        </m:r>
                        <m:d>
                          <m:d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8000" b="0" dirty="0" smtClean="0">
                    <a:solidFill>
                      <a:schemeClr val="tx1"/>
                    </a:solidFill>
                  </a:rPr>
                  <a:t> </a:t>
                </a:r>
                <a:endParaRPr lang="en-US" sz="8000" b="0" dirty="0" smtClean="0"/>
              </a:p>
              <a:p>
                <a:pPr marL="400050" lvl="1" indent="0" algn="l" rtl="0">
                  <a:buNone/>
                </a:pPr>
                <a:r>
                  <a:rPr lang="en-US" sz="8000" b="0" dirty="0" smtClean="0"/>
                  <a:t>– </a:t>
                </a:r>
                <a:r>
                  <a:rPr lang="en-US" sz="8000" b="0" dirty="0" smtClean="0">
                    <a:solidFill>
                      <a:srgbClr val="FF0000"/>
                    </a:solidFill>
                  </a:rPr>
                  <a:t>off</a:t>
                </a:r>
                <a:r>
                  <a:rPr lang="en-US" sz="8000" b="0" dirty="0" smtClean="0"/>
                  <a:t> by a constant  factor…</a:t>
                </a:r>
              </a:p>
              <a:p>
                <a:pPr marL="400050" lvl="1" indent="0" algn="l" rtl="0">
                  <a:buNone/>
                </a:pPr>
                <a:endParaRPr lang="en-US" b="0" dirty="0" smtClean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7" b="-22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9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It works! (sometimes…)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32500" lnSpcReduction="20000"/>
              </a:bodyPr>
              <a:lstStyle/>
              <a:p>
                <a:pPr marL="0" indent="0" algn="l" rtl="0">
                  <a:buNone/>
                </a:pPr>
                <a:endParaRPr lang="en-US" sz="7400" dirty="0" smtClean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7400" dirty="0" smtClean="0">
                    <a:solidFill>
                      <a:srgbClr val="002060"/>
                    </a:solidFill>
                  </a:rPr>
                  <a:t>After all, it is just a paradigm…</a:t>
                </a:r>
              </a:p>
              <a:p>
                <a:pPr marL="0" indent="0" algn="l" rtl="0">
                  <a:buNone/>
                </a:pPr>
                <a:endParaRPr lang="en-US" sz="7400" dirty="0">
                  <a:solidFill>
                    <a:srgbClr val="00B05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7400" u="sng" dirty="0" smtClean="0">
                    <a:solidFill>
                      <a:srgbClr val="FF0000"/>
                    </a:solidFill>
                  </a:rPr>
                  <a:t>Ex.</a:t>
                </a:r>
                <a:r>
                  <a:rPr lang="en-US" sz="7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7400" b="0" i="1" u="sng" smtClean="0">
                        <a:solidFill>
                          <a:srgbClr val="00B050"/>
                        </a:solidFill>
                        <a:latin typeface="Cambria Math"/>
                      </a:rPr>
                      <m:t>𝐻</m:t>
                    </m:r>
                    <m:r>
                      <a:rPr lang="en-US" sz="7400" b="0" i="1" u="sng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7400" b="0" i="1" u="sng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7400" b="0" i="1" u="sng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7400" b="0" i="1" u="sng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7400" u="sng" dirty="0" smtClean="0">
                    <a:solidFill>
                      <a:srgbClr val="00B050"/>
                    </a:solidFill>
                  </a:rPr>
                  <a:t> - triangle game</a:t>
                </a:r>
              </a:p>
              <a:p>
                <a:pPr marL="0" indent="0" algn="l" rtl="0">
                  <a:buNone/>
                </a:pPr>
                <a:r>
                  <a:rPr lang="en-US" sz="7400" dirty="0" smtClean="0"/>
                  <a:t>M-B, (1:</a:t>
                </a:r>
                <a14:m>
                  <m:oMath xmlns:m="http://schemas.openxmlformats.org/officeDocument/2006/math">
                    <m:r>
                      <a:rPr lang="en-US" sz="74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sz="74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74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74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7400" b="0" dirty="0" smtClean="0"/>
                  <a:t>on </a:t>
                </a:r>
                <a14:m>
                  <m:oMath xmlns:m="http://schemas.openxmlformats.org/officeDocument/2006/math">
                    <m:r>
                      <a:rPr lang="en-US" sz="7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7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7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7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74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7400" dirty="0" smtClean="0"/>
                  <a:t>Maker wins if in the end his graph contains a triangle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7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7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7400" dirty="0" smtClean="0"/>
              </a:p>
              <a:p>
                <a:pPr marL="0" indent="0" algn="l" rtl="0">
                  <a:buNone/>
                </a:pPr>
                <a:endParaRPr lang="en-US" sz="7400" dirty="0" smtClean="0"/>
              </a:p>
              <a:p>
                <a:pPr marL="0" indent="0" algn="l" rtl="0">
                  <a:buNone/>
                </a:pPr>
                <a:r>
                  <a:rPr lang="en-US" sz="7400" dirty="0" smtClean="0"/>
                  <a:t> </a:t>
                </a:r>
                <a:r>
                  <a:rPr lang="en-US" sz="740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sz="7400" dirty="0" smtClean="0"/>
                  <a:t> </a:t>
                </a:r>
                <a:r>
                  <a:rPr lang="en-US" sz="7400" dirty="0" smtClean="0">
                    <a:solidFill>
                      <a:srgbClr val="002060"/>
                    </a:solidFill>
                  </a:rPr>
                  <a:t>(CE’78):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400" i="1" smtClean="0">
                            <a:solidFill>
                              <a:srgbClr val="00206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7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7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7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sz="7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Θ</m:t>
                    </m:r>
                    <m:d>
                      <m:dPr>
                        <m:ctrlPr>
                          <a:rPr lang="el-GR" sz="74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7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7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7400" dirty="0" smtClean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7400" dirty="0">
                    <a:sym typeface="Symbol" pitchFamily="18" charset="2"/>
                  </a:rPr>
                  <a:t>	</a:t>
                </a:r>
                <a:endParaRPr lang="en-US" sz="7400" dirty="0" smtClean="0">
                  <a:sym typeface="Symbol" pitchFamily="18" charset="2"/>
                </a:endParaRPr>
              </a:p>
              <a:p>
                <a:pPr marL="0" indent="0" algn="l" rtl="0">
                  <a:buNone/>
                </a:pPr>
                <a:r>
                  <a:rPr lang="en-US" sz="7400" dirty="0" smtClean="0">
                    <a:solidFill>
                      <a:schemeClr val="tx1"/>
                    </a:solidFill>
                    <a:sym typeface="Symbol" pitchFamily="18" charset="2"/>
                  </a:rPr>
                  <a:t>While: prob. intuition: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40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7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e>
                      <m:sup>
                        <m:r>
                          <a:rPr lang="en-US" sz="7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7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sz="7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Θ</m:t>
                    </m:r>
                    <m:d>
                      <m:dPr>
                        <m:ctrlPr>
                          <a:rPr lang="el-GR" sz="7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7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e>
                    </m:d>
                    <m:r>
                      <a:rPr lang="en-US" sz="7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7400" dirty="0" smtClean="0">
                    <a:solidFill>
                      <a:schemeClr val="tx1"/>
                    </a:solidFill>
                    <a:sym typeface="Symbol" pitchFamily="18" charset="2"/>
                  </a:rPr>
                  <a:t> expect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400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7400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sz="7400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7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sz="7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Θ</m:t>
                    </m:r>
                    <m:d>
                      <m:dPr>
                        <m:ctrlPr>
                          <a:rPr lang="el-GR" sz="7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7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e>
                    </m:d>
                  </m:oMath>
                </a14:m>
                <a:endParaRPr lang="en-US" sz="7400" dirty="0" smtClean="0">
                  <a:sym typeface="Symbol" pitchFamily="18" charset="2"/>
                </a:endParaRPr>
              </a:p>
              <a:p>
                <a:pPr marL="0" indent="0" algn="l" rtl="0">
                  <a:buNone/>
                </a:pPr>
                <a:endParaRPr lang="en-US" sz="7400" dirty="0">
                  <a:sym typeface="Symbol" pitchFamily="18" charset="2"/>
                </a:endParaRPr>
              </a:p>
              <a:p>
                <a:pPr marL="0" indent="0" algn="l" rtl="0">
                  <a:buNone/>
                </a:pPr>
                <a:r>
                  <a:rPr lang="en-US" sz="7400" dirty="0" smtClean="0">
                    <a:solidFill>
                      <a:srgbClr val="002060"/>
                    </a:solidFill>
                    <a:sym typeface="Symbol" pitchFamily="18" charset="2"/>
                  </a:rPr>
                  <a:t>Still, there is a decent probabilistic explanation for the crit. bias</a:t>
                </a:r>
              </a:p>
              <a:p>
                <a:pPr marL="400050" lvl="1" indent="0" algn="l" rtl="0">
                  <a:buNone/>
                </a:pPr>
                <a:endParaRPr lang="en-US" b="0" dirty="0" smtClean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b="-6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7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Positional games and Ramsey numbers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min</m:t>
                      </m:r>
                      <m:d>
                        <m:dPr>
                          <m:begChr m:val="{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: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or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Erd</a:t>
                </a:r>
                <a:r>
                  <a:rPr lang="hu-HU" sz="2400" dirty="0" smtClean="0"/>
                  <a:t>ő</a:t>
                </a:r>
                <a:r>
                  <a:rPr lang="en-US" sz="2400" dirty="0" smtClean="0"/>
                  <a:t>s’61):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Alternative proofs: Spencer’77 – Local Lemma;</a:t>
                </a:r>
              </a:p>
              <a:p>
                <a:pPr marL="0" indent="0" algn="l" rtl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	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      K’95 – large deviation inequalities </a:t>
                </a:r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Known: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Θ</m:t>
                    </m:r>
                    <m:d>
                      <m:dPr>
                        <m:ctrlPr>
                          <a:rPr lang="el-GR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 algn="l" rtl="0">
                  <a:buFontTx/>
                  <a:buChar char="-"/>
                </a:pPr>
                <a:r>
                  <a:rPr lang="en-US" sz="2400" dirty="0" err="1" smtClean="0"/>
                  <a:t>Ajtai</a:t>
                </a:r>
                <a:r>
                  <a:rPr lang="en-US" sz="2400" dirty="0" smtClean="0"/>
                  <a:t>, </a:t>
                </a:r>
                <a:r>
                  <a:rPr lang="en-US" sz="2400" b="0" dirty="0" err="1" smtClean="0"/>
                  <a:t>Komlós</a:t>
                </a:r>
                <a:r>
                  <a:rPr lang="en-US" sz="2400" dirty="0" smtClean="0"/>
                  <a:t>, Szemer</a:t>
                </a:r>
                <a:r>
                  <a:rPr lang="en-US" sz="2400" b="0" dirty="0" smtClean="0"/>
                  <a:t>é</a:t>
                </a:r>
                <a:r>
                  <a:rPr lang="en-US" sz="2400" dirty="0" smtClean="0"/>
                  <a:t>di’80;</a:t>
                </a:r>
              </a:p>
              <a:p>
                <a:pPr algn="l" rtl="0">
                  <a:buFontTx/>
                  <a:buChar char="-"/>
                </a:pPr>
                <a:r>
                  <a:rPr lang="en-US" sz="2400" dirty="0" smtClean="0"/>
                  <a:t>Kim’95</a:t>
                </a: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26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Positional games and Ramsey numbers (cont.)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2400" u="sng" dirty="0" smtClean="0">
                    <a:solidFill>
                      <a:srgbClr val="00B050"/>
                    </a:solidFill>
                  </a:rPr>
                  <a:t>Proof through positional games – Beck’02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Proof sketch</a:t>
                </a:r>
                <a:r>
                  <a:rPr lang="en-US" sz="2400" dirty="0" smtClean="0"/>
                  <a:t>: (1:</a:t>
                </a:r>
                <a:r>
                  <a:rPr lang="en-US" sz="2400" i="1" dirty="0" smtClean="0"/>
                  <a:t>b</a:t>
                </a:r>
                <a:r>
                  <a:rPr lang="en-US" sz="2400" dirty="0" smtClean="0"/>
                  <a:t>) game on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 smtClean="0"/>
                  <a:t> player: thinks of himself as Breaker in (1:</a:t>
                </a:r>
                <a:r>
                  <a:rPr lang="en-US" sz="2400" i="1" dirty="0" smtClean="0"/>
                  <a:t>b</a:t>
                </a:r>
                <a:r>
                  <a:rPr lang="en-US" sz="2400" dirty="0" smtClean="0"/>
                  <a:t>) triangle game</a:t>
                </a:r>
              </a:p>
              <a:p>
                <a:pPr marL="0" indent="0" algn="l" rtl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 pitchFamily="18" charset="2"/>
                  </a:rPr>
                  <a:t>  wins (CE’78) 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itchFamily="18" charset="2"/>
                  </a:rPr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in Blue graph</a:t>
                </a:r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 smtClean="0"/>
                  <a:t> player: thinks of himself as Breaker in (</a:t>
                </a:r>
                <a:r>
                  <a:rPr lang="en-US" sz="2400" i="1" dirty="0" smtClean="0"/>
                  <a:t>b</a:t>
                </a:r>
                <a:r>
                  <a:rPr lang="en-US" sz="2400" dirty="0" smtClean="0"/>
                  <a:t>:</a:t>
                </a:r>
                <a:r>
                  <a:rPr lang="en-US" sz="2400" i="1" dirty="0" smtClean="0"/>
                  <a:t>1</a:t>
                </a:r>
                <a:r>
                  <a:rPr lang="en-US" sz="2400" dirty="0" smtClean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-clique game,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 pitchFamily="18" charset="2"/>
                  </a:rPr>
                  <a:t>  wins (thru generalized ES)  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 pitchFamily="18" charset="2"/>
                  </a:rPr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in Red graph</a:t>
                </a:r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u="sng" dirty="0" smtClean="0">
                    <a:solidFill>
                      <a:srgbClr val="00B050"/>
                    </a:solidFill>
                  </a:rPr>
                  <a:t>Result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: Red/Blue coloring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no Blue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no 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.		</a:t>
                </a:r>
                <a:r>
                  <a:rPr lang="en-US" sz="2400" dirty="0" smtClean="0">
                    <a:solidFill>
                      <a:srgbClr val="002060"/>
                    </a:solidFill>
                    <a:sym typeface="Wingdings" pitchFamily="2" charset="2"/>
                  </a:rPr>
                  <a:t> ■</a:t>
                </a:r>
                <a:endParaRPr lang="en-US" sz="2400" dirty="0" smtClean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18</a:t>
            </a:fld>
            <a:endParaRPr lang="he-IL"/>
          </a:p>
        </p:txBody>
      </p:sp>
      <p:pic>
        <p:nvPicPr>
          <p:cNvPr id="5" name="Picture 4" descr="Be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69808"/>
            <a:ext cx="2520280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1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It all started with </a:t>
            </a:r>
            <a:r>
              <a:rPr lang="en-US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Erd</a:t>
            </a:r>
            <a:r>
              <a:rPr lang="hu-HU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– as usually…</a:t>
            </a:r>
            <a:endParaRPr lang="he-IL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400" dirty="0" smtClean="0"/>
              <a:t>This time with </a:t>
            </a:r>
            <a:r>
              <a:rPr lang="en-US" sz="2400" dirty="0" err="1" smtClean="0"/>
              <a:t>Chvátal</a:t>
            </a:r>
            <a:r>
              <a:rPr lang="en-US" sz="2400" dirty="0" smtClean="0"/>
              <a:t>:</a:t>
            </a:r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6" name="Picture 5" descr="Chvatal-Erdos-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624340"/>
            <a:ext cx="2807667" cy="303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76" y="2637061"/>
            <a:ext cx="50815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292080" y="2624340"/>
            <a:ext cx="432048" cy="3006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5508104" y="1916832"/>
            <a:ext cx="864096" cy="7075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64088" y="4149080"/>
            <a:ext cx="1152128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5940152" y="1916832"/>
            <a:ext cx="432048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37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0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Unbiased Maker-Breaker games on complete graphs</a:t>
            </a:r>
            <a:endParaRPr lang="he-IL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l" rtl="0">
                  <a:buFontTx/>
                  <a:buChar char="-"/>
                </a:pPr>
                <a:r>
                  <a:rPr lang="en-US" sz="2200" dirty="0" smtClean="0"/>
                  <a:t>Formally defined (including players’ names) by </a:t>
                </a:r>
                <a:r>
                  <a:rPr lang="en-US" sz="2200" dirty="0" err="1" smtClean="0"/>
                  <a:t>Chvátal</a:t>
                </a:r>
                <a:r>
                  <a:rPr lang="en-US" sz="2200" dirty="0" smtClean="0"/>
                  <a:t> and </a:t>
                </a:r>
                <a:r>
                  <a:rPr lang="en-US" sz="2200" dirty="0" err="1" smtClean="0"/>
                  <a:t>Erd</a:t>
                </a:r>
                <a:r>
                  <a:rPr lang="hu-HU" sz="2200" dirty="0" smtClean="0"/>
                  <a:t>ő</a:t>
                </a:r>
                <a:r>
                  <a:rPr lang="en-US" sz="2200" dirty="0" smtClean="0"/>
                  <a:t>s</a:t>
                </a:r>
              </a:p>
              <a:p>
                <a:pPr algn="l" rtl="0">
                  <a:buFontTx/>
                  <a:buChar char="-"/>
                </a:pPr>
                <a:endParaRPr lang="en-US" sz="2200" dirty="0" smtClean="0"/>
              </a:p>
              <a:p>
                <a:pPr algn="l" rtl="0"/>
                <a:r>
                  <a:rPr lang="en-US" sz="2200" dirty="0" smtClean="0"/>
                  <a:t>Board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200" dirty="0" smtClean="0"/>
              </a:p>
              <a:p>
                <a:pPr algn="l" rtl="0"/>
                <a:r>
                  <a:rPr lang="en-US" sz="2200" dirty="0" smtClean="0"/>
                  <a:t>Two players: 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Maker</a:t>
                </a:r>
                <a:r>
                  <a:rPr lang="en-US" sz="2200" dirty="0" smtClean="0"/>
                  <a:t>,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Breaker</a:t>
                </a:r>
                <a:r>
                  <a:rPr lang="en-US" sz="2200" dirty="0" smtClean="0"/>
                  <a:t>,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alternately claiming one free 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 algn="l" rtl="0">
                  <a:buNone/>
                </a:pPr>
                <a:r>
                  <a:rPr lang="en-US" sz="2200" dirty="0" smtClean="0"/>
                  <a:t>	- till all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> have been claimed</a:t>
                </a:r>
              </a:p>
              <a:p>
                <a:pPr algn="l" rtl="0">
                  <a:buClr>
                    <a:schemeClr val="tx1"/>
                  </a:buClr>
                </a:pPr>
                <a:r>
                  <a:rPr lang="en-US" sz="2200" dirty="0" smtClean="0">
                    <a:solidFill>
                      <a:srgbClr val="0033CC"/>
                    </a:solidFill>
                  </a:rPr>
                  <a:t>Maker</a:t>
                </a:r>
                <a:r>
                  <a:rPr lang="en-US" sz="2200" dirty="0" smtClean="0"/>
                  <a:t> wins if in the end his graph </a:t>
                </a:r>
                <a:r>
                  <a:rPr lang="en-US" sz="2200" i="1" dirty="0" smtClean="0"/>
                  <a:t>M</a:t>
                </a:r>
                <a:r>
                  <a:rPr lang="en-US" sz="2200" dirty="0" smtClean="0"/>
                  <a:t> has a given graph property </a:t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P</a:t>
                </a:r>
              </a:p>
              <a:p>
                <a:pPr marL="0" indent="0" algn="l" rtl="0">
                  <a:buNone/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(</a:t>
                </a:r>
                <a:r>
                  <a:rPr lang="en-US" sz="2200" dirty="0" err="1" smtClean="0"/>
                  <a:t>Hamiltonicity</a:t>
                </a:r>
                <a:r>
                  <a:rPr lang="en-US" sz="2200" dirty="0" smtClean="0"/>
                  <a:t>, connectivity, containment of a copy of </a:t>
                </a:r>
                <a:r>
                  <a:rPr lang="en-US" sz="2200" i="1" dirty="0" smtClean="0"/>
                  <a:t>H</a:t>
                </a:r>
                <a:r>
                  <a:rPr lang="en-US" sz="2200" dirty="0" smtClean="0"/>
                  <a:t>, etc.)</a:t>
                </a:r>
              </a:p>
              <a:p>
                <a:pPr algn="l" rtl="0">
                  <a:buClr>
                    <a:schemeClr val="tx1"/>
                  </a:buClr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Breaker</a:t>
                </a:r>
                <a:r>
                  <a:rPr lang="en-US" sz="2200" dirty="0" smtClean="0"/>
                  <a:t> wins otherwise, </a:t>
                </a:r>
                <a:r>
                  <a:rPr lang="en-US" sz="2200" dirty="0" smtClean="0">
                    <a:solidFill>
                      <a:srgbClr val="00B050"/>
                    </a:solidFill>
                  </a:rPr>
                  <a:t>no draw</a:t>
                </a:r>
              </a:p>
              <a:p>
                <a:pPr algn="l" rtl="0"/>
                <a:r>
                  <a:rPr lang="en-US" sz="2200" dirty="0" smtClean="0"/>
                  <a:t>Say, Maker starts</a:t>
                </a:r>
                <a:endParaRPr lang="he-IL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2</a:t>
            </a:fld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6372200" y="2924944"/>
            <a:ext cx="64807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96236" y="2636912"/>
            <a:ext cx="46805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64288" y="2420888"/>
            <a:ext cx="122413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092280" y="2422049"/>
            <a:ext cx="13690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200" u="sng" dirty="0" smtClean="0">
                <a:solidFill>
                  <a:srgbClr val="7030A0"/>
                </a:solidFill>
              </a:rPr>
              <a:t>unbiased</a:t>
            </a:r>
            <a:endParaRPr lang="he-IL" sz="22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It is (frequently) all too easy for Maker…</a:t>
            </a:r>
            <a:endParaRPr lang="he-I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200" u="sng" dirty="0" smtClean="0">
                <a:solidFill>
                  <a:srgbClr val="FF0000"/>
                </a:solidFill>
              </a:rPr>
              <a:t>Ex.</a:t>
            </a:r>
            <a:r>
              <a:rPr lang="en-US" sz="2200" dirty="0" smtClean="0"/>
              <a:t>: </a:t>
            </a:r>
            <a:r>
              <a:rPr lang="en-US" sz="2200" dirty="0" err="1" smtClean="0">
                <a:solidFill>
                  <a:srgbClr val="FF0000"/>
                </a:solidFill>
              </a:rPr>
              <a:t>Hamiltonicity</a:t>
            </a:r>
            <a:r>
              <a:rPr lang="en-US" sz="2200" dirty="0" smtClean="0">
                <a:solidFill>
                  <a:srgbClr val="FF0000"/>
                </a:solidFill>
              </a:rPr>
              <a:t> game</a:t>
            </a:r>
          </a:p>
          <a:p>
            <a:pPr marL="0" indent="0" algn="l" rtl="0">
              <a:buNone/>
            </a:pPr>
            <a:r>
              <a:rPr lang="en-US" sz="2200" dirty="0" smtClean="0"/>
              <a:t>Maker wins if creates a Hamilton cycle </a:t>
            </a:r>
          </a:p>
          <a:p>
            <a:pPr marL="0" indent="0" algn="l" rtl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CE: Maker wins, very fast  -  in ≤ 2</a:t>
            </a:r>
            <a:r>
              <a:rPr lang="en-US" sz="2200" i="1" dirty="0" smtClean="0">
                <a:solidFill>
                  <a:srgbClr val="002060"/>
                </a:solidFill>
              </a:rPr>
              <a:t>n</a:t>
            </a:r>
            <a:r>
              <a:rPr lang="en-US" sz="2200" dirty="0" smtClean="0">
                <a:solidFill>
                  <a:srgbClr val="002060"/>
                </a:solidFill>
              </a:rPr>
              <a:t> moves</a:t>
            </a:r>
          </a:p>
          <a:p>
            <a:pPr marL="0" indent="0" algn="l" rtl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(…, </a:t>
            </a:r>
            <a:r>
              <a:rPr lang="en-US" sz="2200" dirty="0" err="1" smtClean="0">
                <a:solidFill>
                  <a:srgbClr val="002060"/>
                </a:solidFill>
              </a:rPr>
              <a:t>Hefetz</a:t>
            </a:r>
            <a:r>
              <a:rPr lang="en-US" sz="2200" dirty="0" smtClean="0">
                <a:solidFill>
                  <a:srgbClr val="002060"/>
                </a:solidFill>
              </a:rPr>
              <a:t>, Stich’09: Makers wins in </a:t>
            </a:r>
            <a:r>
              <a:rPr lang="en-US" sz="2200" i="1" dirty="0" smtClean="0">
                <a:solidFill>
                  <a:srgbClr val="002060"/>
                </a:solidFill>
              </a:rPr>
              <a:t>n</a:t>
            </a:r>
            <a:r>
              <a:rPr lang="en-US" sz="2200" dirty="0" smtClean="0">
                <a:solidFill>
                  <a:srgbClr val="002060"/>
                </a:solidFill>
              </a:rPr>
              <a:t>+1 moves, optimal)</a:t>
            </a:r>
          </a:p>
          <a:p>
            <a:pPr marL="0" indent="0" algn="l" rtl="0">
              <a:buNone/>
            </a:pPr>
            <a:endParaRPr lang="en-US" sz="2200" dirty="0"/>
          </a:p>
          <a:p>
            <a:pPr marL="0" indent="0" algn="l" rtl="0">
              <a:buNone/>
            </a:pPr>
            <a:r>
              <a:rPr lang="en-US" sz="2200" u="sng" dirty="0" smtClean="0">
                <a:solidFill>
                  <a:srgbClr val="FF0000"/>
                </a:solidFill>
              </a:rPr>
              <a:t>Ex.</a:t>
            </a:r>
            <a:r>
              <a:rPr lang="en-US" sz="2200" dirty="0" smtClean="0"/>
              <a:t>: </a:t>
            </a:r>
            <a:r>
              <a:rPr lang="en-US" sz="2200" dirty="0">
                <a:solidFill>
                  <a:srgbClr val="FF0000"/>
                </a:solidFill>
              </a:rPr>
              <a:t>N</a:t>
            </a:r>
            <a:r>
              <a:rPr lang="en-US" sz="2200" dirty="0" smtClean="0">
                <a:solidFill>
                  <a:srgbClr val="FF0000"/>
                </a:solidFill>
              </a:rPr>
              <a:t>on-planarity game</a:t>
            </a:r>
          </a:p>
          <a:p>
            <a:pPr marL="0" indent="0" algn="l" rtl="0">
              <a:buNone/>
            </a:pPr>
            <a:r>
              <a:rPr lang="en-US" sz="2200" dirty="0" smtClean="0"/>
              <a:t>Maker wins if creates a non-planar graph</a:t>
            </a:r>
          </a:p>
          <a:p>
            <a:pPr algn="l" rtl="0">
              <a:buFontTx/>
              <a:buChar char="-"/>
            </a:pPr>
            <a:r>
              <a:rPr lang="en-US" sz="2200" dirty="0" smtClean="0">
                <a:solidFill>
                  <a:srgbClr val="002060"/>
                </a:solidFill>
              </a:rPr>
              <a:t>just wait for it to come</a:t>
            </a:r>
          </a:p>
          <a:p>
            <a:pPr marL="0" indent="0" algn="l" rtl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	( but grab an edge occasionally…)</a:t>
            </a:r>
          </a:p>
          <a:p>
            <a:pPr marL="0" indent="0" algn="l" rtl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- after 3</a:t>
            </a:r>
            <a:r>
              <a:rPr lang="en-US" sz="2200" i="1" dirty="0" smtClean="0">
                <a:solidFill>
                  <a:srgbClr val="002060"/>
                </a:solidFill>
              </a:rPr>
              <a:t>n</a:t>
            </a:r>
            <a:r>
              <a:rPr lang="en-US" sz="2200" dirty="0" smtClean="0">
                <a:solidFill>
                  <a:srgbClr val="002060"/>
                </a:solidFill>
              </a:rPr>
              <a:t>-5 rounds Maker, doing anything, has a non-planar graph…</a:t>
            </a:r>
            <a:endParaRPr lang="he-IL" sz="2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3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58" y="3233142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Tools of the trade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80920" cy="45259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Erd</a:t>
                </a:r>
                <a:r>
                  <a:rPr lang="hu-HU" u="sng" dirty="0" smtClean="0">
                    <a:solidFill>
                      <a:srgbClr val="FF0000"/>
                    </a:solidFill>
                  </a:rPr>
                  <a:t>ő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s-Selfridge criterion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for Breaker’s win: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dirty="0" smtClean="0"/>
                  <a:t> (ES’73): 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hypergraph</a:t>
                </a:r>
                <a:r>
                  <a:rPr lang="en-US" dirty="0" smtClean="0"/>
                  <a:t> of winning configurations (=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game </a:t>
                </a:r>
                <a:r>
                  <a:rPr lang="en-US" u="sng" dirty="0" err="1" smtClean="0">
                    <a:solidFill>
                      <a:srgbClr val="FF0000"/>
                    </a:solidFill>
                  </a:rPr>
                  <a:t>hypergr</a:t>
                </a:r>
                <a:r>
                  <a:rPr lang="en-US" dirty="0" smtClean="0"/>
                  <a:t>.)</a:t>
                </a:r>
              </a:p>
              <a:p>
                <a:pPr marL="0" indent="0" algn="l" rtl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	(Ex: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Ham’ty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game: 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H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= Ham. cycles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)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If:</a:t>
                </a:r>
              </a:p>
              <a:p>
                <a:pPr marL="0" indent="0" algn="ctr" rtl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</m:sup>
                        </m:sSup>
                      </m:e>
                    </m:nary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,</a:t>
                </a:r>
              </a:p>
              <a:p>
                <a:pPr marL="0" indent="0" algn="ctr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Then Breaker wins the unbiased M-B game on </a:t>
                </a:r>
                <a:r>
                  <a:rPr lang="en-US" i="1" dirty="0" smtClean="0"/>
                  <a:t>H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>
                  <a:buFontTx/>
                  <a:buChar char="-"/>
                </a:pPr>
                <a:r>
                  <a:rPr lang="en-US" dirty="0" err="1" smtClean="0">
                    <a:solidFill>
                      <a:srgbClr val="002060"/>
                    </a:solidFill>
                  </a:rPr>
                  <a:t>Derandomizing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the random coloring argument</a:t>
                </a:r>
              </a:p>
              <a:p>
                <a:pPr algn="l" rtl="0">
                  <a:buFontTx/>
                  <a:buChar char="-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First instance of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derandomization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	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(conditional expectation method)  </a:t>
                </a:r>
                <a:endParaRPr lang="he-IL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80920" cy="4525963"/>
              </a:xfrm>
              <a:blipFill rotWithShape="1">
                <a:blip r:embed="rId2"/>
                <a:stretch>
                  <a:fillRect l="-1031" t="-21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4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3491880" y="3284984"/>
            <a:ext cx="2160240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57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Biased Maker-Breaker games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CE:</a:t>
                </a:r>
                <a:r>
                  <a:rPr lang="en-US" dirty="0" smtClean="0"/>
                  <a:t> </a:t>
                </a:r>
                <a:r>
                  <a:rPr lang="en-US" u="sng" dirty="0" smtClean="0">
                    <a:solidFill>
                      <a:srgbClr val="00B050"/>
                    </a:solidFill>
                  </a:rPr>
                  <a:t>Idea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: give Breaker more power, to even out the odds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Now</a:t>
                </a:r>
                <a:r>
                  <a:rPr lang="en-US" dirty="0" smtClean="0"/>
                  <a:t>: 	Maker still claims 1 edge per move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Breaker claims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edges per move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Ex.</a:t>
                </a:r>
                <a:r>
                  <a:rPr lang="en-US" dirty="0" smtClean="0"/>
                  <a:t>: biased </a:t>
                </a:r>
                <a:r>
                  <a:rPr lang="en-US" dirty="0" err="1" smtClean="0"/>
                  <a:t>Hamiltonicity</a:t>
                </a:r>
                <a:r>
                  <a:rPr lang="en-US" dirty="0" smtClean="0"/>
                  <a:t> game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=1 – Maker wins (CE’78)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-1 – Breaker wins (isolating a vertex in his first move)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Idea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: vary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𝑏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𝑏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, see who is the winner.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Q.</a:t>
                </a:r>
                <a:r>
                  <a:rPr lang="en-US" dirty="0" smtClean="0"/>
                  <a:t> (CE): 	Does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)→∞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Maker still wins (1: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 err="1" smtClean="0"/>
                  <a:t>Ham’ty</a:t>
                </a:r>
                <a:r>
                  <a:rPr lang="en-US" dirty="0" smtClean="0"/>
                  <a:t> game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5</a:t>
            </a:fld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3203848" y="2204864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Straight Arrow Connector 6"/>
          <p:cNvCxnSpPr>
            <a:stCxn id="9" idx="1"/>
            <a:endCxn id="5" idx="7"/>
          </p:cNvCxnSpPr>
          <p:nvPr/>
        </p:nvCxnSpPr>
        <p:spPr>
          <a:xfrm flipH="1">
            <a:off x="3449699" y="2096852"/>
            <a:ext cx="690253" cy="15019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39952" y="1916832"/>
            <a:ext cx="3673135" cy="36004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4211960" y="1907540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7030A0"/>
                </a:solidFill>
              </a:rPr>
              <a:t>More generally, </a:t>
            </a:r>
            <a:r>
              <a:rPr lang="en-US" i="1" dirty="0" smtClean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7030A0"/>
                </a:solidFill>
              </a:rPr>
              <a:t> edges per move</a:t>
            </a:r>
            <a:endParaRPr lang="he-I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Biased </a:t>
            </a:r>
            <a:r>
              <a:rPr lang="en-US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Erd</a:t>
            </a:r>
            <a:r>
              <a:rPr lang="hu-HU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s-Selfridge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dirty="0" smtClean="0"/>
                  <a:t> (Beck’82): 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 – game </a:t>
                </a:r>
                <a:r>
                  <a:rPr lang="en-US" dirty="0" err="1" smtClean="0"/>
                  <a:t>hypergraph</a:t>
                </a:r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If:</a:t>
                </a:r>
              </a:p>
              <a:p>
                <a:pPr marL="0" indent="0" algn="ctr" rtl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nary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 smtClean="0"/>
                  <a:t> ,</a:t>
                </a:r>
              </a:p>
              <a:p>
                <a:pPr marL="0" indent="0" algn="ctr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Then Breaker wins the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) M-B game on </a:t>
                </a:r>
                <a:r>
                  <a:rPr lang="en-US" i="1" dirty="0" smtClean="0"/>
                  <a:t>H</a:t>
                </a:r>
              </a:p>
              <a:p>
                <a:pPr marL="0" indent="0" algn="l" rtl="0">
                  <a:buNone/>
                </a:pPr>
                <a:endParaRPr lang="en-US" i="1" dirty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=1 – back to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Erd</a:t>
                </a:r>
                <a:r>
                  <a:rPr lang="hu-HU" dirty="0" smtClean="0">
                    <a:solidFill>
                      <a:srgbClr val="002060"/>
                    </a:solidFill>
                  </a:rPr>
                  <a:t>ő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s-Selfridge 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6</a:t>
            </a:fld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2195736" y="2492896"/>
            <a:ext cx="4896544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6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Bias monotonicity, critical bias</a:t>
            </a:r>
            <a:endParaRPr lang="he-IL" sz="3200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188" y="1571625"/>
                <a:ext cx="8429625" cy="4525963"/>
              </a:xfrm>
            </p:spPr>
            <p:txBody>
              <a:bodyPr>
                <a:normAutofit/>
              </a:bodyPr>
              <a:lstStyle/>
              <a:p>
                <a:pPr algn="l" rtl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Prop.</a:t>
                </a:r>
                <a:r>
                  <a:rPr lang="en-US" sz="2400" dirty="0" smtClean="0"/>
                  <a:t>: Maker wins 1:</a:t>
                </a:r>
                <a:r>
                  <a:rPr lang="en-US" sz="2400" i="1" dirty="0" smtClean="0"/>
                  <a:t>b</a:t>
                </a:r>
                <a:r>
                  <a:rPr lang="en-US" sz="2400" dirty="0" smtClean="0"/>
                  <a:t> game</a:t>
                </a:r>
              </a:p>
              <a:p>
                <a:pPr algn="l" rtl="0">
                  <a:buNone/>
                </a:pPr>
                <a:r>
                  <a:rPr lang="en-US" sz="2400" dirty="0" smtClean="0"/>
                  <a:t>	</a:t>
                </a:r>
                <a:r>
                  <a:rPr lang="en-US" sz="2400" dirty="0" smtClean="0">
                    <a:sym typeface="Symbol" pitchFamily="18" charset="2"/>
                  </a:rPr>
                  <a:t>  </a:t>
                </a:r>
                <a:r>
                  <a:rPr lang="en-US" sz="2400" dirty="0" smtClean="0"/>
                  <a:t>Maker wins 1</a:t>
                </a:r>
                <a:r>
                  <a:rPr lang="en-US" sz="2400" dirty="0" smtClean="0">
                    <a:sym typeface="Wingdings" pitchFamily="2" charset="2"/>
                  </a:rPr>
                  <a:t>:(</a:t>
                </a:r>
                <a:r>
                  <a:rPr lang="en-US" sz="2400" i="1" dirty="0" smtClean="0">
                    <a:sym typeface="Wingdings" pitchFamily="2" charset="2"/>
                  </a:rPr>
                  <a:t>b</a:t>
                </a:r>
                <a:r>
                  <a:rPr lang="en-US" sz="2400" dirty="0" smtClean="0">
                    <a:sym typeface="Wingdings" pitchFamily="2" charset="2"/>
                  </a:rPr>
                  <a:t>-1)-game</a:t>
                </a:r>
              </a:p>
              <a:p>
                <a:pPr algn="l" rtl="0" eaLnBrk="1" hangingPunct="1">
                  <a:buFontTx/>
                  <a:buNone/>
                </a:pPr>
                <a:r>
                  <a:rPr lang="en-US" sz="2400" u="sng" dirty="0" smtClean="0">
                    <a:solidFill>
                      <a:srgbClr val="009900"/>
                    </a:solidFill>
                    <a:sym typeface="Wingdings" pitchFamily="2" charset="2"/>
                  </a:rPr>
                  <a:t>Proof</a:t>
                </a:r>
                <a:r>
                  <a:rPr lang="en-US" sz="2400" dirty="0" smtClean="0">
                    <a:sym typeface="Wingdings" pitchFamily="2" charset="2"/>
                  </a:rPr>
                  <a:t>: </a:t>
                </a:r>
                <a:r>
                  <a:rPr lang="en-US" sz="2400" i="1" dirty="0" err="1" smtClean="0">
                    <a:solidFill>
                      <a:srgbClr val="FF0000"/>
                    </a:solidFill>
                    <a:latin typeface="Script MT Bold" pitchFamily="66" charset="0"/>
                    <a:sym typeface="Wingdings" pitchFamily="2" charset="2"/>
                  </a:rPr>
                  <a:t>S</a:t>
                </a:r>
                <a:r>
                  <a:rPr lang="en-US" sz="2400" i="1" baseline="-25000" dirty="0" err="1" smtClean="0">
                    <a:solidFill>
                      <a:srgbClr val="FF0000"/>
                    </a:solidFill>
                    <a:sym typeface="Wingdings" pitchFamily="2" charset="2"/>
                  </a:rPr>
                  <a:t>b</a:t>
                </a:r>
                <a:r>
                  <a:rPr lang="en-US" sz="2400" dirty="0" smtClean="0">
                    <a:sym typeface="Wingdings" pitchFamily="2" charset="2"/>
                  </a:rPr>
                  <a:t> </a:t>
                </a: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:= winning strategy for M in 1:</a:t>
                </a:r>
                <a:r>
                  <a:rPr lang="en-US" sz="2400" i="1" dirty="0" smtClean="0">
                    <a:solidFill>
                      <a:srgbClr val="0033CC"/>
                    </a:solidFill>
                    <a:sym typeface="Wingdings" pitchFamily="2" charset="2"/>
                  </a:rPr>
                  <a:t>b</a:t>
                </a:r>
              </a:p>
              <a:p>
                <a:pPr algn="l" rtl="0" eaLnBrk="1" hangingPunct="1">
                  <a:buFontTx/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	When playing 1:(</a:t>
                </a:r>
                <a:r>
                  <a:rPr lang="en-US" sz="2400" i="1" dirty="0" smtClean="0">
                    <a:solidFill>
                      <a:srgbClr val="0033CC"/>
                    </a:solidFill>
                    <a:sym typeface="Wingdings" pitchFamily="2" charset="2"/>
                  </a:rPr>
                  <a:t>b</a:t>
                </a: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-1) : use </a:t>
                </a:r>
                <a:r>
                  <a:rPr lang="en-US" sz="2400" i="1" dirty="0" err="1" smtClean="0">
                    <a:solidFill>
                      <a:srgbClr val="0033CC"/>
                    </a:solidFill>
                    <a:latin typeface="Script MT Bold" pitchFamily="66" charset="0"/>
                    <a:sym typeface="Wingdings" pitchFamily="2" charset="2"/>
                  </a:rPr>
                  <a:t>S</a:t>
                </a:r>
                <a:r>
                  <a:rPr lang="en-US" sz="2400" i="1" baseline="-25000" dirty="0" err="1" smtClean="0">
                    <a:solidFill>
                      <a:srgbClr val="0033CC"/>
                    </a:solidFill>
                    <a:sym typeface="Wingdings" pitchFamily="2" charset="2"/>
                  </a:rPr>
                  <a:t>b</a:t>
                </a: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; each time assign a fictitious </a:t>
                </a:r>
              </a:p>
              <a:p>
                <a:pPr algn="l" rtl="0" eaLnBrk="1" hangingPunct="1">
                  <a:buFontTx/>
                  <a:buNone/>
                </a:pPr>
                <a:r>
                  <a:rPr lang="en-US" sz="2400" i="1" dirty="0" smtClean="0">
                    <a:solidFill>
                      <a:srgbClr val="0033CC"/>
                    </a:solidFill>
                    <a:sym typeface="Wingdings" pitchFamily="2" charset="2"/>
                  </a:rPr>
                  <a:t>	b</a:t>
                </a: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-</a:t>
                </a:r>
                <a:r>
                  <a:rPr lang="en-US" sz="2400" dirty="0" err="1" smtClean="0">
                    <a:solidFill>
                      <a:srgbClr val="0033CC"/>
                    </a:solidFill>
                    <a:sym typeface="Wingdings" pitchFamily="2" charset="2"/>
                  </a:rPr>
                  <a:t>th</a:t>
                </a:r>
                <a:r>
                  <a:rPr lang="en-US" sz="2400" dirty="0" smtClean="0">
                    <a:solidFill>
                      <a:srgbClr val="0033CC"/>
                    </a:solidFill>
                    <a:sym typeface="Wingdings" pitchFamily="2" charset="2"/>
                  </a:rPr>
                  <a:t> element to Breaker.			</a:t>
                </a:r>
                <a:r>
                  <a:rPr lang="en-US" sz="2800" dirty="0" smtClean="0">
                    <a:solidFill>
                      <a:srgbClr val="0033CC"/>
                    </a:solidFill>
                    <a:sym typeface="Wingdings" pitchFamily="2" charset="2"/>
                  </a:rPr>
                  <a:t>■</a:t>
                </a:r>
              </a:p>
              <a:p>
                <a:pPr algn="l" rtl="0" eaLnBrk="1" hangingPunct="1">
                  <a:buFontTx/>
                  <a:buNone/>
                </a:pPr>
                <a:endParaRPr lang="en-US" sz="2800" dirty="0" smtClean="0">
                  <a:sym typeface="Wingdings" pitchFamily="2" charset="2"/>
                </a:endParaRPr>
              </a:p>
              <a:p>
                <a:pPr algn="l" rtl="0" eaLnBrk="1" hangingPunct="1">
                  <a:buFontTx/>
                  <a:buNone/>
                </a:pPr>
                <a:endParaRPr lang="en-US" sz="2800" dirty="0" smtClean="0"/>
              </a:p>
              <a:p>
                <a:pPr algn="l" rtl="0" eaLnBrk="1" hangingPunct="1">
                  <a:buFontTx/>
                  <a:buNone/>
                </a:pPr>
                <a:endParaRPr lang="en-US" sz="2800" dirty="0"/>
              </a:p>
              <a:p>
                <a:pPr algn="l" rtl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min{</a:t>
                </a:r>
                <a:r>
                  <a:rPr lang="en-US" sz="2400" i="1" dirty="0" smtClean="0"/>
                  <a:t>b</a:t>
                </a:r>
                <a:r>
                  <a:rPr lang="en-US" sz="2400" dirty="0" smtClean="0"/>
                  <a:t>: Breaker wins (1:</a:t>
                </a:r>
                <a:r>
                  <a:rPr lang="en-US" sz="2400" i="1" dirty="0" smtClean="0"/>
                  <a:t>b</a:t>
                </a:r>
                <a:r>
                  <a:rPr lang="en-US" sz="2400" dirty="0" smtClean="0"/>
                  <a:t>) game} – </a:t>
                </a:r>
                <a:r>
                  <a:rPr lang="en-US" sz="2400" u="sng" dirty="0" smtClean="0">
                    <a:solidFill>
                      <a:srgbClr val="FF0000"/>
                    </a:solidFill>
                  </a:rPr>
                  <a:t>critical bias</a:t>
                </a:r>
              </a:p>
              <a:p>
                <a:pPr algn="l" rtl="0" eaLnBrk="1" hangingPunct="1">
                  <a:buFontTx/>
                  <a:buNone/>
                </a:pPr>
                <a:endParaRPr lang="he-IL" sz="2800" dirty="0" smtClean="0"/>
              </a:p>
            </p:txBody>
          </p:sp>
        </mc:Choice>
        <mc:Fallback xmlns=""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88" y="1571625"/>
                <a:ext cx="8429625" cy="4525963"/>
              </a:xfrm>
              <a:blipFill rotWithShape="1">
                <a:blip r:embed="rId3"/>
                <a:stretch>
                  <a:fillRect l="-1158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7A05D-8200-4571-8964-57CBB8A09EF3}" type="slidenum">
              <a:rPr lang="he-IL" smtClean="0"/>
              <a:pPr/>
              <a:t>7</a:t>
            </a:fld>
            <a:endParaRPr lang="en-US" smtClean="0"/>
          </a:p>
        </p:txBody>
      </p:sp>
      <p:cxnSp>
        <p:nvCxnSpPr>
          <p:cNvPr id="27653" name="Straight Arrow Connector 7"/>
          <p:cNvCxnSpPr>
            <a:cxnSpLocks noChangeShapeType="1"/>
          </p:cNvCxnSpPr>
          <p:nvPr/>
        </p:nvCxnSpPr>
        <p:spPr bwMode="auto">
          <a:xfrm>
            <a:off x="785813" y="5072063"/>
            <a:ext cx="69294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143125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he-IL"/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1473200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he-IL"/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785813" y="50720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he-IL"/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4816847" y="5072063"/>
            <a:ext cx="40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b*</a:t>
            </a:r>
            <a:endParaRPr lang="he-IL" dirty="0">
              <a:solidFill>
                <a:srgbClr val="009900"/>
              </a:solidFill>
            </a:endParaRP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7500938" y="5013176"/>
            <a:ext cx="60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bias</a:t>
            </a:r>
            <a:endParaRPr lang="he-IL" dirty="0"/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1423152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2137527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661" name="TextBox 22"/>
          <p:cNvSpPr txBox="1">
            <a:spLocks noChangeArrowheads="1"/>
          </p:cNvSpPr>
          <p:nvPr/>
        </p:nvSpPr>
        <p:spPr bwMode="auto">
          <a:xfrm>
            <a:off x="3423402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662" name="TextBox 23"/>
          <p:cNvSpPr txBox="1">
            <a:spLocks noChangeArrowheads="1"/>
          </p:cNvSpPr>
          <p:nvPr/>
        </p:nvSpPr>
        <p:spPr bwMode="auto">
          <a:xfrm>
            <a:off x="4118727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663" name="TextBox 24"/>
          <p:cNvSpPr txBox="1">
            <a:spLocks noChangeArrowheads="1"/>
          </p:cNvSpPr>
          <p:nvPr/>
        </p:nvSpPr>
        <p:spPr bwMode="auto">
          <a:xfrm>
            <a:off x="4833800" y="4714875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7664" name="TextBox 25"/>
          <p:cNvSpPr txBox="1">
            <a:spLocks noChangeArrowheads="1"/>
          </p:cNvSpPr>
          <p:nvPr/>
        </p:nvSpPr>
        <p:spPr bwMode="auto">
          <a:xfrm>
            <a:off x="5476738" y="4714875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7665" name="TextBox 26"/>
          <p:cNvSpPr txBox="1">
            <a:spLocks noChangeArrowheads="1"/>
          </p:cNvSpPr>
          <p:nvPr/>
        </p:nvSpPr>
        <p:spPr bwMode="auto">
          <a:xfrm>
            <a:off x="7172188" y="4714875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7666" name="Rectangular Callout 28"/>
          <p:cNvSpPr>
            <a:spLocks noChangeArrowheads="1"/>
          </p:cNvSpPr>
          <p:nvPr/>
        </p:nvSpPr>
        <p:spPr bwMode="auto">
          <a:xfrm>
            <a:off x="4963988" y="4149080"/>
            <a:ext cx="4000500" cy="428625"/>
          </a:xfrm>
          <a:prstGeom prst="wedgeRectCallout">
            <a:avLst>
              <a:gd name="adj1" fmla="val -48039"/>
              <a:gd name="adj2" fmla="val 10023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Critical point: game changes hands</a:t>
            </a:r>
            <a:endParaRPr lang="he-IL" dirty="0"/>
          </a:p>
        </p:txBody>
      </p:sp>
      <p:cxnSp>
        <p:nvCxnSpPr>
          <p:cNvPr id="28691" name="Straight Connector 32"/>
          <p:cNvCxnSpPr>
            <a:cxnSpLocks noChangeShapeType="1"/>
            <a:stCxn id="27656" idx="0"/>
          </p:cNvCxnSpPr>
          <p:nvPr/>
        </p:nvCxnSpPr>
        <p:spPr bwMode="auto">
          <a:xfrm rot="16200000" flipH="1">
            <a:off x="942182" y="5072856"/>
            <a:ext cx="12700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8" name="TextBox 33"/>
          <p:cNvSpPr txBox="1">
            <a:spLocks noChangeArrowheads="1"/>
          </p:cNvSpPr>
          <p:nvPr/>
        </p:nvSpPr>
        <p:spPr bwMode="auto">
          <a:xfrm>
            <a:off x="780214" y="4714875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28693" name="Straight Connector 38"/>
          <p:cNvCxnSpPr>
            <a:cxnSpLocks noChangeShapeType="1"/>
            <a:stCxn id="27668" idx="2"/>
            <a:endCxn id="27668" idx="2"/>
          </p:cNvCxnSpPr>
          <p:nvPr/>
        </p:nvCxnSpPr>
        <p:spPr bwMode="auto">
          <a:xfrm>
            <a:off x="971132" y="5084207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0" name="Straight Connector 40"/>
          <p:cNvCxnSpPr>
            <a:cxnSpLocks noChangeShapeType="1"/>
          </p:cNvCxnSpPr>
          <p:nvPr/>
        </p:nvCxnSpPr>
        <p:spPr bwMode="auto">
          <a:xfrm rot="5400000">
            <a:off x="964406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1" name="Straight Connector 41"/>
          <p:cNvCxnSpPr>
            <a:cxnSpLocks noChangeShapeType="1"/>
          </p:cNvCxnSpPr>
          <p:nvPr/>
        </p:nvCxnSpPr>
        <p:spPr bwMode="auto">
          <a:xfrm rot="5400000">
            <a:off x="1607344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2" name="Straight Connector 42"/>
          <p:cNvCxnSpPr>
            <a:cxnSpLocks noChangeShapeType="1"/>
          </p:cNvCxnSpPr>
          <p:nvPr/>
        </p:nvCxnSpPr>
        <p:spPr bwMode="auto">
          <a:xfrm rot="5400000">
            <a:off x="2250281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3" name="Straight Connector 43"/>
          <p:cNvCxnSpPr>
            <a:cxnSpLocks noChangeShapeType="1"/>
          </p:cNvCxnSpPr>
          <p:nvPr/>
        </p:nvCxnSpPr>
        <p:spPr bwMode="auto">
          <a:xfrm rot="5400000">
            <a:off x="3607594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4" name="Straight Connector 44"/>
          <p:cNvCxnSpPr>
            <a:cxnSpLocks noChangeShapeType="1"/>
          </p:cNvCxnSpPr>
          <p:nvPr/>
        </p:nvCxnSpPr>
        <p:spPr bwMode="auto">
          <a:xfrm rot="5400000">
            <a:off x="4250531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5" name="Straight Connector 45"/>
          <p:cNvCxnSpPr>
            <a:cxnSpLocks noChangeShapeType="1"/>
          </p:cNvCxnSpPr>
          <p:nvPr/>
        </p:nvCxnSpPr>
        <p:spPr bwMode="auto">
          <a:xfrm rot="5400000">
            <a:off x="4893469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6" name="Straight Connector 46"/>
          <p:cNvCxnSpPr>
            <a:cxnSpLocks noChangeShapeType="1"/>
          </p:cNvCxnSpPr>
          <p:nvPr/>
        </p:nvCxnSpPr>
        <p:spPr bwMode="auto">
          <a:xfrm rot="5400000">
            <a:off x="5536406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7" name="Straight Connector 47"/>
          <p:cNvCxnSpPr>
            <a:cxnSpLocks noChangeShapeType="1"/>
          </p:cNvCxnSpPr>
          <p:nvPr/>
        </p:nvCxnSpPr>
        <p:spPr bwMode="auto">
          <a:xfrm rot="5400000">
            <a:off x="7250906" y="5107782"/>
            <a:ext cx="71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7402511" y="4715296"/>
            <a:ext cx="841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winner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88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  <p:bldP spid="27664" grpId="0"/>
      <p:bldP spid="27665" grpId="0"/>
      <p:bldP spid="27666" grpId="0" animBg="1"/>
      <p:bldP spid="2766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what is the critical bias for…?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>
                  <a:buFontTx/>
                  <a:buChar char="-"/>
                </a:pPr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pPr algn="l" rtl="0">
                  <a:buClr>
                    <a:schemeClr val="tx1"/>
                  </a:buClr>
                  <a:buFontTx/>
                  <a:buChar char="-"/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positive min. degree game</a:t>
                </a:r>
                <a:r>
                  <a:rPr lang="en-US" sz="2200" dirty="0" smtClean="0"/>
                  <a:t>: Maker wins if in the end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)≥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200" dirty="0" smtClean="0"/>
                  <a:t>?</a:t>
                </a:r>
              </a:p>
              <a:p>
                <a:pPr algn="l" rtl="0">
                  <a:buClr>
                    <a:schemeClr val="tx1"/>
                  </a:buClr>
                  <a:buFontTx/>
                  <a:buChar char="-"/>
                </a:pPr>
                <a:r>
                  <a:rPr lang="en-US" sz="2200" dirty="0">
                    <a:solidFill>
                      <a:srgbClr val="FF0000"/>
                    </a:solidFill>
                  </a:rPr>
                  <a:t>c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onnectivity game</a:t>
                </a:r>
                <a:r>
                  <a:rPr lang="en-US" sz="2200" dirty="0" smtClean="0"/>
                  <a:t>:  	 ---------||---------||--------- has a spanning tree?</a:t>
                </a:r>
              </a:p>
              <a:p>
                <a:pPr algn="l" rtl="0">
                  <a:buClr>
                    <a:schemeClr val="tx1"/>
                  </a:buClr>
                  <a:buFontTx/>
                  <a:buChar char="-"/>
                </a:pPr>
                <a:r>
                  <a:rPr lang="en-US" sz="2200" dirty="0" err="1" smtClean="0">
                    <a:solidFill>
                      <a:srgbClr val="FF0000"/>
                    </a:solidFill>
                  </a:rPr>
                  <a:t>Hamiltonicity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game</a:t>
                </a:r>
                <a:r>
                  <a:rPr lang="en-US" sz="2200" dirty="0" smtClean="0"/>
                  <a:t>:	 ---------||---------||--------- a Hamilton cycle?</a:t>
                </a:r>
              </a:p>
              <a:p>
                <a:pPr algn="l" rtl="0">
                  <a:buClr>
                    <a:schemeClr val="tx1"/>
                  </a:buClr>
                  <a:buFontTx/>
                  <a:buChar char="-"/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non-planarity game</a:t>
                </a:r>
                <a:r>
                  <a:rPr lang="en-US" sz="2200" dirty="0" smtClean="0"/>
                  <a:t>:	 ---------||---------||--------- a non-planar graph?</a:t>
                </a:r>
              </a:p>
              <a:p>
                <a:pPr algn="l" rtl="0">
                  <a:buClr>
                    <a:schemeClr val="tx1"/>
                  </a:buClr>
                  <a:buFontTx/>
                  <a:buChar char="-"/>
                </a:pPr>
                <a:r>
                  <a:rPr lang="en-US" sz="22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-game</a:t>
                </a:r>
                <a:r>
                  <a:rPr lang="en-US" sz="2200" dirty="0" smtClean="0"/>
                  <a:t>: 		 ---------||---------||--------- a copy of </a:t>
                </a:r>
                <a:r>
                  <a:rPr lang="en-US" sz="2200" i="1" dirty="0" smtClean="0"/>
                  <a:t>H</a:t>
                </a:r>
                <a:r>
                  <a:rPr lang="en-US" sz="2200" dirty="0" smtClean="0"/>
                  <a:t>?</a:t>
                </a:r>
              </a:p>
              <a:p>
                <a:pPr algn="l" rtl="0">
                  <a:buFontTx/>
                  <a:buChar char="-"/>
                </a:pPr>
                <a:r>
                  <a:rPr lang="en-US" sz="2200" dirty="0" smtClean="0"/>
                  <a:t>Etc.</a:t>
                </a:r>
              </a:p>
              <a:p>
                <a:pPr algn="l" rtl="0">
                  <a:buFontTx/>
                  <a:buChar char="-"/>
                </a:pPr>
                <a:endParaRPr lang="en-US" sz="2200" dirty="0"/>
              </a:p>
              <a:p>
                <a:pPr algn="l" rtl="0">
                  <a:buFontTx/>
                  <a:buChar char="-"/>
                </a:pPr>
                <a:r>
                  <a:rPr lang="en-US" sz="2200" dirty="0" smtClean="0">
                    <a:solidFill>
                      <a:srgbClr val="002060"/>
                    </a:solidFill>
                  </a:rPr>
                  <a:t>Most important meta-question in positional games.</a:t>
                </a:r>
              </a:p>
              <a:p>
                <a:pPr algn="l" rtl="0">
                  <a:buFontTx/>
                  <a:buChar char="-"/>
                </a:pPr>
                <a:endParaRPr lang="en-US" sz="2200" dirty="0" smtClean="0"/>
              </a:p>
              <a:p>
                <a:pPr algn="l" rtl="0">
                  <a:buFontTx/>
                  <a:buChar char="-"/>
                </a:pPr>
                <a:endParaRPr lang="he-IL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CA-FD8F-4AF7-8418-EC2F33D8600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58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754</Words>
  <Application>Microsoft Office PowerPoint</Application>
  <PresentationFormat>On-screen Show (4:3)</PresentationFormat>
  <Paragraphs>232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Biased Positional Games and the Erdős Paradigm</vt:lpstr>
      <vt:lpstr>It all started with Erdős – as usually…</vt:lpstr>
      <vt:lpstr>Unbiased Maker-Breaker games on complete graphs</vt:lpstr>
      <vt:lpstr>It is (frequently) all too easy for Maker…</vt:lpstr>
      <vt:lpstr>Tools of the trade</vt:lpstr>
      <vt:lpstr>Biased Maker-Breaker games</vt:lpstr>
      <vt:lpstr>Biased Erdős-Selfridge</vt:lpstr>
      <vt:lpstr>Bias monotonicity, critical bias</vt:lpstr>
      <vt:lpstr>So what is the critical bias for…?</vt:lpstr>
      <vt:lpstr>Probabilistic intuition/Erdős paradigm</vt:lpstr>
      <vt:lpstr>Probabilistic intuition/Erdős paradigm (cont.)</vt:lpstr>
      <vt:lpstr>Sample results for G(n,m)</vt:lpstr>
      <vt:lpstr>Breaker’s side</vt:lpstr>
      <vt:lpstr>It works!</vt:lpstr>
      <vt:lpstr>It works! (cont.)</vt:lpstr>
      <vt:lpstr>It works! (kind of…)</vt:lpstr>
      <vt:lpstr>It works! (sometimes…)</vt:lpstr>
      <vt:lpstr>Positional games and Ramsey numbers</vt:lpstr>
      <vt:lpstr>Positional games and Ramsey numbers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Biased Positional Games and the Erdős Paradigm</dc:title>
  <dc:creator>krivelev</dc:creator>
  <cp:lastModifiedBy>krivelev</cp:lastModifiedBy>
  <cp:revision>33</cp:revision>
  <dcterms:created xsi:type="dcterms:W3CDTF">2013-06-26T07:18:42Z</dcterms:created>
  <dcterms:modified xsi:type="dcterms:W3CDTF">2013-06-28T08:46:55Z</dcterms:modified>
</cp:coreProperties>
</file>