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Lst>
  <p:sldIdLst>
    <p:sldId id="256" r:id="rId13"/>
    <p:sldId id="278"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91" r:id="rId36"/>
    <p:sldId id="279" r:id="rId37"/>
    <p:sldId id="280" r:id="rId38"/>
    <p:sldId id="281" r:id="rId39"/>
    <p:sldId id="282" r:id="rId40"/>
    <p:sldId id="283" r:id="rId41"/>
    <p:sldId id="284" r:id="rId42"/>
    <p:sldId id="285" r:id="rId43"/>
    <p:sldId id="286" r:id="rId44"/>
    <p:sldId id="290" r:id="rId45"/>
    <p:sldId id="287" r:id="rId46"/>
    <p:sldId id="288" r:id="rId47"/>
    <p:sldId id="289" r:id="rId48"/>
  </p:sldIdLst>
  <p:sldSz cx="13004800" cy="9753600"/>
  <p:notesSz cx="6858000" cy="9144000"/>
  <p:defaultTextStyle>
    <a:defPPr>
      <a:defRPr lang="en-US"/>
    </a:defPPr>
    <a:lvl1pPr algn="ctr" rtl="0" fontAlgn="base">
      <a:spcBef>
        <a:spcPct val="0"/>
      </a:spcBef>
      <a:spcAft>
        <a:spcPct val="0"/>
      </a:spcAft>
      <a:defRPr sz="4800" kern="1200">
        <a:solidFill>
          <a:srgbClr val="2F1A14"/>
        </a:solidFill>
        <a:latin typeface="Papyrus" pitchFamily="66" charset="0"/>
        <a:ea typeface="ヒラギノ角ゴ ProN W3" charset="0"/>
        <a:cs typeface="ヒラギノ角ゴ ProN W3" charset="0"/>
        <a:sym typeface="Papyrus" pitchFamily="66" charset="0"/>
      </a:defRPr>
    </a:lvl1pPr>
    <a:lvl2pPr marL="457200" algn="ctr" rtl="0" fontAlgn="base">
      <a:spcBef>
        <a:spcPct val="0"/>
      </a:spcBef>
      <a:spcAft>
        <a:spcPct val="0"/>
      </a:spcAft>
      <a:defRPr sz="4800" kern="1200">
        <a:solidFill>
          <a:srgbClr val="2F1A14"/>
        </a:solidFill>
        <a:latin typeface="Papyrus" pitchFamily="66" charset="0"/>
        <a:ea typeface="ヒラギノ角ゴ ProN W3" charset="0"/>
        <a:cs typeface="ヒラギノ角ゴ ProN W3" charset="0"/>
        <a:sym typeface="Papyrus" pitchFamily="66" charset="0"/>
      </a:defRPr>
    </a:lvl2pPr>
    <a:lvl3pPr marL="914400" algn="ctr" rtl="0" fontAlgn="base">
      <a:spcBef>
        <a:spcPct val="0"/>
      </a:spcBef>
      <a:spcAft>
        <a:spcPct val="0"/>
      </a:spcAft>
      <a:defRPr sz="4800" kern="1200">
        <a:solidFill>
          <a:srgbClr val="2F1A14"/>
        </a:solidFill>
        <a:latin typeface="Papyrus" pitchFamily="66" charset="0"/>
        <a:ea typeface="ヒラギノ角ゴ ProN W3" charset="0"/>
        <a:cs typeface="ヒラギノ角ゴ ProN W3" charset="0"/>
        <a:sym typeface="Papyrus" pitchFamily="66" charset="0"/>
      </a:defRPr>
    </a:lvl3pPr>
    <a:lvl4pPr marL="1371600" algn="ctr" rtl="0" fontAlgn="base">
      <a:spcBef>
        <a:spcPct val="0"/>
      </a:spcBef>
      <a:spcAft>
        <a:spcPct val="0"/>
      </a:spcAft>
      <a:defRPr sz="4800" kern="1200">
        <a:solidFill>
          <a:srgbClr val="2F1A14"/>
        </a:solidFill>
        <a:latin typeface="Papyrus" pitchFamily="66" charset="0"/>
        <a:ea typeface="ヒラギノ角ゴ ProN W3" charset="0"/>
        <a:cs typeface="ヒラギノ角ゴ ProN W3" charset="0"/>
        <a:sym typeface="Papyrus" pitchFamily="66" charset="0"/>
      </a:defRPr>
    </a:lvl4pPr>
    <a:lvl5pPr marL="1828800" algn="ctr" rtl="0" fontAlgn="base">
      <a:spcBef>
        <a:spcPct val="0"/>
      </a:spcBef>
      <a:spcAft>
        <a:spcPct val="0"/>
      </a:spcAft>
      <a:defRPr sz="4800" kern="1200">
        <a:solidFill>
          <a:srgbClr val="2F1A14"/>
        </a:solidFill>
        <a:latin typeface="Papyrus" pitchFamily="66" charset="0"/>
        <a:ea typeface="ヒラギノ角ゴ ProN W3" charset="0"/>
        <a:cs typeface="ヒラギノ角ゴ ProN W3" charset="0"/>
        <a:sym typeface="Papyrus" pitchFamily="66" charset="0"/>
      </a:defRPr>
    </a:lvl5pPr>
    <a:lvl6pPr marL="2286000" algn="r" defTabSz="914400" rtl="1" eaLnBrk="1" latinLnBrk="0" hangingPunct="1">
      <a:defRPr sz="4800" kern="1200">
        <a:solidFill>
          <a:srgbClr val="2F1A14"/>
        </a:solidFill>
        <a:latin typeface="Papyrus" pitchFamily="66" charset="0"/>
        <a:ea typeface="ヒラギノ角ゴ ProN W3" charset="0"/>
        <a:cs typeface="ヒラギノ角ゴ ProN W3" charset="0"/>
        <a:sym typeface="Papyrus" pitchFamily="66" charset="0"/>
      </a:defRPr>
    </a:lvl6pPr>
    <a:lvl7pPr marL="2743200" algn="r" defTabSz="914400" rtl="1" eaLnBrk="1" latinLnBrk="0" hangingPunct="1">
      <a:defRPr sz="4800" kern="1200">
        <a:solidFill>
          <a:srgbClr val="2F1A14"/>
        </a:solidFill>
        <a:latin typeface="Papyrus" pitchFamily="66" charset="0"/>
        <a:ea typeface="ヒラギノ角ゴ ProN W3" charset="0"/>
        <a:cs typeface="ヒラギノ角ゴ ProN W3" charset="0"/>
        <a:sym typeface="Papyrus" pitchFamily="66" charset="0"/>
      </a:defRPr>
    </a:lvl7pPr>
    <a:lvl8pPr marL="3200400" algn="r" defTabSz="914400" rtl="1" eaLnBrk="1" latinLnBrk="0" hangingPunct="1">
      <a:defRPr sz="4800" kern="1200">
        <a:solidFill>
          <a:srgbClr val="2F1A14"/>
        </a:solidFill>
        <a:latin typeface="Papyrus" pitchFamily="66" charset="0"/>
        <a:ea typeface="ヒラギノ角ゴ ProN W3" charset="0"/>
        <a:cs typeface="ヒラギノ角ゴ ProN W3" charset="0"/>
        <a:sym typeface="Papyrus" pitchFamily="66" charset="0"/>
      </a:defRPr>
    </a:lvl8pPr>
    <a:lvl9pPr marL="3657600" algn="r" defTabSz="914400" rtl="1" eaLnBrk="1" latinLnBrk="0" hangingPunct="1">
      <a:defRPr sz="4800" kern="1200">
        <a:solidFill>
          <a:srgbClr val="2F1A14"/>
        </a:solidFill>
        <a:latin typeface="Papyrus" pitchFamily="66" charset="0"/>
        <a:ea typeface="ヒラギノ角ゴ ProN W3" charset="0"/>
        <a:cs typeface="ヒラギノ角ゴ ProN W3" charset="0"/>
        <a:sym typeface="Papyrus" pitchFamily="66"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94686" autoAdjust="0"/>
  </p:normalViewPr>
  <p:slideViewPr>
    <p:cSldViewPr showGuides="1">
      <p:cViewPr>
        <p:scale>
          <a:sx n="66" d="100"/>
          <a:sy n="66" d="100"/>
        </p:scale>
        <p:origin x="-72" y="1326"/>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8" Type="http://schemas.openxmlformats.org/officeDocument/2006/relationships/slideMaster" Target="slideMasters/slideMaster8.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142052713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521767871"/>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223333140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289989720"/>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28085114"/>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665134187"/>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982974827"/>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1890189984"/>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730340"/>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5282640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9822880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783476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485900"/>
            <a:ext cx="2616200" cy="50165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70000" y="1485900"/>
            <a:ext cx="7696200" cy="5016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051035689"/>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70984907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3940904780"/>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41827007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63398409"/>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695406842"/>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820884760"/>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3766354268"/>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3709703"/>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32492383"/>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0240189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373800893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30689695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384114269"/>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240256007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904213505"/>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7221859"/>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747440738"/>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677466254"/>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4047066904"/>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15394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511500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737524803"/>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1078437"/>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423413966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918325"/>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2276475"/>
            <a:ext cx="8624888" cy="6918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8819622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0169135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44401602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65210831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Tree>
    <p:extLst>
      <p:ext uri="{BB962C8B-B14F-4D97-AF65-F5344CB8AC3E}">
        <p14:creationId xmlns:p14="http://schemas.microsoft.com/office/powerpoint/2010/main" val="144458429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575869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573633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9077499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7180852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88813140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18694879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37195181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16469342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190364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
        <p:nvSpPr>
          <p:cNvPr id="3" name="Content Placeholder 2"/>
          <p:cNvSpPr>
            <a:spLocks noGrp="1"/>
          </p:cNvSpPr>
          <p:nvPr>
            <p:ph sz="half" idx="1"/>
          </p:nvPr>
        </p:nvSpPr>
        <p:spPr>
          <a:xfrm>
            <a:off x="12700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1168400"/>
            <a:ext cx="5156200" cy="741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81032936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5601405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Tree>
    <p:extLst>
      <p:ext uri="{BB962C8B-B14F-4D97-AF65-F5344CB8AC3E}">
        <p14:creationId xmlns:p14="http://schemas.microsoft.com/office/powerpoint/2010/main" val="142989853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61411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9198627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453708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675561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1036462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194675"/>
          </a:xfrm>
          <a:prstGeom prst="rect">
            <a:avLst/>
          </a:prstGeo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390525"/>
            <a:ext cx="8624888" cy="8194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936831274"/>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324237884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99149943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073911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37210507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37272919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12524898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2700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5029200"/>
            <a:ext cx="5156200" cy="1473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48849095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01198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267232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2378406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86047906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81902097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92688742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158837705"/>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8301973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27876324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14845161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853262065"/>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348661483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838546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653083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021104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637375997"/>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6297200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227012500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06124686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423556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2700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3822700" y="2819400"/>
            <a:ext cx="24003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2435763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2700279412"/>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5959647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1522739312"/>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68683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35881971"/>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4015715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71761774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43168401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331940251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19904282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8934188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1285934"/>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735330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9620250" y="2819400"/>
            <a:ext cx="211455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412878365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72121016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359614865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105556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607460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59257895"/>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378192634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5247352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12636967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45370844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1778091"/>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920879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3968750" y="5359400"/>
            <a:ext cx="2978150" cy="233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687210040"/>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38059015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17126214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3652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72480841"/>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26050583"/>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677114532"/>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19725" y="2108200"/>
            <a:ext cx="1527175" cy="55880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2108200"/>
            <a:ext cx="4429125" cy="558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779002168"/>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he-IL"/>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he-IL"/>
          </a:p>
        </p:txBody>
      </p:sp>
    </p:spTree>
    <p:extLst>
      <p:ext uri="{BB962C8B-B14F-4D97-AF65-F5344CB8AC3E}">
        <p14:creationId xmlns:p14="http://schemas.microsoft.com/office/powerpoint/2010/main" val="265915491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8953918"/>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563437195"/>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58007941"/>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1027288612"/>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83663483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Tree>
    <p:extLst>
      <p:ext uri="{BB962C8B-B14F-4D97-AF65-F5344CB8AC3E}">
        <p14:creationId xmlns:p14="http://schemas.microsoft.com/office/powerpoint/2010/main" val="255212122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19049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748614"/>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50966806"/>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201698980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635000"/>
            <a:ext cx="2925762" cy="80772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650875" y="635000"/>
            <a:ext cx="8624888" cy="8077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Tree>
    <p:extLst>
      <p:ext uri="{BB962C8B-B14F-4D97-AF65-F5344CB8AC3E}">
        <p14:creationId xmlns:p14="http://schemas.microsoft.com/office/powerpoint/2010/main" val="40011180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1485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Papyrus" pitchFamily="66" charset="0"/>
              </a:rPr>
              <a:t>Click to edit Master title style</a:t>
            </a:r>
          </a:p>
        </p:txBody>
      </p:sp>
      <p:sp>
        <p:nvSpPr>
          <p:cNvPr id="1026" name="Rectangle 2"/>
          <p:cNvSpPr>
            <a:spLocks noGrp="1" noChangeArrowheads="1"/>
          </p:cNvSpPr>
          <p:nvPr>
            <p:ph type="body" idx="1"/>
          </p:nvPr>
        </p:nvSpPr>
        <p:spPr bwMode="auto">
          <a:xfrm>
            <a:off x="1270000" y="5029200"/>
            <a:ext cx="104648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algn="ctr" rtl="0" fontAlgn="base">
        <a:spcBef>
          <a:spcPct val="0"/>
        </a:spcBef>
        <a:spcAft>
          <a:spcPct val="0"/>
        </a:spcAft>
        <a:defRPr sz="3600">
          <a:solidFill>
            <a:schemeClr val="tx1"/>
          </a:solidFill>
          <a:latin typeface="+mn-lt"/>
          <a:ea typeface="+mn-ea"/>
          <a:cs typeface="+mn-cs"/>
          <a:sym typeface="Papyrus" pitchFamily="66" charset="0"/>
        </a:defRPr>
      </a:lvl1pPr>
      <a:lvl2pPr algn="ctr" rtl="0" fontAlgn="base">
        <a:spcBef>
          <a:spcPct val="0"/>
        </a:spcBef>
        <a:spcAft>
          <a:spcPct val="0"/>
        </a:spcAft>
        <a:defRPr sz="3600">
          <a:solidFill>
            <a:schemeClr val="tx1"/>
          </a:solidFill>
          <a:latin typeface="+mn-lt"/>
          <a:ea typeface="+mn-ea"/>
          <a:cs typeface="+mn-cs"/>
          <a:sym typeface="Papyrus" pitchFamily="66" charset="0"/>
        </a:defRPr>
      </a:lvl2pPr>
      <a:lvl3pPr algn="ctr" rtl="0" fontAlgn="base">
        <a:spcBef>
          <a:spcPct val="0"/>
        </a:spcBef>
        <a:spcAft>
          <a:spcPct val="0"/>
        </a:spcAft>
        <a:defRPr sz="3600">
          <a:solidFill>
            <a:schemeClr val="tx1"/>
          </a:solidFill>
          <a:latin typeface="+mn-lt"/>
          <a:ea typeface="+mn-ea"/>
          <a:cs typeface="+mn-cs"/>
          <a:sym typeface="Papyrus" pitchFamily="66" charset="0"/>
        </a:defRPr>
      </a:lvl3pPr>
      <a:lvl4pPr algn="ctr" rtl="0" fontAlgn="base">
        <a:spcBef>
          <a:spcPct val="0"/>
        </a:spcBef>
        <a:spcAft>
          <a:spcPct val="0"/>
        </a:spcAft>
        <a:defRPr sz="3600">
          <a:solidFill>
            <a:schemeClr val="tx1"/>
          </a:solidFill>
          <a:latin typeface="+mn-lt"/>
          <a:ea typeface="+mn-ea"/>
          <a:cs typeface="+mn-cs"/>
          <a:sym typeface="Papyrus" pitchFamily="66" charset="0"/>
        </a:defRPr>
      </a:lvl4pPr>
      <a:lvl5pPr algn="ctr" rtl="0" fontAlgn="base">
        <a:spcBef>
          <a:spcPct val="0"/>
        </a:spcBef>
        <a:spcAft>
          <a:spcPct val="0"/>
        </a:spcAft>
        <a:defRPr sz="3600">
          <a:solidFill>
            <a:schemeClr val="tx1"/>
          </a:solidFill>
          <a:latin typeface="+mn-lt"/>
          <a:ea typeface="+mn-ea"/>
          <a:cs typeface="+mn-cs"/>
          <a:sym typeface="Papyrus" pitchFamily="66" charset="0"/>
        </a:defRPr>
      </a:lvl5pPr>
      <a:lvl6pPr marL="457200" algn="ctr" rtl="0" fontAlgn="base">
        <a:spcBef>
          <a:spcPct val="0"/>
        </a:spcBef>
        <a:spcAft>
          <a:spcPct val="0"/>
        </a:spcAft>
        <a:defRPr sz="3600">
          <a:solidFill>
            <a:schemeClr val="tx1"/>
          </a:solidFill>
          <a:latin typeface="+mn-lt"/>
          <a:ea typeface="+mn-ea"/>
          <a:cs typeface="+mn-cs"/>
          <a:sym typeface="Papyrus" pitchFamily="66" charset="0"/>
        </a:defRPr>
      </a:lvl6pPr>
      <a:lvl7pPr marL="914400" algn="ctr" rtl="0" fontAlgn="base">
        <a:spcBef>
          <a:spcPct val="0"/>
        </a:spcBef>
        <a:spcAft>
          <a:spcPct val="0"/>
        </a:spcAft>
        <a:defRPr sz="3600">
          <a:solidFill>
            <a:schemeClr val="tx1"/>
          </a:solidFill>
          <a:latin typeface="+mn-lt"/>
          <a:ea typeface="+mn-ea"/>
          <a:cs typeface="+mn-cs"/>
          <a:sym typeface="Papyrus" pitchFamily="66" charset="0"/>
        </a:defRPr>
      </a:lvl7pPr>
      <a:lvl8pPr marL="1371600" algn="ctr" rtl="0" fontAlgn="base">
        <a:spcBef>
          <a:spcPct val="0"/>
        </a:spcBef>
        <a:spcAft>
          <a:spcPct val="0"/>
        </a:spcAft>
        <a:defRPr sz="3600">
          <a:solidFill>
            <a:schemeClr val="tx1"/>
          </a:solidFill>
          <a:latin typeface="+mn-lt"/>
          <a:ea typeface="+mn-ea"/>
          <a:cs typeface="+mn-cs"/>
          <a:sym typeface="Papyrus" pitchFamily="66" charset="0"/>
        </a:defRPr>
      </a:lvl8pPr>
      <a:lvl9pPr marL="1828800" algn="ctr" rtl="0" fontAlgn="base">
        <a:spcBef>
          <a:spcPct val="0"/>
        </a:spcBef>
        <a:spcAft>
          <a:spcPct val="0"/>
        </a:spcAft>
        <a:defRPr sz="36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
        <p:nvSpPr>
          <p:cNvPr id="10242" name="Rectangle 2"/>
          <p:cNvSpPr>
            <a:spLocks noGrp="1"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3136900"/>
            <a:ext cx="10464800" cy="3467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algn="ctr" rtl="0" fontAlgn="base">
        <a:spcBef>
          <a:spcPct val="0"/>
        </a:spcBef>
        <a:spcAft>
          <a:spcPct val="0"/>
        </a:spcAft>
        <a:defRPr sz="3600">
          <a:solidFill>
            <a:schemeClr val="tx1"/>
          </a:solidFill>
          <a:latin typeface="+mn-lt"/>
          <a:ea typeface="+mn-ea"/>
          <a:cs typeface="+mn-cs"/>
          <a:sym typeface="Papyrus" pitchFamily="66" charset="0"/>
        </a:defRPr>
      </a:lvl1pPr>
      <a:lvl2pPr algn="ctr" rtl="0" fontAlgn="base">
        <a:spcBef>
          <a:spcPct val="0"/>
        </a:spcBef>
        <a:spcAft>
          <a:spcPct val="0"/>
        </a:spcAft>
        <a:defRPr sz="3600">
          <a:solidFill>
            <a:schemeClr val="tx1"/>
          </a:solidFill>
          <a:latin typeface="+mn-lt"/>
          <a:ea typeface="+mn-ea"/>
          <a:cs typeface="+mn-cs"/>
          <a:sym typeface="Papyrus" pitchFamily="66" charset="0"/>
        </a:defRPr>
      </a:lvl2pPr>
      <a:lvl3pPr algn="ctr" rtl="0" fontAlgn="base">
        <a:spcBef>
          <a:spcPct val="0"/>
        </a:spcBef>
        <a:spcAft>
          <a:spcPct val="0"/>
        </a:spcAft>
        <a:defRPr sz="3600">
          <a:solidFill>
            <a:schemeClr val="tx1"/>
          </a:solidFill>
          <a:latin typeface="+mn-lt"/>
          <a:ea typeface="+mn-ea"/>
          <a:cs typeface="+mn-cs"/>
          <a:sym typeface="Papyrus" pitchFamily="66" charset="0"/>
        </a:defRPr>
      </a:lvl3pPr>
      <a:lvl4pPr algn="ctr" rtl="0" fontAlgn="base">
        <a:spcBef>
          <a:spcPct val="0"/>
        </a:spcBef>
        <a:spcAft>
          <a:spcPct val="0"/>
        </a:spcAft>
        <a:defRPr sz="3600">
          <a:solidFill>
            <a:schemeClr val="tx1"/>
          </a:solidFill>
          <a:latin typeface="+mn-lt"/>
          <a:ea typeface="+mn-ea"/>
          <a:cs typeface="+mn-cs"/>
          <a:sym typeface="Papyrus" pitchFamily="66" charset="0"/>
        </a:defRPr>
      </a:lvl4pPr>
      <a:lvl5pPr algn="ctr" rtl="0" fontAlgn="base">
        <a:spcBef>
          <a:spcPct val="0"/>
        </a:spcBef>
        <a:spcAft>
          <a:spcPct val="0"/>
        </a:spcAft>
        <a:defRPr sz="3600">
          <a:solidFill>
            <a:schemeClr val="tx1"/>
          </a:solidFill>
          <a:latin typeface="+mn-lt"/>
          <a:ea typeface="+mn-ea"/>
          <a:cs typeface="+mn-cs"/>
          <a:sym typeface="Papyrus" pitchFamily="66" charset="0"/>
        </a:defRPr>
      </a:lvl5pPr>
      <a:lvl6pPr marL="457200" algn="ctr" rtl="0" fontAlgn="base">
        <a:spcBef>
          <a:spcPct val="0"/>
        </a:spcBef>
        <a:spcAft>
          <a:spcPct val="0"/>
        </a:spcAft>
        <a:defRPr sz="3600">
          <a:solidFill>
            <a:schemeClr val="tx1"/>
          </a:solidFill>
          <a:latin typeface="+mn-lt"/>
          <a:ea typeface="+mn-ea"/>
          <a:cs typeface="+mn-cs"/>
          <a:sym typeface="Papyrus" pitchFamily="66" charset="0"/>
        </a:defRPr>
      </a:lvl6pPr>
      <a:lvl7pPr marL="914400" algn="ctr" rtl="0" fontAlgn="base">
        <a:spcBef>
          <a:spcPct val="0"/>
        </a:spcBef>
        <a:spcAft>
          <a:spcPct val="0"/>
        </a:spcAft>
        <a:defRPr sz="3600">
          <a:solidFill>
            <a:schemeClr val="tx1"/>
          </a:solidFill>
          <a:latin typeface="+mn-lt"/>
          <a:ea typeface="+mn-ea"/>
          <a:cs typeface="+mn-cs"/>
          <a:sym typeface="Papyrus" pitchFamily="66" charset="0"/>
        </a:defRPr>
      </a:lvl7pPr>
      <a:lvl8pPr marL="1371600" algn="ctr" rtl="0" fontAlgn="base">
        <a:spcBef>
          <a:spcPct val="0"/>
        </a:spcBef>
        <a:spcAft>
          <a:spcPct val="0"/>
        </a:spcAft>
        <a:defRPr sz="3600">
          <a:solidFill>
            <a:schemeClr val="tx1"/>
          </a:solidFill>
          <a:latin typeface="+mn-lt"/>
          <a:ea typeface="+mn-ea"/>
          <a:cs typeface="+mn-cs"/>
          <a:sym typeface="Papyrus" pitchFamily="66" charset="0"/>
        </a:defRPr>
      </a:lvl8pPr>
      <a:lvl9pPr marL="1828800" algn="ctr" rtl="0" fontAlgn="base">
        <a:spcBef>
          <a:spcPct val="0"/>
        </a:spcBef>
        <a:spcAft>
          <a:spcPct val="0"/>
        </a:spcAft>
        <a:defRPr sz="36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7315200"/>
            <a:ext cx="10464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algn="ctr" rtl="0" fontAlgn="base">
        <a:spcBef>
          <a:spcPct val="0"/>
        </a:spcBef>
        <a:spcAft>
          <a:spcPct val="0"/>
        </a:spcAft>
        <a:defRPr sz="3600">
          <a:solidFill>
            <a:schemeClr val="tx1"/>
          </a:solidFill>
          <a:latin typeface="+mn-lt"/>
          <a:ea typeface="+mn-ea"/>
          <a:cs typeface="+mn-cs"/>
          <a:sym typeface="Papyrus" pitchFamily="66" charset="0"/>
        </a:defRPr>
      </a:lvl1pPr>
      <a:lvl2pPr algn="ctr" rtl="0" fontAlgn="base">
        <a:spcBef>
          <a:spcPct val="0"/>
        </a:spcBef>
        <a:spcAft>
          <a:spcPct val="0"/>
        </a:spcAft>
        <a:defRPr sz="3600">
          <a:solidFill>
            <a:schemeClr val="tx1"/>
          </a:solidFill>
          <a:latin typeface="+mn-lt"/>
          <a:ea typeface="+mn-ea"/>
          <a:cs typeface="+mn-cs"/>
          <a:sym typeface="Papyrus" pitchFamily="66" charset="0"/>
        </a:defRPr>
      </a:lvl2pPr>
      <a:lvl3pPr algn="ctr" rtl="0" fontAlgn="base">
        <a:spcBef>
          <a:spcPct val="0"/>
        </a:spcBef>
        <a:spcAft>
          <a:spcPct val="0"/>
        </a:spcAft>
        <a:defRPr sz="3600">
          <a:solidFill>
            <a:schemeClr val="tx1"/>
          </a:solidFill>
          <a:latin typeface="+mn-lt"/>
          <a:ea typeface="+mn-ea"/>
          <a:cs typeface="+mn-cs"/>
          <a:sym typeface="Papyrus" pitchFamily="66" charset="0"/>
        </a:defRPr>
      </a:lvl3pPr>
      <a:lvl4pPr algn="ctr" rtl="0" fontAlgn="base">
        <a:spcBef>
          <a:spcPct val="0"/>
        </a:spcBef>
        <a:spcAft>
          <a:spcPct val="0"/>
        </a:spcAft>
        <a:defRPr sz="3600">
          <a:solidFill>
            <a:schemeClr val="tx1"/>
          </a:solidFill>
          <a:latin typeface="+mn-lt"/>
          <a:ea typeface="+mn-ea"/>
          <a:cs typeface="+mn-cs"/>
          <a:sym typeface="Papyrus" pitchFamily="66" charset="0"/>
        </a:defRPr>
      </a:lvl4pPr>
      <a:lvl5pPr algn="ctr" rtl="0" fontAlgn="base">
        <a:spcBef>
          <a:spcPct val="0"/>
        </a:spcBef>
        <a:spcAft>
          <a:spcPct val="0"/>
        </a:spcAft>
        <a:defRPr sz="3600">
          <a:solidFill>
            <a:schemeClr val="tx1"/>
          </a:solidFill>
          <a:latin typeface="+mn-lt"/>
          <a:ea typeface="+mn-ea"/>
          <a:cs typeface="+mn-cs"/>
          <a:sym typeface="Papyrus" pitchFamily="66" charset="0"/>
        </a:defRPr>
      </a:lvl5pPr>
      <a:lvl6pPr marL="457200" algn="ctr" rtl="0" fontAlgn="base">
        <a:spcBef>
          <a:spcPct val="0"/>
        </a:spcBef>
        <a:spcAft>
          <a:spcPct val="0"/>
        </a:spcAft>
        <a:defRPr sz="3600">
          <a:solidFill>
            <a:schemeClr val="tx1"/>
          </a:solidFill>
          <a:latin typeface="+mn-lt"/>
          <a:ea typeface="+mn-ea"/>
          <a:cs typeface="+mn-cs"/>
          <a:sym typeface="Papyrus" pitchFamily="66" charset="0"/>
        </a:defRPr>
      </a:lvl6pPr>
      <a:lvl7pPr marL="914400" algn="ctr" rtl="0" fontAlgn="base">
        <a:spcBef>
          <a:spcPct val="0"/>
        </a:spcBef>
        <a:spcAft>
          <a:spcPct val="0"/>
        </a:spcAft>
        <a:defRPr sz="3600">
          <a:solidFill>
            <a:schemeClr val="tx1"/>
          </a:solidFill>
          <a:latin typeface="+mn-lt"/>
          <a:ea typeface="+mn-ea"/>
          <a:cs typeface="+mn-cs"/>
          <a:sym typeface="Papyrus" pitchFamily="66" charset="0"/>
        </a:defRPr>
      </a:lvl7pPr>
      <a:lvl8pPr marL="1371600" algn="ctr" rtl="0" fontAlgn="base">
        <a:spcBef>
          <a:spcPct val="0"/>
        </a:spcBef>
        <a:spcAft>
          <a:spcPct val="0"/>
        </a:spcAft>
        <a:defRPr sz="3600">
          <a:solidFill>
            <a:schemeClr val="tx1"/>
          </a:solidFill>
          <a:latin typeface="+mn-lt"/>
          <a:ea typeface="+mn-ea"/>
          <a:cs typeface="+mn-cs"/>
          <a:sym typeface="Papyrus" pitchFamily="66" charset="0"/>
        </a:defRPr>
      </a:lvl8pPr>
      <a:lvl9pPr marL="1828800" algn="ctr" rtl="0" fontAlgn="base">
        <a:spcBef>
          <a:spcPct val="0"/>
        </a:spcBef>
        <a:spcAft>
          <a:spcPct val="0"/>
        </a:spcAft>
        <a:defRPr sz="36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body" idx="1"/>
          </p:nvPr>
        </p:nvSpPr>
        <p:spPr bwMode="auto">
          <a:xfrm>
            <a:off x="1270000" y="1168400"/>
            <a:ext cx="10464800" cy="741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txStyles>
    <p:titleStyle>
      <a:lvl1pPr marL="419100" indent="-419100" algn="l" rtl="0" fontAlgn="base">
        <a:spcBef>
          <a:spcPct val="0"/>
        </a:spcBef>
        <a:spcAft>
          <a:spcPct val="0"/>
        </a:spcAft>
        <a:defRPr sz="7200">
          <a:solidFill>
            <a:schemeClr val="tx1"/>
          </a:solidFill>
          <a:latin typeface="+mj-lt"/>
          <a:ea typeface="+mj-ea"/>
          <a:cs typeface="+mj-cs"/>
          <a:sym typeface="Papyrus" pitchFamily="66" charset="0"/>
        </a:defRPr>
      </a:lvl1pPr>
      <a:lvl2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8763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13335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7907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22479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8128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1pPr>
      <a:lvl2pPr marL="15113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2pPr>
      <a:lvl3pPr marL="22225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3pPr>
      <a:lvl4pPr marL="29337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4pPr>
      <a:lvl5pPr marL="36576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5pPr>
      <a:lvl6pPr marL="41148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6pPr>
      <a:lvl7pPr marL="45720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7pPr>
      <a:lvl8pPr marL="50292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8pPr>
      <a:lvl9pPr marL="5486400" indent="-558800" algn="l" rtl="0" fontAlgn="base">
        <a:spcBef>
          <a:spcPts val="3700"/>
        </a:spcBef>
        <a:spcAft>
          <a:spcPct val="0"/>
        </a:spcAft>
        <a:buSzPct val="46000"/>
        <a:buChar char="•"/>
        <a:defRPr sz="4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
        <p:nvSpPr>
          <p:cNvPr id="4098" name="Rectangle 2"/>
          <p:cNvSpPr>
            <a:spLocks noGrp="1"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p:txStyles>
    <p:titleStyle>
      <a:lvl1pPr marL="419100" indent="-419100" algn="l" rtl="0" fontAlgn="base">
        <a:spcBef>
          <a:spcPct val="0"/>
        </a:spcBef>
        <a:spcAft>
          <a:spcPct val="0"/>
        </a:spcAft>
        <a:defRPr sz="7200">
          <a:solidFill>
            <a:schemeClr val="tx1"/>
          </a:solidFill>
          <a:latin typeface="+mj-lt"/>
          <a:ea typeface="+mj-ea"/>
          <a:cs typeface="+mj-cs"/>
          <a:sym typeface="Papyrus" pitchFamily="66" charset="0"/>
        </a:defRPr>
      </a:lvl1pPr>
      <a:lvl2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marL="4191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8763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13335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7907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2247900" indent="-419100" algn="l"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
        <p:nvSpPr>
          <p:cNvPr id="5122" name="Rectangle 2"/>
          <p:cNvSpPr>
            <a:spLocks noGrp="1"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body" idx="1"/>
          </p:nvPr>
        </p:nvSpPr>
        <p:spPr bwMode="auto">
          <a:xfrm>
            <a:off x="1270000" y="2819400"/>
            <a:ext cx="49530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
        <p:nvSpPr>
          <p:cNvPr id="6146" name="Rectangle 2"/>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
        <p:nvSpPr>
          <p:cNvPr id="7170" name="Rectangle 2"/>
          <p:cNvSpPr>
            <a:spLocks noGrp="1" noChangeArrowheads="1"/>
          </p:cNvSpPr>
          <p:nvPr>
            <p:ph type="body" idx="1"/>
          </p:nvPr>
        </p:nvSpPr>
        <p:spPr bwMode="auto">
          <a:xfrm>
            <a:off x="7353300" y="2819400"/>
            <a:ext cx="43815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6223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1pPr>
      <a:lvl2pPr marL="1143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2pPr>
      <a:lvl3pPr marL="1600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3pPr>
      <a:lvl4pPr marL="21209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4pPr>
      <a:lvl5pPr marL="26416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5pPr>
      <a:lvl6pPr marL="30988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6pPr>
      <a:lvl7pPr marL="35560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7pPr>
      <a:lvl8pPr marL="40132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8pPr>
      <a:lvl9pPr marL="4470400" indent="-393700" algn="l" rtl="0" fontAlgn="base">
        <a:spcBef>
          <a:spcPts val="2800"/>
        </a:spcBef>
        <a:spcAft>
          <a:spcPct val="0"/>
        </a:spcAft>
        <a:buSzPct val="46000"/>
        <a:buChar char="•"/>
        <a:defRPr sz="3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bwMode="auto">
          <a:xfrm>
            <a:off x="838200" y="2108200"/>
            <a:ext cx="6108700" cy="317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b" anchorCtr="0" compatLnSpc="1">
            <a:prstTxWarp prst="textNoShape">
              <a:avLst/>
            </a:prstTxWarp>
          </a:bodyPr>
          <a:lstStyle/>
          <a:p>
            <a:pPr lvl="0"/>
            <a:r>
              <a:rPr lang="en-US" smtClean="0">
                <a:sym typeface="Papyrus" pitchFamily="66" charset="0"/>
              </a:rPr>
              <a:t>Click to edit Master title style</a:t>
            </a:r>
          </a:p>
        </p:txBody>
      </p:sp>
      <p:sp>
        <p:nvSpPr>
          <p:cNvPr id="8194" name="Rectangle 2"/>
          <p:cNvSpPr>
            <a:spLocks noGrp="1" noChangeArrowheads="1"/>
          </p:cNvSpPr>
          <p:nvPr>
            <p:ph type="body" idx="1"/>
          </p:nvPr>
        </p:nvSpPr>
        <p:spPr bwMode="auto">
          <a:xfrm>
            <a:off x="838200" y="5359400"/>
            <a:ext cx="6108700" cy="233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t" anchorCtr="0" compatLnSpc="1">
            <a:prstTxWarp prst="textNoShape">
              <a:avLst/>
            </a:prstTxWarp>
          </a:bodyPr>
          <a:lstStyle/>
          <a:p>
            <a:pPr lvl="0"/>
            <a:r>
              <a:rPr lang="en-US" smtClean="0">
                <a:sym typeface="Papyrus" pitchFamily="66" charset="0"/>
              </a:rPr>
              <a:t>Click to edit Master text styles</a:t>
            </a:r>
          </a:p>
          <a:p>
            <a:pPr lvl="1"/>
            <a:r>
              <a:rPr lang="en-US" smtClean="0">
                <a:sym typeface="Papyrus" pitchFamily="66" charset="0"/>
              </a:rPr>
              <a:t>Second level</a:t>
            </a:r>
          </a:p>
          <a:p>
            <a:pPr lvl="2"/>
            <a:r>
              <a:rPr lang="en-US" smtClean="0">
                <a:sym typeface="Papyrus" pitchFamily="66" charset="0"/>
              </a:rPr>
              <a:t>Third level</a:t>
            </a:r>
          </a:p>
          <a:p>
            <a:pPr lvl="3"/>
            <a:r>
              <a:rPr lang="en-US" smtClean="0">
                <a:sym typeface="Papyrus" pitchFamily="66" charset="0"/>
              </a:rPr>
              <a:t>Fourth level</a:t>
            </a:r>
          </a:p>
          <a:p>
            <a:pPr lvl="4"/>
            <a:r>
              <a:rPr lang="en-US" smtClean="0">
                <a:sym typeface="Papyrus" pitchFamily="66" charset="0"/>
              </a:rPr>
              <a:t>Fifth level</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ransition/>
  <p:txStyles>
    <p:titleStyle>
      <a:lvl1pPr algn="ctr" rtl="0" fontAlgn="base">
        <a:spcBef>
          <a:spcPct val="0"/>
        </a:spcBef>
        <a:spcAft>
          <a:spcPct val="0"/>
        </a:spcAft>
        <a:defRPr sz="6000">
          <a:solidFill>
            <a:schemeClr val="tx1"/>
          </a:solidFill>
          <a:latin typeface="+mj-lt"/>
          <a:ea typeface="+mj-ea"/>
          <a:cs typeface="+mj-cs"/>
          <a:sym typeface="Papyrus" pitchFamily="66" charset="0"/>
        </a:defRPr>
      </a:lvl1pPr>
      <a:lvl2pPr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6000">
          <a:solidFill>
            <a:schemeClr val="tx1"/>
          </a:solidFill>
          <a:latin typeface="Papyrus" pitchFamily="66" charset="0"/>
          <a:ea typeface="ヒラギノ角ゴ ProN W3" charset="0"/>
          <a:cs typeface="ヒラギノ角ゴ ProN W3" charset="0"/>
          <a:sym typeface="Papyrus" pitchFamily="66" charset="0"/>
        </a:defRPr>
      </a:lvl9pPr>
    </p:titleStyle>
    <p:bodyStyle>
      <a:lvl1pPr algn="ctr" rtl="0" fontAlgn="base">
        <a:spcBef>
          <a:spcPct val="0"/>
        </a:spcBef>
        <a:spcAft>
          <a:spcPct val="0"/>
        </a:spcAft>
        <a:defRPr sz="3000">
          <a:solidFill>
            <a:schemeClr val="tx1"/>
          </a:solidFill>
          <a:latin typeface="+mn-lt"/>
          <a:ea typeface="+mn-ea"/>
          <a:cs typeface="+mn-cs"/>
          <a:sym typeface="Papyrus" pitchFamily="66" charset="0"/>
        </a:defRPr>
      </a:lvl1pPr>
      <a:lvl2pPr algn="ctr" rtl="0" fontAlgn="base">
        <a:spcBef>
          <a:spcPct val="0"/>
        </a:spcBef>
        <a:spcAft>
          <a:spcPct val="0"/>
        </a:spcAft>
        <a:defRPr sz="3000">
          <a:solidFill>
            <a:schemeClr val="tx1"/>
          </a:solidFill>
          <a:latin typeface="+mn-lt"/>
          <a:ea typeface="+mn-ea"/>
          <a:cs typeface="+mn-cs"/>
          <a:sym typeface="Papyrus" pitchFamily="66" charset="0"/>
        </a:defRPr>
      </a:lvl2pPr>
      <a:lvl3pPr algn="ctr" rtl="0" fontAlgn="base">
        <a:spcBef>
          <a:spcPct val="0"/>
        </a:spcBef>
        <a:spcAft>
          <a:spcPct val="0"/>
        </a:spcAft>
        <a:defRPr sz="3000">
          <a:solidFill>
            <a:schemeClr val="tx1"/>
          </a:solidFill>
          <a:latin typeface="+mn-lt"/>
          <a:ea typeface="+mn-ea"/>
          <a:cs typeface="+mn-cs"/>
          <a:sym typeface="Papyrus" pitchFamily="66" charset="0"/>
        </a:defRPr>
      </a:lvl3pPr>
      <a:lvl4pPr algn="ctr" rtl="0" fontAlgn="base">
        <a:spcBef>
          <a:spcPct val="0"/>
        </a:spcBef>
        <a:spcAft>
          <a:spcPct val="0"/>
        </a:spcAft>
        <a:defRPr sz="3000">
          <a:solidFill>
            <a:schemeClr val="tx1"/>
          </a:solidFill>
          <a:latin typeface="+mn-lt"/>
          <a:ea typeface="+mn-ea"/>
          <a:cs typeface="+mn-cs"/>
          <a:sym typeface="Papyrus" pitchFamily="66" charset="0"/>
        </a:defRPr>
      </a:lvl4pPr>
      <a:lvl5pPr algn="ctr" rtl="0" fontAlgn="base">
        <a:spcBef>
          <a:spcPct val="0"/>
        </a:spcBef>
        <a:spcAft>
          <a:spcPct val="0"/>
        </a:spcAft>
        <a:defRPr sz="3000">
          <a:solidFill>
            <a:schemeClr val="tx1"/>
          </a:solidFill>
          <a:latin typeface="+mn-lt"/>
          <a:ea typeface="+mn-ea"/>
          <a:cs typeface="+mn-cs"/>
          <a:sym typeface="Papyrus" pitchFamily="66" charset="0"/>
        </a:defRPr>
      </a:lvl5pPr>
      <a:lvl6pPr marL="457200" algn="ctr" rtl="0" fontAlgn="base">
        <a:spcBef>
          <a:spcPct val="0"/>
        </a:spcBef>
        <a:spcAft>
          <a:spcPct val="0"/>
        </a:spcAft>
        <a:defRPr sz="3000">
          <a:solidFill>
            <a:schemeClr val="tx1"/>
          </a:solidFill>
          <a:latin typeface="+mn-lt"/>
          <a:ea typeface="+mn-ea"/>
          <a:cs typeface="+mn-cs"/>
          <a:sym typeface="Papyrus" pitchFamily="66" charset="0"/>
        </a:defRPr>
      </a:lvl6pPr>
      <a:lvl7pPr marL="914400" algn="ctr" rtl="0" fontAlgn="base">
        <a:spcBef>
          <a:spcPct val="0"/>
        </a:spcBef>
        <a:spcAft>
          <a:spcPct val="0"/>
        </a:spcAft>
        <a:defRPr sz="3000">
          <a:solidFill>
            <a:schemeClr val="tx1"/>
          </a:solidFill>
          <a:latin typeface="+mn-lt"/>
          <a:ea typeface="+mn-ea"/>
          <a:cs typeface="+mn-cs"/>
          <a:sym typeface="Papyrus" pitchFamily="66" charset="0"/>
        </a:defRPr>
      </a:lvl7pPr>
      <a:lvl8pPr marL="1371600" algn="ctr" rtl="0" fontAlgn="base">
        <a:spcBef>
          <a:spcPct val="0"/>
        </a:spcBef>
        <a:spcAft>
          <a:spcPct val="0"/>
        </a:spcAft>
        <a:defRPr sz="3000">
          <a:solidFill>
            <a:schemeClr val="tx1"/>
          </a:solidFill>
          <a:latin typeface="+mn-lt"/>
          <a:ea typeface="+mn-ea"/>
          <a:cs typeface="+mn-cs"/>
          <a:sym typeface="Papyrus" pitchFamily="66" charset="0"/>
        </a:defRPr>
      </a:lvl8pPr>
      <a:lvl9pPr marL="1828800" algn="ctr" rtl="0" fontAlgn="base">
        <a:spcBef>
          <a:spcPct val="0"/>
        </a:spcBef>
        <a:spcAft>
          <a:spcPct val="0"/>
        </a:spcAft>
        <a:defRPr sz="30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50800" bIns="50800" numCol="1" anchor="ctr" anchorCtr="0" compatLnSpc="1">
            <a:prstTxWarp prst="textNoShape">
              <a:avLst/>
            </a:prstTxWarp>
          </a:bodyPr>
          <a:lstStyle/>
          <a:p>
            <a:pPr lvl="0"/>
            <a:r>
              <a:rPr lang="en-US" smtClean="0">
                <a:sym typeface="Papyrus" pitchFamily="66" charset="0"/>
              </a:rPr>
              <a:t>Click to edit Master title style</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txStyles>
    <p:titleStyle>
      <a:lvl1pPr algn="ctr" rtl="0" fontAlgn="base">
        <a:spcBef>
          <a:spcPct val="0"/>
        </a:spcBef>
        <a:spcAft>
          <a:spcPct val="0"/>
        </a:spcAft>
        <a:defRPr sz="7200">
          <a:solidFill>
            <a:schemeClr val="tx1"/>
          </a:solidFill>
          <a:latin typeface="+mj-lt"/>
          <a:ea typeface="+mj-ea"/>
          <a:cs typeface="+mj-cs"/>
          <a:sym typeface="Papyrus" pitchFamily="66" charset="0"/>
        </a:defRPr>
      </a:lvl1pPr>
      <a:lvl2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2pPr>
      <a:lvl3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3pPr>
      <a:lvl4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4pPr>
      <a:lvl5pPr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5pPr>
      <a:lvl6pPr marL="4572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6pPr>
      <a:lvl7pPr marL="9144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7pPr>
      <a:lvl8pPr marL="13716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8pPr>
      <a:lvl9pPr marL="1828800" algn="ctr" rtl="0" fontAlgn="base">
        <a:spcBef>
          <a:spcPct val="0"/>
        </a:spcBef>
        <a:spcAft>
          <a:spcPct val="0"/>
        </a:spcAft>
        <a:defRPr sz="7200">
          <a:solidFill>
            <a:schemeClr val="tx1"/>
          </a:solidFill>
          <a:latin typeface="Papyrus" pitchFamily="66" charset="0"/>
          <a:ea typeface="ヒラギノ角ゴ ProN W3" charset="0"/>
          <a:cs typeface="ヒラギノ角ゴ ProN W3" charset="0"/>
          <a:sym typeface="Papyrus" pitchFamily="66" charset="0"/>
        </a:defRPr>
      </a:lvl9pPr>
    </p:titleStyle>
    <p:bodyStyle>
      <a:lvl1pPr marL="8636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1pPr>
      <a:lvl2pPr marL="15621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2pPr>
      <a:lvl3pPr marL="22733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3pPr>
      <a:lvl4pPr marL="29845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4pPr>
      <a:lvl5pPr marL="37084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5pPr>
      <a:lvl6pPr marL="41656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6pPr>
      <a:lvl7pPr marL="46228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7pPr>
      <a:lvl8pPr marL="50800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8pPr>
      <a:lvl9pPr marL="5537200" indent="-558800" algn="l" rtl="0" fontAlgn="base">
        <a:spcBef>
          <a:spcPts val="1200"/>
        </a:spcBef>
        <a:spcAft>
          <a:spcPct val="0"/>
        </a:spcAft>
        <a:buSzPct val="46000"/>
        <a:buChar char="•"/>
        <a:defRPr sz="4200">
          <a:solidFill>
            <a:schemeClr val="tx1"/>
          </a:solidFill>
          <a:latin typeface="+mn-lt"/>
          <a:ea typeface="+mn-ea"/>
          <a:cs typeface="+mn-cs"/>
          <a:sym typeface="Papyrus" pitchFamily="66" charset="0"/>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7.wmf"/></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4.xml"/><Relationship Id="rId5" Type="http://schemas.openxmlformats.org/officeDocument/2006/relationships/image" Target="../media/image11.wmf"/><Relationship Id="rId4" Type="http://schemas.openxmlformats.org/officeDocument/2006/relationships/image" Target="../media/image10.wmf"/></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2.wm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 Id="rId4" Type="http://schemas.openxmlformats.org/officeDocument/2006/relationships/image" Target="../media/image12.wmf"/></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 Id="rId4" Type="http://schemas.openxmlformats.org/officeDocument/2006/relationships/image" Target="../media/image13.wmf"/></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ln/>
        </p:spPr>
        <p:txBody>
          <a:bodyPr/>
          <a:lstStyle/>
          <a:p>
            <a:r>
              <a:rPr lang="en-US" sz="3600">
                <a:solidFill>
                  <a:srgbClr val="000000"/>
                </a:solidFill>
                <a:latin typeface="Times" charset="0"/>
                <a:cs typeface="Times" charset="0"/>
                <a:sym typeface="Times" charset="0"/>
              </a:rPr>
              <a:t>A sharp threshold for Ramsey properties of random sets of integers</a:t>
            </a:r>
            <a:r>
              <a:rPr lang="en-US" sz="3600">
                <a:solidFill>
                  <a:srgbClr val="000000"/>
                </a:solidFill>
                <a:latin typeface="Times" charset="0"/>
                <a:ea typeface="ヒラギノ明朝 ProN W3" charset="0"/>
                <a:cs typeface="ヒラギノ明朝 ProN W3" charset="0"/>
                <a:sym typeface="Times" charset="0"/>
              </a:rPr>
              <a:t/>
            </a:r>
            <a:br>
              <a:rPr lang="en-US" sz="3600">
                <a:solidFill>
                  <a:srgbClr val="000000"/>
                </a:solidFill>
                <a:latin typeface="Times" charset="0"/>
                <a:ea typeface="ヒラギノ明朝 ProN W3" charset="0"/>
                <a:cs typeface="ヒラギノ明朝 ProN W3" charset="0"/>
                <a:sym typeface="Times" charset="0"/>
              </a:rPr>
            </a:br>
            <a:r>
              <a:rPr lang="en-US" sz="3600">
                <a:solidFill>
                  <a:srgbClr val="000000"/>
                </a:solidFill>
                <a:latin typeface="Times" charset="0"/>
                <a:cs typeface="Times" charset="0"/>
                <a:sym typeface="Times" charset="0"/>
              </a:rPr>
              <a:t>(A Socratic dialogue)</a:t>
            </a:r>
            <a:r>
              <a:rPr lang="en-US" sz="3600">
                <a:solidFill>
                  <a:srgbClr val="000000"/>
                </a:solidFill>
                <a:latin typeface="Times" charset="0"/>
                <a:ea typeface="ヒラギノ明朝 ProN W3" charset="0"/>
                <a:cs typeface="ヒラギノ明朝 ProN W3" charset="0"/>
                <a:sym typeface="Times" charset="0"/>
              </a:rPr>
              <a:t/>
            </a:r>
            <a:br>
              <a:rPr lang="en-US" sz="3600">
                <a:solidFill>
                  <a:srgbClr val="000000"/>
                </a:solidFill>
                <a:latin typeface="Times" charset="0"/>
                <a:ea typeface="ヒラギノ明朝 ProN W3" charset="0"/>
                <a:cs typeface="ヒラギノ明朝 ProN W3" charset="0"/>
                <a:sym typeface="Times" charset="0"/>
              </a:rPr>
            </a:br>
            <a:r>
              <a:rPr lang="en-US" sz="3600">
                <a:solidFill>
                  <a:srgbClr val="452700"/>
                </a:solidFill>
                <a:latin typeface="Times" charset="0"/>
                <a:cs typeface="Times" charset="0"/>
                <a:sym typeface="Times" charset="0"/>
              </a:rPr>
              <a:t>Ehud Friedgut, Weizmann Institute</a:t>
            </a:r>
            <a:r>
              <a:rPr lang="en-US" sz="3600">
                <a:solidFill>
                  <a:srgbClr val="452700"/>
                </a:solidFill>
                <a:latin typeface="Times" charset="0"/>
                <a:ea typeface="ヒラギノ明朝 ProN W3" charset="0"/>
                <a:cs typeface="ヒラギノ明朝 ProN W3" charset="0"/>
                <a:sym typeface="Times" charset="0"/>
              </a:rPr>
              <a:t/>
            </a:r>
            <a:br>
              <a:rPr lang="en-US" sz="3600">
                <a:solidFill>
                  <a:srgbClr val="452700"/>
                </a:solidFill>
                <a:latin typeface="Times" charset="0"/>
                <a:ea typeface="ヒラギノ明朝 ProN W3" charset="0"/>
                <a:cs typeface="ヒラギノ明朝 ProN W3" charset="0"/>
                <a:sym typeface="Times" charset="0"/>
              </a:rPr>
            </a:br>
            <a:endParaRPr lang="en-US" sz="3600">
              <a:solidFill>
                <a:srgbClr val="452700"/>
              </a:solidFill>
              <a:latin typeface="Times" charset="0"/>
              <a:ea typeface="ヒラギノ明朝 ProN W3" charset="0"/>
              <a:cs typeface="ヒラギノ明朝 ProN W3" charset="0"/>
              <a:sym typeface="Times" charset="0"/>
            </a:endParaRPr>
          </a:p>
        </p:txBody>
      </p:sp>
      <p:sp>
        <p:nvSpPr>
          <p:cNvPr id="13314" name="Rectangle 2"/>
          <p:cNvSpPr>
            <a:spLocks noGrp="1" noChangeArrowheads="1"/>
          </p:cNvSpPr>
          <p:nvPr>
            <p:ph type="body" idx="1"/>
          </p:nvPr>
        </p:nvSpPr>
        <p:spPr>
          <a:ln/>
        </p:spPr>
        <p:txBody>
          <a:bodyPr/>
          <a:lstStyle/>
          <a:p>
            <a:r>
              <a:rPr lang="en-US">
                <a:latin typeface="Times" charset="0"/>
                <a:cs typeface="Times" charset="0"/>
                <a:sym typeface="Times" charset="0"/>
              </a:rPr>
              <a:t>Joint work with Hiệp Hàn, Yuri Person, </a:t>
            </a:r>
            <a:endParaRPr lang="en-US">
              <a:latin typeface="Times" charset="0"/>
              <a:ea typeface="ヒラギノ明朝 ProN W3" charset="0"/>
              <a:cs typeface="ヒラギノ明朝 ProN W3" charset="0"/>
              <a:sym typeface="Times" charset="0"/>
            </a:endParaRPr>
          </a:p>
          <a:p>
            <a:r>
              <a:rPr lang="en-US">
                <a:latin typeface="Times" charset="0"/>
                <a:cs typeface="Times" charset="0"/>
                <a:sym typeface="Times" charset="0"/>
              </a:rPr>
              <a:t>and Mathias Schacht </a:t>
            </a:r>
            <a:endParaRPr lang="en-US">
              <a:latin typeface="Times" charset="0"/>
              <a:ea typeface="ヒラギノ明朝 ProN W3" charset="0"/>
              <a:cs typeface="ヒラギノ明朝 ProN W3" charset="0"/>
              <a:sym typeface="Times"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a:ln/>
        </p:spPr>
        <p:txBody>
          <a:bodyPr/>
          <a:lstStyle/>
          <a:p>
            <a:pPr marL="863600">
              <a:buSzPct val="155000"/>
              <a:buFontTx/>
              <a:buBlip>
                <a:blip r:embed="rId2"/>
              </a:buBlip>
            </a:pPr>
            <a:r>
              <a:rPr lang="en-US"/>
              <a:t> : I noticed that you said that Friedgut’s result is about properties of random graphs. But the title of the talk mentioned random sets of integers.</a:t>
            </a:r>
          </a:p>
          <a:p>
            <a:pPr marL="863600">
              <a:spcBef>
                <a:spcPts val="3213"/>
              </a:spcBef>
              <a:buSzPct val="155000"/>
              <a:buFontTx/>
              <a:buBlip>
                <a:blip r:embed="rId3"/>
              </a:buBlip>
            </a:pPr>
            <a:r>
              <a:rPr lang="en-US"/>
              <a:t> : That’s an astute observation. There’s an analogous theorem of Bourgain which takes care of more general settings. </a:t>
            </a:r>
          </a:p>
          <a:p>
            <a:pPr marL="863600">
              <a:spcBef>
                <a:spcPts val="3213"/>
              </a:spcBef>
              <a:buSzPct val="155000"/>
              <a:buFontTx/>
              <a:buBlip>
                <a:blip r:embed="rId2"/>
              </a:buBlip>
            </a:pPr>
            <a:r>
              <a:rPr lang="en-US"/>
              <a:t> : Can you please explain about the case at hand?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2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build="p" bldLvl="5"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1"/>
          <p:cNvSpPr>
            <a:spLocks noGrp="1" noChangeArrowheads="1"/>
          </p:cNvSpPr>
          <p:nvPr>
            <p:ph type="body" idx="1"/>
          </p:nvPr>
        </p:nvSpPr>
        <p:spPr>
          <a:ln/>
        </p:spPr>
        <p:txBody>
          <a:bodyPr/>
          <a:lstStyle/>
          <a:p>
            <a:pPr marL="863600">
              <a:buSzPct val="155000"/>
              <a:buFontTx/>
              <a:buBlip>
                <a:blip r:embed="rId2"/>
              </a:buBlip>
            </a:pPr>
            <a:r>
              <a:rPr lang="en-US"/>
              <a:t> : With pleasure. The question is when a random subset of {1,2,...,n} has the property that any coloring of its elements by two colors, say, blue and red, produces a monochromatic 3-term arithmetic progression.</a:t>
            </a:r>
          </a:p>
          <a:p>
            <a:pPr marL="863600">
              <a:buSzPct val="155000"/>
              <a:buFontTx/>
              <a:buBlip>
                <a:blip r:embed="rId3"/>
              </a:buBlip>
            </a:pPr>
            <a:r>
              <a:rPr lang="en-US"/>
              <a:t> : Wait, what density is critical for this property?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bldLvl="5"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7" name="Rectangle 1"/>
          <p:cNvSpPr>
            <a:spLocks noGrp="1" noChangeArrowheads="1"/>
          </p:cNvSpPr>
          <p:nvPr>
            <p:ph type="body" idx="1"/>
          </p:nvPr>
        </p:nvSpPr>
        <p:spPr>
          <a:xfrm>
            <a:off x="1117600" y="1132384"/>
            <a:ext cx="10464800" cy="7416800"/>
          </a:xfrm>
          <a:ln/>
        </p:spPr>
        <p:txBody>
          <a:bodyPr/>
          <a:lstStyle/>
          <a:p>
            <a:pPr marL="863600">
              <a:buSzPct val="155000"/>
              <a:buFontTx/>
              <a:buBlip>
                <a:blip r:embed="rId2"/>
              </a:buBlip>
            </a:pPr>
            <a:r>
              <a:rPr lang="en-US" dirty="0"/>
              <a:t> : </a:t>
            </a:r>
            <a:r>
              <a:rPr lang="en-US" dirty="0">
                <a:solidFill>
                  <a:srgbClr val="452700"/>
                </a:solidFill>
              </a:rPr>
              <a:t>Good</a:t>
            </a:r>
            <a:r>
              <a:rPr lang="en-US" dirty="0"/>
              <a:t> question. </a:t>
            </a:r>
            <a:r>
              <a:rPr lang="en-US" dirty="0" err="1"/>
              <a:t>Rödl</a:t>
            </a:r>
            <a:r>
              <a:rPr lang="en-US" dirty="0"/>
              <a:t> and </a:t>
            </a:r>
            <a:r>
              <a:rPr lang="en-US" dirty="0" err="1">
                <a:solidFill>
                  <a:srgbClr val="452700"/>
                </a:solidFill>
              </a:rPr>
              <a:t>Ruci</a:t>
            </a:r>
            <a:r>
              <a:rPr lang="en-US" dirty="0" err="1">
                <a:solidFill>
                  <a:srgbClr val="452700"/>
                </a:solidFill>
                <a:latin typeface="Times" charset="0"/>
                <a:cs typeface="Times" charset="0"/>
                <a:sym typeface="Times" charset="0"/>
              </a:rPr>
              <a:t>ń</a:t>
            </a:r>
            <a:r>
              <a:rPr lang="en-US" dirty="0" err="1">
                <a:solidFill>
                  <a:srgbClr val="452700"/>
                </a:solidFill>
              </a:rPr>
              <a:t>ski</a:t>
            </a:r>
            <a:r>
              <a:rPr lang="en-US" dirty="0">
                <a:solidFill>
                  <a:srgbClr val="000000"/>
                </a:solidFill>
                <a:latin typeface="Times" charset="0"/>
                <a:cs typeface="Times" charset="0"/>
                <a:sym typeface="Times" charset="0"/>
              </a:rPr>
              <a:t> </a:t>
            </a:r>
            <a:r>
              <a:rPr lang="en-US" dirty="0"/>
              <a:t>proved that the critical density is     which is when the expected number of elements and the expected number of 3-</a:t>
            </a:r>
            <a:r>
              <a:rPr lang="en-US" sz="3200" dirty="0"/>
              <a:t>AP</a:t>
            </a:r>
            <a:r>
              <a:rPr lang="en-US" dirty="0"/>
              <a:t>’s is approximately the same.</a:t>
            </a:r>
          </a:p>
          <a:p>
            <a:pPr marL="863600">
              <a:buSzPct val="155000"/>
              <a:buFontTx/>
              <a:buBlip>
                <a:blip r:embed="rId3"/>
              </a:buBlip>
            </a:pPr>
            <a:r>
              <a:rPr lang="en-US" dirty="0"/>
              <a:t> : Excuse me, Uncle Paul, can I interrupt for a moment?</a:t>
            </a:r>
          </a:p>
          <a:p>
            <a:pPr marL="863600">
              <a:buSzPct val="155000"/>
              <a:buFontTx/>
              <a:buBlip>
                <a:blip r:embed="rId2"/>
              </a:buBlip>
            </a:pPr>
            <a:r>
              <a:rPr lang="en-US" dirty="0"/>
              <a:t>  : Please.</a:t>
            </a:r>
          </a:p>
        </p:txBody>
      </p:sp>
      <p:pic>
        <p:nvPicPr>
          <p:cNvPr id="2457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10712" y="2428528"/>
            <a:ext cx="432000" cy="658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45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457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457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 grpId="0" uiExpand="1" build="p" bldLvl="5"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1"/>
          <p:cNvSpPr>
            <a:spLocks noGrp="1" noChangeArrowheads="1"/>
          </p:cNvSpPr>
          <p:nvPr>
            <p:ph type="body" idx="1"/>
          </p:nvPr>
        </p:nvSpPr>
        <p:spPr>
          <a:ln/>
        </p:spPr>
        <p:txBody>
          <a:bodyPr/>
          <a:lstStyle/>
          <a:p>
            <a:pPr marL="863600">
              <a:buSzPct val="155000"/>
              <a:buFontTx/>
              <a:buBlip>
                <a:blip r:embed="rId2"/>
              </a:buBlip>
            </a:pPr>
            <a:r>
              <a:rPr lang="en-US" sz="3100" dirty="0"/>
              <a:t> : I see. So now you want to decide whether the property we’re discussing could possibly be correlated with something “local”. How about containing an interval of twenty consecutive integers? It seems to me that would suffice to force a monochromatic 3-</a:t>
            </a:r>
            <a:r>
              <a:rPr lang="en-US" sz="3200" dirty="0"/>
              <a:t>AP</a:t>
            </a:r>
            <a:r>
              <a:rPr lang="en-US" sz="3100" dirty="0"/>
              <a:t>.</a:t>
            </a:r>
          </a:p>
          <a:p>
            <a:pPr marL="863600">
              <a:spcBef>
                <a:spcPts val="2800"/>
              </a:spcBef>
              <a:buSzPct val="155000"/>
              <a:buFontTx/>
              <a:buBlip>
                <a:blip r:embed="rId3"/>
              </a:buBlip>
            </a:pPr>
            <a:r>
              <a:rPr lang="en-US" sz="3100" dirty="0"/>
              <a:t> : True, but </a:t>
            </a:r>
            <a:r>
              <a:rPr lang="en-US" sz="3100" dirty="0" err="1"/>
              <a:t>Rödl</a:t>
            </a:r>
            <a:r>
              <a:rPr lang="en-US" sz="3100" dirty="0"/>
              <a:t> and </a:t>
            </a:r>
            <a:r>
              <a:rPr lang="en-US" sz="3100" dirty="0" err="1"/>
              <a:t>Rucinski</a:t>
            </a:r>
            <a:r>
              <a:rPr lang="en-US" sz="3100" dirty="0"/>
              <a:t> showed that all such obvious examples are like a K</a:t>
            </a:r>
            <a:r>
              <a:rPr lang="en-US" sz="3100" baseline="-6000" dirty="0"/>
              <a:t>4</a:t>
            </a:r>
            <a:r>
              <a:rPr lang="en-US" sz="3100" dirty="0"/>
              <a:t> in G(</a:t>
            </a:r>
            <a:r>
              <a:rPr lang="en-US" sz="3100" dirty="0" err="1"/>
              <a:t>n,c</a:t>
            </a:r>
            <a:r>
              <a:rPr lang="en-US" sz="3100" dirty="0"/>
              <a:t>/n): highly unlikely. The problem is whether some more innocuous examples could, magically, be correlated with the Ramsey property.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60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60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1" grpId="0" build="p" bldLvl="5"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a:ln/>
        </p:spPr>
        <p:txBody>
          <a:bodyPr/>
          <a:lstStyle/>
          <a:p>
            <a:pPr marL="863600">
              <a:buSzPct val="155000"/>
              <a:buFontTx/>
              <a:buBlip>
                <a:blip r:embed="rId2"/>
              </a:buBlip>
            </a:pPr>
            <a:r>
              <a:rPr lang="en-US"/>
              <a:t> : You know, I haven’t yet developed an intuition whether this is a difficult task.</a:t>
            </a:r>
          </a:p>
          <a:p>
            <a:pPr marL="863600">
              <a:buSzPct val="155000"/>
              <a:buFontTx/>
              <a:buBlip>
                <a:blip r:embed="rId3"/>
              </a:buBlip>
            </a:pPr>
            <a:r>
              <a:rPr lang="en-US"/>
              <a:t> : Well, for a similar problem in graphs, having a monochromatic triangle in every bi-coloring, it took Friedgut, Rödl, </a:t>
            </a:r>
            <a:r>
              <a:rPr lang="en-US">
                <a:solidFill>
                  <a:srgbClr val="452700"/>
                </a:solidFill>
              </a:rPr>
              <a:t>Ruci</a:t>
            </a:r>
            <a:r>
              <a:rPr lang="en-US">
                <a:solidFill>
                  <a:srgbClr val="452700"/>
                </a:solidFill>
                <a:latin typeface="Times" charset="0"/>
                <a:cs typeface="Times" charset="0"/>
                <a:sym typeface="Times" charset="0"/>
              </a:rPr>
              <a:t>ń</a:t>
            </a:r>
            <a:r>
              <a:rPr lang="en-US">
                <a:solidFill>
                  <a:srgbClr val="452700"/>
                </a:solidFill>
              </a:rPr>
              <a:t>ski</a:t>
            </a:r>
            <a:r>
              <a:rPr lang="en-US"/>
              <a:t> and Tetali more than 100 pages.</a:t>
            </a:r>
          </a:p>
          <a:p>
            <a:pPr marL="863600">
              <a:buSzPct val="155000"/>
              <a:buFontTx/>
              <a:buBlip>
                <a:blip r:embed="rId2"/>
              </a:buBlip>
            </a:pPr>
            <a:r>
              <a:rPr lang="en-US"/>
              <a:t> : Great Zeus! Why so many?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5" grpId="0" build="p" bldLvl="5"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1"/>
          <p:cNvSpPr>
            <a:spLocks noGrp="1" noChangeArrowheads="1"/>
          </p:cNvSpPr>
          <p:nvPr>
            <p:ph type="body" idx="1"/>
          </p:nvPr>
        </p:nvSpPr>
        <p:spPr>
          <a:ln/>
        </p:spPr>
        <p:txBody>
          <a:bodyPr/>
          <a:lstStyle/>
          <a:p>
            <a:pPr marL="863600">
              <a:buSzPct val="155000"/>
              <a:buFontTx/>
              <a:buBlip>
                <a:blip r:embed="rId2"/>
              </a:buBlip>
            </a:pPr>
            <a:r>
              <a:rPr lang="en-US" sz="4000" dirty="0"/>
              <a:t> : Well, 65 of these pages were devoted to </a:t>
            </a:r>
            <a:r>
              <a:rPr lang="en-US" sz="4000" dirty="0" smtClean="0"/>
              <a:t>developing and applying a </a:t>
            </a:r>
            <a:r>
              <a:rPr lang="en-US" sz="4000" dirty="0"/>
              <a:t>sparse-</a:t>
            </a:r>
            <a:r>
              <a:rPr lang="en-US" sz="4000" dirty="0" err="1"/>
              <a:t>hypergraph</a:t>
            </a:r>
            <a:r>
              <a:rPr lang="en-US" sz="4000" dirty="0"/>
              <a:t>-regularity-lemma they needed.</a:t>
            </a:r>
          </a:p>
          <a:p>
            <a:pPr marL="863600">
              <a:spcBef>
                <a:spcPts val="3588"/>
              </a:spcBef>
              <a:buSzPct val="155000"/>
              <a:buFontTx/>
              <a:buBlip>
                <a:blip r:embed="rId3"/>
              </a:buBlip>
            </a:pPr>
            <a:r>
              <a:rPr lang="en-US" sz="4000" dirty="0"/>
              <a:t> : Ouch.</a:t>
            </a:r>
          </a:p>
          <a:p>
            <a:pPr marL="863600">
              <a:spcBef>
                <a:spcPts val="3588"/>
              </a:spcBef>
              <a:buSzPct val="155000"/>
              <a:buFontTx/>
              <a:buBlip>
                <a:blip r:embed="rId2"/>
              </a:buBlip>
            </a:pPr>
            <a:r>
              <a:rPr lang="en-US" sz="4000" dirty="0"/>
              <a:t> : Indeed, to quote a good friend of mine: </a:t>
            </a:r>
          </a:p>
          <a:p>
            <a:pPr marL="863600">
              <a:spcBef>
                <a:spcPts val="3588"/>
              </a:spcBef>
              <a:buSzPct val="248000"/>
              <a:buFontTx/>
              <a:buBlip>
                <a:blip r:embed="rId4"/>
              </a:buBlip>
            </a:pPr>
            <a:r>
              <a:rPr lang="en-US" sz="4000" dirty="0"/>
              <a:t> : “When possible, regularity must be avoided at all cost.”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4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build="p" bldLvl="5"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1"/>
          <p:cNvSpPr>
            <a:spLocks noGrp="1" noChangeArrowheads="1"/>
          </p:cNvSpPr>
          <p:nvPr>
            <p:ph type="body" idx="1"/>
          </p:nvPr>
        </p:nvSpPr>
        <p:spPr>
          <a:ln/>
        </p:spPr>
        <p:txBody>
          <a:bodyPr/>
          <a:lstStyle/>
          <a:p>
            <a:pPr marL="863600">
              <a:buSzPct val="155000"/>
              <a:buFontTx/>
              <a:buBlip>
                <a:blip r:embed="rId2"/>
              </a:buBlip>
            </a:pPr>
            <a:r>
              <a:rPr lang="en-US" dirty="0"/>
              <a:t> : So, in the current work, was regularity side-stepped?</a:t>
            </a:r>
          </a:p>
          <a:p>
            <a:pPr marL="863600">
              <a:buSzPct val="155000"/>
              <a:buFontTx/>
              <a:buBlip>
                <a:blip r:embed="rId3"/>
              </a:buBlip>
            </a:pPr>
            <a:r>
              <a:rPr lang="en-US" dirty="0"/>
              <a:t> : Yes! Thanks to works of </a:t>
            </a:r>
            <a:r>
              <a:rPr lang="en-US" sz="3200" dirty="0"/>
              <a:t>BMS</a:t>
            </a:r>
            <a:r>
              <a:rPr lang="en-US" dirty="0"/>
              <a:t> and/or </a:t>
            </a:r>
            <a:r>
              <a:rPr lang="en-US" sz="3200" dirty="0"/>
              <a:t>ST</a:t>
            </a:r>
            <a:r>
              <a:rPr lang="en-US" dirty="0"/>
              <a:t>.</a:t>
            </a:r>
          </a:p>
          <a:p>
            <a:pPr marL="863600">
              <a:buSzPct val="155000"/>
              <a:buFontTx/>
              <a:buBlip>
                <a:blip r:embed="rId2"/>
              </a:buBlip>
            </a:pPr>
            <a:r>
              <a:rPr lang="en-US" dirty="0"/>
              <a:t> : ?</a:t>
            </a:r>
          </a:p>
          <a:p>
            <a:pPr marL="863600">
              <a:buSzPct val="155000"/>
              <a:buFontTx/>
              <a:buBlip>
                <a:blip r:embed="rId3"/>
              </a:buBlip>
            </a:pPr>
            <a:r>
              <a:rPr lang="en-US" dirty="0"/>
              <a:t> : </a:t>
            </a:r>
            <a:r>
              <a:rPr lang="en-US" dirty="0" err="1"/>
              <a:t>Balogh</a:t>
            </a:r>
            <a:r>
              <a:rPr lang="en-US" dirty="0"/>
              <a:t>-Morris-</a:t>
            </a:r>
            <a:r>
              <a:rPr lang="en-US" dirty="0" err="1"/>
              <a:t>Samotij</a:t>
            </a:r>
            <a:r>
              <a:rPr lang="en-US" dirty="0"/>
              <a:t>, and Saxton-Thomason.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7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867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 grpId="0" build="p" bldLvl="5"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1"/>
          <p:cNvSpPr>
            <a:spLocks noGrp="1" noChangeArrowheads="1"/>
          </p:cNvSpPr>
          <p:nvPr>
            <p:ph type="body" idx="1"/>
          </p:nvPr>
        </p:nvSpPr>
        <p:spPr>
          <a:xfrm>
            <a:off x="1270000" y="1181100"/>
            <a:ext cx="10464800" cy="7416800"/>
          </a:xfrm>
          <a:ln/>
        </p:spPr>
        <p:txBody>
          <a:bodyPr/>
          <a:lstStyle/>
          <a:p>
            <a:pPr marL="863600">
              <a:buSzPct val="155000"/>
              <a:buFontTx/>
              <a:buBlip>
                <a:blip r:embed="rId2"/>
              </a:buBlip>
            </a:pPr>
            <a:r>
              <a:rPr lang="en-US" dirty="0"/>
              <a:t> : So, you claim that you can prove that this Ramsey property is not correlated with, say, containing three consecutive integers?</a:t>
            </a:r>
          </a:p>
          <a:p>
            <a:pPr marL="863600">
              <a:buSzPct val="155000"/>
              <a:buFontTx/>
              <a:buBlip>
                <a:blip r:embed="rId3"/>
              </a:buBlip>
            </a:pPr>
            <a:r>
              <a:rPr lang="en-US" dirty="0"/>
              <a:t> : That’s right.</a:t>
            </a:r>
          </a:p>
          <a:p>
            <a:pPr marL="863600">
              <a:buSzPct val="155000"/>
              <a:buFontTx/>
              <a:buBlip>
                <a:blip r:embed="rId2"/>
              </a:buBlip>
            </a:pPr>
            <a:r>
              <a:rPr lang="en-US" dirty="0"/>
              <a:t> : But how?</a:t>
            </a:r>
          </a:p>
          <a:p>
            <a:pPr marL="863600">
              <a:buSzPct val="155000"/>
              <a:buFontTx/>
              <a:buBlip>
                <a:blip r:embed="rId3"/>
              </a:buBlip>
            </a:pPr>
            <a:r>
              <a:rPr lang="en-US" dirty="0"/>
              <a:t> :O.k., I’ll try to sketch the argument.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6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969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69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969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bldLvl="5"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1"/>
          <p:cNvSpPr>
            <a:spLocks noGrp="1" noChangeArrowheads="1"/>
          </p:cNvSpPr>
          <p:nvPr>
            <p:ph type="body" idx="1"/>
          </p:nvPr>
        </p:nvSpPr>
        <p:spPr>
          <a:ln/>
        </p:spPr>
        <p:txBody>
          <a:bodyPr/>
          <a:lstStyle/>
          <a:p>
            <a:pPr marL="863600">
              <a:buSzPct val="155000"/>
              <a:buFontTx/>
              <a:buBlip>
                <a:blip r:embed="rId2"/>
              </a:buBlip>
            </a:pPr>
            <a:r>
              <a:rPr lang="en-US" sz="3500" dirty="0"/>
              <a:t> : O.k. Consider a random subset of {1,2,...,n}, with density approximately         . The property we’re discussing is whether every bi-coloring of the set contains a monochromatic 3-term </a:t>
            </a:r>
            <a:r>
              <a:rPr lang="en-US" sz="3200" dirty="0"/>
              <a:t>AP</a:t>
            </a:r>
            <a:r>
              <a:rPr lang="en-US" sz="3500" dirty="0"/>
              <a:t>. Now, we’re assuming by way of contradiction...</a:t>
            </a:r>
          </a:p>
          <a:p>
            <a:pPr marL="863600">
              <a:spcBef>
                <a:spcPts val="3138"/>
              </a:spcBef>
              <a:buSzPct val="155000"/>
              <a:buFontTx/>
              <a:buBlip>
                <a:blip r:embed="rId3"/>
              </a:buBlip>
            </a:pPr>
            <a:r>
              <a:rPr lang="en-US" sz="3500" dirty="0"/>
              <a:t> : What’s that?</a:t>
            </a:r>
          </a:p>
          <a:p>
            <a:pPr marL="863600">
              <a:spcBef>
                <a:spcPts val="3138"/>
              </a:spcBef>
              <a:buSzPct val="155000"/>
              <a:buFontTx/>
              <a:buBlip>
                <a:blip r:embed="rId2"/>
              </a:buBlip>
            </a:pPr>
            <a:r>
              <a:rPr lang="en-US" sz="3500" dirty="0"/>
              <a:t> : </a:t>
            </a:r>
            <a:r>
              <a:rPr lang="en-US" sz="3500" dirty="0" err="1"/>
              <a:t>Reductio</a:t>
            </a:r>
            <a:r>
              <a:rPr lang="en-US" sz="3500" dirty="0"/>
              <a:t> ad absurdum.</a:t>
            </a:r>
          </a:p>
          <a:p>
            <a:pPr marL="863600">
              <a:spcBef>
                <a:spcPts val="3138"/>
              </a:spcBef>
              <a:buSzPct val="155000"/>
              <a:buFontTx/>
              <a:buBlip>
                <a:blip r:embed="rId3"/>
              </a:buBlip>
            </a:pPr>
            <a:r>
              <a:rPr lang="en-US" sz="3500" dirty="0"/>
              <a:t> : Oh, so why not use simple Latin?</a:t>
            </a:r>
          </a:p>
        </p:txBody>
      </p:sp>
      <p:pic>
        <p:nvPicPr>
          <p:cNvPr id="307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0392" y="2486401"/>
            <a:ext cx="576000" cy="878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307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307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30721">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072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07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uiExpand="1"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5" name="Rectangle 1"/>
          <p:cNvSpPr>
            <a:spLocks noGrp="1" noChangeArrowheads="1"/>
          </p:cNvSpPr>
          <p:nvPr>
            <p:ph type="body" idx="1"/>
          </p:nvPr>
        </p:nvSpPr>
        <p:spPr>
          <a:ln/>
        </p:spPr>
        <p:txBody>
          <a:bodyPr/>
          <a:lstStyle/>
          <a:p>
            <a:pPr marL="863600">
              <a:buSzPct val="155000"/>
              <a:buFontTx/>
              <a:buBlip>
                <a:blip r:embed="rId2"/>
              </a:buBlip>
            </a:pPr>
            <a:r>
              <a:rPr lang="en-US" dirty="0"/>
              <a:t> : Sorry, I’ll try to stick to plain terminology. So we assume by way of </a:t>
            </a:r>
            <a:r>
              <a:rPr lang="en-US" dirty="0" err="1"/>
              <a:t>reductio</a:t>
            </a:r>
            <a:r>
              <a:rPr lang="en-US" dirty="0"/>
              <a:t> ad absurdum that the Ramsey property has a non-sharp threshold. By </a:t>
            </a:r>
            <a:r>
              <a:rPr lang="en-US" dirty="0" err="1"/>
              <a:t>Bourgain’s</a:t>
            </a:r>
            <a:r>
              <a:rPr lang="en-US" dirty="0"/>
              <a:t> theorem, there’s a “local culprit”, say an interval of length 3, such that containing it is significantly correlated with the Ramsey property.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5" grpId="0" build="p" bldLvl="5"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400" y="1651000"/>
            <a:ext cx="10160000"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1"/>
          <p:cNvSpPr>
            <a:spLocks noGrp="1" noChangeArrowheads="1"/>
          </p:cNvSpPr>
          <p:nvPr>
            <p:ph type="body" idx="1"/>
          </p:nvPr>
        </p:nvSpPr>
        <p:spPr>
          <a:ln/>
        </p:spPr>
        <p:txBody>
          <a:bodyPr/>
          <a:lstStyle/>
          <a:p>
            <a:pPr marL="863600">
              <a:buSzPct val="155000"/>
              <a:buFontTx/>
              <a:buBlip>
                <a:blip r:embed="rId2"/>
              </a:buBlip>
            </a:pPr>
            <a:r>
              <a:rPr lang="en-US"/>
              <a:t> :Wait, do you mean a specific interval of length three, or any interval of length three?</a:t>
            </a:r>
          </a:p>
          <a:p>
            <a:pPr marL="863600">
              <a:buSzPct val="155000"/>
              <a:buFontTx/>
              <a:buBlip>
                <a:blip r:embed="rId3"/>
              </a:buBlip>
            </a:pPr>
            <a:r>
              <a:rPr lang="en-US"/>
              <a:t> : Excellent question!! To avoid this delicate point we will work in the cyclical group Z</a:t>
            </a:r>
            <a:r>
              <a:rPr lang="en-US" baseline="-6000"/>
              <a:t>n</a:t>
            </a:r>
            <a:r>
              <a:rPr lang="en-US"/>
              <a:t>, rather than in {1,2,...n}, so all intervals of length three are the same.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6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76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9" grpId="0" build="p" bldLvl="5"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3793" name="Rectangle 1"/>
              <p:cNvSpPr>
                <a:spLocks noGrp="1" noChangeArrowheads="1"/>
              </p:cNvSpPr>
              <p:nvPr>
                <p:ph type="body" idx="1"/>
              </p:nvPr>
            </p:nvSpPr>
            <p:spPr>
              <a:xfrm>
                <a:off x="762000" y="1168400"/>
                <a:ext cx="10464800" cy="7416800"/>
              </a:xfrm>
              <a:ln/>
            </p:spPr>
            <p:txBody>
              <a:bodyPr/>
              <a:lstStyle/>
              <a:p>
                <a:pPr marL="863600">
                  <a:buSzPct val="155000"/>
                  <a:buFontTx/>
                  <a:buBlip>
                    <a:blip r:embed="rId2"/>
                  </a:buBlip>
                </a:pPr>
                <a:r>
                  <a:rPr lang="en-US" sz="3300" dirty="0" smtClean="0"/>
                  <a:t> : Next, by a series of logical steps that we’ll skip now, I deduce the existence of a set Z in Z</a:t>
                </a:r>
                <a:r>
                  <a:rPr lang="en-US" sz="3300" baseline="-6000" dirty="0"/>
                  <a:t>n </a:t>
                </a:r>
                <a:r>
                  <a:rPr lang="en-US" sz="3300" dirty="0"/>
                  <a:t>with the following properties:</a:t>
                </a:r>
              </a:p>
              <a:p>
                <a:pPr marL="863600">
                  <a:spcBef>
                    <a:spcPts val="2913"/>
                  </a:spcBef>
                  <a:buSzPct val="99000"/>
                  <a:buFontTx/>
                  <a:buAutoNum type="arabicPeriod"/>
                </a:pPr>
                <a:r>
                  <a:rPr lang="en-US" sz="3300" dirty="0"/>
                  <a:t>Z looks like a typical random set of size </a:t>
                </a:r>
                <a:r>
                  <a:rPr lang="en-US" sz="3300" dirty="0" smtClean="0"/>
                  <a:t> </a:t>
                </a:r>
                <a:endParaRPr lang="en-US" sz="3300" dirty="0"/>
              </a:p>
              <a:p>
                <a:pPr marL="863600">
                  <a:spcBef>
                    <a:spcPts val="2913"/>
                  </a:spcBef>
                  <a:buSzPct val="99000"/>
                  <a:buFontTx/>
                  <a:buAutoNum type="arabicPeriod"/>
                </a:pPr>
                <a:r>
                  <a:rPr lang="en-US" sz="3300" dirty="0"/>
                  <a:t>Z doesn’t have the Ramsey </a:t>
                </a:r>
                <a:r>
                  <a:rPr lang="en-US" sz="3300" dirty="0" smtClean="0"/>
                  <a:t>property.  </a:t>
                </a:r>
                <a:endParaRPr lang="en-US" sz="3300" dirty="0"/>
              </a:p>
              <a:p>
                <a:pPr marL="863600">
                  <a:spcBef>
                    <a:spcPts val="2913"/>
                  </a:spcBef>
                  <a:buSzPct val="99000"/>
                  <a:buFontTx/>
                  <a:buAutoNum type="arabicPeriod"/>
                </a:pPr>
                <a:r>
                  <a:rPr lang="en-US" sz="3300" dirty="0"/>
                  <a:t>Adding a smallish random set, of size                   induces </a:t>
                </a:r>
                <a:r>
                  <a:rPr lang="en-US" sz="3300" dirty="0" err="1"/>
                  <a:t>Ramsiness</a:t>
                </a:r>
                <a:r>
                  <a:rPr lang="en-US" sz="3300" dirty="0"/>
                  <a:t> with probability less than 50%.</a:t>
                </a:r>
              </a:p>
              <a:p>
                <a:pPr marL="863600">
                  <a:spcBef>
                    <a:spcPts val="2913"/>
                  </a:spcBef>
                  <a:buSzPct val="99000"/>
                  <a:buFontTx/>
                  <a:buAutoNum type="arabicPeriod"/>
                </a:pPr>
                <a:r>
                  <a:rPr lang="en-US" sz="3300" dirty="0"/>
                  <a:t>There are </a:t>
                </a:r>
                <a14:m>
                  <m:oMath xmlns:m="http://schemas.openxmlformats.org/officeDocument/2006/math">
                    <m:f>
                      <m:fPr>
                        <m:type m:val="lin"/>
                        <m:ctrlPr>
                          <a:rPr lang="en-US" sz="3300" i="1" smtClean="0">
                            <a:latin typeface="Cambria Math"/>
                          </a:rPr>
                        </m:ctrlPr>
                      </m:fPr>
                      <m:num>
                        <m:r>
                          <a:rPr lang="en-US" sz="3300" b="0" i="1" smtClean="0">
                            <a:latin typeface="Cambria Math"/>
                          </a:rPr>
                          <m:t>𝑛</m:t>
                        </m:r>
                      </m:num>
                      <m:den>
                        <m:r>
                          <a:rPr lang="en-US" sz="3300" b="0" i="1" smtClean="0">
                            <a:latin typeface="Cambria Math"/>
                          </a:rPr>
                          <m:t>100</m:t>
                        </m:r>
                        <m:r>
                          <a:rPr lang="en-US" sz="3300" b="0" i="1" smtClean="0">
                            <a:latin typeface="Cambria Math"/>
                          </a:rPr>
                          <m:t> </m:t>
                        </m:r>
                      </m:den>
                    </m:f>
                  </m:oMath>
                </a14:m>
                <a:r>
                  <a:rPr lang="en-US" sz="3300" dirty="0" smtClean="0"/>
                  <a:t>integers </a:t>
                </a:r>
                <a:r>
                  <a:rPr lang="en-US" sz="3300" dirty="0"/>
                  <a:t>x such that adding         {</a:t>
                </a:r>
                <a:r>
                  <a:rPr lang="en-US" sz="3300" dirty="0">
                    <a:solidFill>
                      <a:srgbClr val="DD2067"/>
                    </a:solidFill>
                  </a:rPr>
                  <a:t>x</a:t>
                </a:r>
                <a:r>
                  <a:rPr lang="en-US" sz="3300" dirty="0"/>
                  <a:t>,</a:t>
                </a:r>
                <a:r>
                  <a:rPr lang="en-US" sz="3300" dirty="0">
                    <a:solidFill>
                      <a:srgbClr val="DD2067"/>
                    </a:solidFill>
                  </a:rPr>
                  <a:t>x+1</a:t>
                </a:r>
                <a:r>
                  <a:rPr lang="en-US" sz="3300" dirty="0"/>
                  <a:t>,</a:t>
                </a:r>
                <a:r>
                  <a:rPr lang="en-US" sz="3300" dirty="0">
                    <a:solidFill>
                      <a:srgbClr val="0044FE"/>
                    </a:solidFill>
                  </a:rPr>
                  <a:t>x+2</a:t>
                </a:r>
                <a:r>
                  <a:rPr lang="en-US" sz="3300" dirty="0"/>
                  <a:t>} to Z induces </a:t>
                </a:r>
                <a:r>
                  <a:rPr lang="en-US" sz="3300" dirty="0" err="1"/>
                  <a:t>Ramsiness</a:t>
                </a:r>
                <a:r>
                  <a:rPr lang="en-US" sz="3300" dirty="0"/>
                  <a:t>.</a:t>
                </a:r>
              </a:p>
            </p:txBody>
          </p:sp>
        </mc:Choice>
        <mc:Fallback xmlns="">
          <p:sp>
            <p:nvSpPr>
              <p:cNvPr id="33793" name="Rectangle 1"/>
              <p:cNvSpPr>
                <a:spLocks noRot="1" noChangeAspect="1" noMove="1" noResize="1" noEditPoints="1" noAdjustHandles="1" noChangeArrowheads="1" noChangeShapeType="1" noTextEdit="1"/>
              </p:cNvSpPr>
              <p:nvPr>
                <p:ph type="body" idx="1"/>
              </p:nvPr>
            </p:nvSpPr>
            <p:spPr>
              <a:xfrm>
                <a:off x="762000" y="1168400"/>
                <a:ext cx="10464800" cy="7416800"/>
              </a:xfrm>
              <a:blipFill rotWithShape="1">
                <a:blip r:embed="rId3"/>
                <a:stretch>
                  <a:fillRect r="-1223"/>
                </a:stretch>
              </a:blipFill>
              <a:ln/>
            </p:spPr>
            <p:txBody>
              <a:bodyPr/>
              <a:lstStyle/>
              <a:p>
                <a:r>
                  <a:rPr lang="he-IL">
                    <a:noFill/>
                  </a:rPr>
                  <a:t> </a:t>
                </a:r>
              </a:p>
            </p:txBody>
          </p:sp>
        </mc:Fallback>
      </mc:AlternateContent>
      <p:pic>
        <p:nvPicPr>
          <p:cNvPr id="337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0632" y="3580658"/>
            <a:ext cx="936000" cy="6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37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30592" y="5380857"/>
            <a:ext cx="828000" cy="56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79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3379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379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379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499"/>
                                          </p:stCondLst>
                                        </p:cTn>
                                        <p:tgtEl>
                                          <p:spTgt spid="337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379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uiExpand="1" build="p" bldLvl="5"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1"/>
          <p:cNvSpPr>
            <a:spLocks noGrp="1" noChangeArrowheads="1"/>
          </p:cNvSpPr>
          <p:nvPr>
            <p:ph type="body" idx="1"/>
          </p:nvPr>
        </p:nvSpPr>
        <p:spPr>
          <a:ln/>
        </p:spPr>
        <p:txBody>
          <a:bodyPr/>
          <a:lstStyle/>
          <a:p>
            <a:pPr marL="863600">
              <a:buSzPct val="155000"/>
              <a:buFontTx/>
              <a:buBlip>
                <a:blip r:embed="rId2"/>
              </a:buBlip>
            </a:pPr>
            <a:r>
              <a:rPr lang="en-US" sz="3100" dirty="0"/>
              <a:t> : O.k., I think I follow so far. But how will this reduce to absurdum?</a:t>
            </a:r>
          </a:p>
          <a:p>
            <a:pPr marL="863600">
              <a:spcBef>
                <a:spcPts val="2800"/>
              </a:spcBef>
              <a:buSzPct val="155000"/>
              <a:buFontTx/>
              <a:buBlip>
                <a:blip r:embed="rId3"/>
              </a:buBlip>
            </a:pPr>
            <a:r>
              <a:rPr lang="en-US" sz="3100" dirty="0"/>
              <a:t> : We’ll see that the fact that for so many x’s, adding {</a:t>
            </a:r>
            <a:r>
              <a:rPr lang="en-US" sz="3100" dirty="0">
                <a:solidFill>
                  <a:srgbClr val="DD2067"/>
                </a:solidFill>
              </a:rPr>
              <a:t>x</a:t>
            </a:r>
            <a:r>
              <a:rPr lang="en-US" sz="3100" dirty="0"/>
              <a:t>,</a:t>
            </a:r>
            <a:r>
              <a:rPr lang="en-US" sz="3100" dirty="0">
                <a:solidFill>
                  <a:srgbClr val="DD2067"/>
                </a:solidFill>
              </a:rPr>
              <a:t>x+1</a:t>
            </a:r>
            <a:r>
              <a:rPr lang="en-US" sz="3100" dirty="0"/>
              <a:t>,</a:t>
            </a:r>
            <a:r>
              <a:rPr lang="en-US" sz="3100" dirty="0">
                <a:solidFill>
                  <a:srgbClr val="0044FE"/>
                </a:solidFill>
              </a:rPr>
              <a:t>x+2</a:t>
            </a:r>
            <a:r>
              <a:rPr lang="en-US" sz="3100" dirty="0"/>
              <a:t>} induces </a:t>
            </a:r>
            <a:r>
              <a:rPr lang="en-US" sz="3100" dirty="0" err="1"/>
              <a:t>Ramsiness</a:t>
            </a:r>
            <a:r>
              <a:rPr lang="en-US" sz="3100" dirty="0"/>
              <a:t>, means that the set of colorings with no monochromatic 3-</a:t>
            </a:r>
            <a:r>
              <a:rPr lang="en-US" sz="3200" dirty="0"/>
              <a:t>AP</a:t>
            </a:r>
            <a:r>
              <a:rPr lang="en-US" sz="3100" dirty="0"/>
              <a:t> is rather restricted.</a:t>
            </a:r>
          </a:p>
          <a:p>
            <a:pPr marL="863600">
              <a:spcBef>
                <a:spcPts val="2800"/>
              </a:spcBef>
              <a:buSzPct val="155000"/>
              <a:buFontTx/>
              <a:buBlip>
                <a:blip r:embed="rId2"/>
              </a:buBlip>
            </a:pPr>
            <a:r>
              <a:rPr lang="en-US" sz="3100" dirty="0"/>
              <a:t> : and?...</a:t>
            </a:r>
          </a:p>
          <a:p>
            <a:pPr marL="863600">
              <a:spcBef>
                <a:spcPts val="2800"/>
              </a:spcBef>
              <a:buSzPct val="155000"/>
              <a:buFontTx/>
              <a:buBlip>
                <a:blip r:embed="rId3"/>
              </a:buBlip>
            </a:pPr>
            <a:r>
              <a:rPr lang="en-US" sz="3100" dirty="0"/>
              <a:t> That will imply that adding          more points at random kills all possible colorings with probability close to 100%, and not 50% as we assumed.</a:t>
            </a:r>
          </a:p>
        </p:txBody>
      </p:sp>
      <p:pic>
        <p:nvPicPr>
          <p:cNvPr id="348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3329" y="6244952"/>
            <a:ext cx="765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1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1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499"/>
                                          </p:stCondLst>
                                        </p:cTn>
                                        <p:tgtEl>
                                          <p:spTgt spid="348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 grpId="0" build="p" bldLvl="5"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1"/>
          <p:cNvSpPr>
            <a:spLocks noGrp="1" noChangeArrowheads="1"/>
          </p:cNvSpPr>
          <p:nvPr>
            <p:ph type="body" idx="1"/>
          </p:nvPr>
        </p:nvSpPr>
        <p:spPr>
          <a:ln/>
        </p:spPr>
        <p:txBody>
          <a:bodyPr/>
          <a:lstStyle/>
          <a:p>
            <a:pPr marL="863600">
              <a:buSzPct val="155000"/>
              <a:buFontTx/>
              <a:buBlip>
                <a:blip r:embed="rId2"/>
              </a:buBlip>
            </a:pPr>
            <a:r>
              <a:rPr lang="en-US"/>
              <a:t> : But it’s not even clear to me how adding {</a:t>
            </a:r>
            <a:r>
              <a:rPr lang="en-US">
                <a:solidFill>
                  <a:srgbClr val="DD2067"/>
                </a:solidFill>
              </a:rPr>
              <a:t>x</a:t>
            </a:r>
            <a:r>
              <a:rPr lang="en-US"/>
              <a:t>,</a:t>
            </a:r>
            <a:r>
              <a:rPr lang="en-US">
                <a:solidFill>
                  <a:srgbClr val="DD2067"/>
                </a:solidFill>
              </a:rPr>
              <a:t>x+1</a:t>
            </a:r>
            <a:r>
              <a:rPr lang="en-US"/>
              <a:t>,</a:t>
            </a:r>
            <a:r>
              <a:rPr lang="en-US">
                <a:solidFill>
                  <a:srgbClr val="0044FE"/>
                </a:solidFill>
              </a:rPr>
              <a:t>x+2</a:t>
            </a:r>
            <a:r>
              <a:rPr lang="en-US"/>
              <a:t>} to Z can ruin all possible colorings. Is it because it forces x-1 to be colored blue?</a:t>
            </a:r>
          </a:p>
          <a:p>
            <a:pPr marL="863600">
              <a:buSzPct val="155000"/>
              <a:buFontTx/>
              <a:buBlip>
                <a:blip r:embed="rId3"/>
              </a:buBlip>
            </a:pPr>
            <a:r>
              <a:rPr lang="en-US"/>
              <a:t> : No, typically x-1 doesn’t even belong to Z. It’s more complicated. Here I think a picture might help.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584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58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1" grpId="0" build="p" bldLvl="5"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Rectangle 1"/>
          <p:cNvSpPr>
            <a:spLocks noGrp="1" noChangeArrowheads="1"/>
          </p:cNvSpPr>
          <p:nvPr>
            <p:ph type="body" idx="1"/>
          </p:nvPr>
        </p:nvSpPr>
        <p:spPr>
          <a:xfrm>
            <a:off x="1168400" y="2271492"/>
            <a:ext cx="10464800" cy="5842000"/>
          </a:xfrm>
          <a:ln/>
        </p:spPr>
        <p:txBody>
          <a:bodyPr/>
          <a:lstStyle/>
          <a:p>
            <a:pPr marL="863600">
              <a:buSzPct val="155000"/>
              <a:buFontTx/>
              <a:buBlip>
                <a:blip r:embed="rId2"/>
              </a:buBlip>
            </a:pPr>
            <a:r>
              <a:rPr lang="en-US" sz="4000" dirty="0"/>
              <a:t> : What this picture means is that there are elements </a:t>
            </a:r>
            <a:r>
              <a:rPr lang="en-US" sz="4000" dirty="0" err="1"/>
              <a:t>a,b,c,a’,b’,c</a:t>
            </a:r>
            <a:r>
              <a:rPr lang="en-US" sz="4000" dirty="0"/>
              <a:t>’ in Z such that in every proper coloring either [a and a’ are red] or [b and b’ are red] or [c and c’ are blue]</a:t>
            </a:r>
          </a:p>
          <a:p>
            <a:pPr marL="863600">
              <a:spcBef>
                <a:spcPts val="1150"/>
              </a:spcBef>
              <a:buSzPct val="155000"/>
              <a:buFontTx/>
              <a:buBlip>
                <a:blip r:embed="rId3"/>
              </a:buBlip>
            </a:pPr>
            <a:r>
              <a:rPr lang="en-US" sz="4000" dirty="0"/>
              <a:t> : But couldn’t the interaction of                 {</a:t>
            </a:r>
            <a:r>
              <a:rPr lang="en-US" sz="4000" dirty="0">
                <a:solidFill>
                  <a:srgbClr val="DD2067"/>
                </a:solidFill>
              </a:rPr>
              <a:t>x</a:t>
            </a:r>
            <a:r>
              <a:rPr lang="en-US" sz="4000" dirty="0"/>
              <a:t>,</a:t>
            </a:r>
            <a:r>
              <a:rPr lang="en-US" sz="4000" dirty="0">
                <a:solidFill>
                  <a:srgbClr val="DD2067"/>
                </a:solidFill>
              </a:rPr>
              <a:t>x+1</a:t>
            </a:r>
            <a:r>
              <a:rPr lang="en-US" sz="4000" dirty="0"/>
              <a:t>,</a:t>
            </a:r>
            <a:r>
              <a:rPr lang="en-US" sz="4000" dirty="0">
                <a:solidFill>
                  <a:srgbClr val="0044FE"/>
                </a:solidFill>
              </a:rPr>
              <a:t>x+2</a:t>
            </a:r>
            <a:r>
              <a:rPr lang="en-US" sz="4000" dirty="0"/>
              <a:t>} with Z be of a different nature?</a:t>
            </a:r>
          </a:p>
        </p:txBody>
      </p:sp>
      <p:sp>
        <p:nvSpPr>
          <p:cNvPr id="36866" name="Rectangle 2"/>
          <p:cNvSpPr>
            <a:spLocks/>
          </p:cNvSpPr>
          <p:nvPr/>
        </p:nvSpPr>
        <p:spPr bwMode="auto">
          <a:xfrm>
            <a:off x="2119313" y="1346200"/>
            <a:ext cx="8167687"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dirty="0">
                <a:solidFill>
                  <a:schemeClr val="tx1"/>
                </a:solidFill>
                <a:ea typeface="Papyrus" pitchFamily="66" charset="0"/>
                <a:cs typeface="Papyrus" pitchFamily="66" charset="0"/>
              </a:rPr>
              <a:t>a....b...</a:t>
            </a:r>
            <a:r>
              <a:rPr lang="en-US" dirty="0" smtClean="0">
                <a:solidFill>
                  <a:schemeClr val="tx1"/>
                </a:solidFill>
                <a:ea typeface="Papyrus" pitchFamily="66" charset="0"/>
                <a:cs typeface="Papyrus" pitchFamily="66" charset="0"/>
              </a:rPr>
              <a:t>c...</a:t>
            </a:r>
            <a:r>
              <a:rPr lang="en-US" dirty="0" smtClean="0">
                <a:solidFill>
                  <a:srgbClr val="DD2067"/>
                </a:solidFill>
                <a:ea typeface="Papyrus" pitchFamily="66" charset="0"/>
                <a:cs typeface="Papyrus" pitchFamily="66" charset="0"/>
              </a:rPr>
              <a:t>x</a:t>
            </a:r>
            <a:r>
              <a:rPr lang="en-US" dirty="0" smtClean="0">
                <a:solidFill>
                  <a:schemeClr val="tx1"/>
                </a:solidFill>
                <a:ea typeface="Papyrus" pitchFamily="66" charset="0"/>
                <a:cs typeface="Papyrus" pitchFamily="66" charset="0"/>
              </a:rPr>
              <a:t>,</a:t>
            </a:r>
            <a:r>
              <a:rPr lang="en-US" dirty="0" smtClean="0">
                <a:solidFill>
                  <a:srgbClr val="DD2067"/>
                </a:solidFill>
                <a:ea typeface="Papyrus" pitchFamily="66" charset="0"/>
                <a:cs typeface="Papyrus" pitchFamily="66" charset="0"/>
              </a:rPr>
              <a:t>x+1</a:t>
            </a:r>
            <a:r>
              <a:rPr lang="en-US" dirty="0" smtClean="0">
                <a:solidFill>
                  <a:schemeClr val="tx1"/>
                </a:solidFill>
                <a:ea typeface="Papyrus" pitchFamily="66" charset="0"/>
                <a:cs typeface="Papyrus" pitchFamily="66" charset="0"/>
              </a:rPr>
              <a:t>,</a:t>
            </a:r>
            <a:r>
              <a:rPr lang="en-US" dirty="0" smtClean="0">
                <a:solidFill>
                  <a:srgbClr val="0044FE"/>
                </a:solidFill>
                <a:ea typeface="Papyrus" pitchFamily="66" charset="0"/>
                <a:cs typeface="Papyrus" pitchFamily="66" charset="0"/>
              </a:rPr>
              <a:t>x+2</a:t>
            </a:r>
            <a:r>
              <a:rPr lang="en-US" dirty="0">
                <a:solidFill>
                  <a:schemeClr val="tx1"/>
                </a:solidFill>
                <a:ea typeface="Papyrus" pitchFamily="66" charset="0"/>
                <a:cs typeface="Papyrus" pitchFamily="66" charset="0"/>
              </a:rPr>
              <a:t>,..a’...b’...c’</a:t>
            </a:r>
          </a:p>
        </p:txBody>
      </p:sp>
      <p:sp>
        <p:nvSpPr>
          <p:cNvPr id="5" name="Freeform 4"/>
          <p:cNvSpPr/>
          <p:nvPr/>
        </p:nvSpPr>
        <p:spPr bwMode="auto">
          <a:xfrm>
            <a:off x="2743200" y="1219042"/>
            <a:ext cx="2249714" cy="522672"/>
          </a:xfrm>
          <a:custGeom>
            <a:avLst/>
            <a:gdLst>
              <a:gd name="connsiteX0" fmla="*/ 0 w 2249714"/>
              <a:gd name="connsiteY0" fmla="*/ 479129 h 522672"/>
              <a:gd name="connsiteX1" fmla="*/ 1059543 w 2249714"/>
              <a:gd name="connsiteY1" fmla="*/ 158 h 522672"/>
              <a:gd name="connsiteX2" fmla="*/ 2249714 w 2249714"/>
              <a:gd name="connsiteY2" fmla="*/ 522672 h 522672"/>
            </a:gdLst>
            <a:ahLst/>
            <a:cxnLst>
              <a:cxn ang="0">
                <a:pos x="connsiteX0" y="connsiteY0"/>
              </a:cxn>
              <a:cxn ang="0">
                <a:pos x="connsiteX1" y="connsiteY1"/>
              </a:cxn>
              <a:cxn ang="0">
                <a:pos x="connsiteX2" y="connsiteY2"/>
              </a:cxn>
            </a:cxnLst>
            <a:rect l="l" t="t" r="r" b="b"/>
            <a:pathLst>
              <a:path w="2249714" h="522672">
                <a:moveTo>
                  <a:pt x="0" y="479129"/>
                </a:moveTo>
                <a:cubicBezTo>
                  <a:pt x="342295" y="236015"/>
                  <a:pt x="684591" y="-7099"/>
                  <a:pt x="1059543" y="158"/>
                </a:cubicBezTo>
                <a:cubicBezTo>
                  <a:pt x="1434495" y="7415"/>
                  <a:pt x="1842104" y="265043"/>
                  <a:pt x="2249714" y="522672"/>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endParaRPr>
          </a:p>
        </p:txBody>
      </p:sp>
      <p:sp>
        <p:nvSpPr>
          <p:cNvPr id="6" name="Freeform 5"/>
          <p:cNvSpPr/>
          <p:nvPr/>
        </p:nvSpPr>
        <p:spPr bwMode="auto">
          <a:xfrm>
            <a:off x="4963886" y="1117543"/>
            <a:ext cx="2873828" cy="624171"/>
          </a:xfrm>
          <a:custGeom>
            <a:avLst/>
            <a:gdLst>
              <a:gd name="connsiteX0" fmla="*/ 0 w 2873828"/>
              <a:gd name="connsiteY0" fmla="*/ 595143 h 624171"/>
              <a:gd name="connsiteX1" fmla="*/ 1640114 w 2873828"/>
              <a:gd name="connsiteY1" fmla="*/ 57 h 624171"/>
              <a:gd name="connsiteX2" fmla="*/ 2873828 w 2873828"/>
              <a:gd name="connsiteY2" fmla="*/ 624171 h 624171"/>
            </a:gdLst>
            <a:ahLst/>
            <a:cxnLst>
              <a:cxn ang="0">
                <a:pos x="connsiteX0" y="connsiteY0"/>
              </a:cxn>
              <a:cxn ang="0">
                <a:pos x="connsiteX1" y="connsiteY1"/>
              </a:cxn>
              <a:cxn ang="0">
                <a:pos x="connsiteX2" y="connsiteY2"/>
              </a:cxn>
            </a:cxnLst>
            <a:rect l="l" t="t" r="r" b="b"/>
            <a:pathLst>
              <a:path w="2873828" h="624171">
                <a:moveTo>
                  <a:pt x="0" y="595143"/>
                </a:moveTo>
                <a:cubicBezTo>
                  <a:pt x="580571" y="295181"/>
                  <a:pt x="1161143" y="-4781"/>
                  <a:pt x="1640114" y="57"/>
                </a:cubicBezTo>
                <a:cubicBezTo>
                  <a:pt x="2119085" y="4895"/>
                  <a:pt x="2496456" y="314533"/>
                  <a:pt x="2873828" y="624171"/>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endParaRPr>
          </a:p>
        </p:txBody>
      </p:sp>
      <p:sp>
        <p:nvSpPr>
          <p:cNvPr id="7" name="Freeform 6"/>
          <p:cNvSpPr/>
          <p:nvPr/>
        </p:nvSpPr>
        <p:spPr bwMode="auto">
          <a:xfrm>
            <a:off x="3643086" y="1001430"/>
            <a:ext cx="2133600" cy="638684"/>
          </a:xfrm>
          <a:custGeom>
            <a:avLst/>
            <a:gdLst>
              <a:gd name="connsiteX0" fmla="*/ 0 w 2133600"/>
              <a:gd name="connsiteY0" fmla="*/ 609656 h 638684"/>
              <a:gd name="connsiteX1" fmla="*/ 1320800 w 2133600"/>
              <a:gd name="connsiteY1" fmla="*/ 56 h 638684"/>
              <a:gd name="connsiteX2" fmla="*/ 2133600 w 2133600"/>
              <a:gd name="connsiteY2" fmla="*/ 638684 h 638684"/>
            </a:gdLst>
            <a:ahLst/>
            <a:cxnLst>
              <a:cxn ang="0">
                <a:pos x="connsiteX0" y="connsiteY0"/>
              </a:cxn>
              <a:cxn ang="0">
                <a:pos x="connsiteX1" y="connsiteY1"/>
              </a:cxn>
              <a:cxn ang="0">
                <a:pos x="connsiteX2" y="connsiteY2"/>
              </a:cxn>
            </a:cxnLst>
            <a:rect l="l" t="t" r="r" b="b"/>
            <a:pathLst>
              <a:path w="2133600" h="638684">
                <a:moveTo>
                  <a:pt x="0" y="609656"/>
                </a:moveTo>
                <a:cubicBezTo>
                  <a:pt x="482600" y="302437"/>
                  <a:pt x="965200" y="-4782"/>
                  <a:pt x="1320800" y="56"/>
                </a:cubicBezTo>
                <a:cubicBezTo>
                  <a:pt x="1676400" y="4894"/>
                  <a:pt x="1905000" y="321789"/>
                  <a:pt x="2133600" y="638684"/>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endParaRPr>
          </a:p>
        </p:txBody>
      </p:sp>
      <p:sp>
        <p:nvSpPr>
          <p:cNvPr id="12" name="Freeform 11"/>
          <p:cNvSpPr/>
          <p:nvPr/>
        </p:nvSpPr>
        <p:spPr bwMode="auto">
          <a:xfrm>
            <a:off x="5747657" y="972457"/>
            <a:ext cx="2946400" cy="609600"/>
          </a:xfrm>
          <a:custGeom>
            <a:avLst/>
            <a:gdLst>
              <a:gd name="connsiteX0" fmla="*/ 0 w 2946400"/>
              <a:gd name="connsiteY0" fmla="*/ 609600 h 609600"/>
              <a:gd name="connsiteX1" fmla="*/ 1741714 w 2946400"/>
              <a:gd name="connsiteY1" fmla="*/ 0 h 609600"/>
              <a:gd name="connsiteX2" fmla="*/ 2946400 w 2946400"/>
              <a:gd name="connsiteY2" fmla="*/ 609600 h 609600"/>
            </a:gdLst>
            <a:ahLst/>
            <a:cxnLst>
              <a:cxn ang="0">
                <a:pos x="connsiteX0" y="connsiteY0"/>
              </a:cxn>
              <a:cxn ang="0">
                <a:pos x="connsiteX1" y="connsiteY1"/>
              </a:cxn>
              <a:cxn ang="0">
                <a:pos x="connsiteX2" y="connsiteY2"/>
              </a:cxn>
            </a:cxnLst>
            <a:rect l="l" t="t" r="r" b="b"/>
            <a:pathLst>
              <a:path w="2946400" h="609600">
                <a:moveTo>
                  <a:pt x="0" y="609600"/>
                </a:moveTo>
                <a:cubicBezTo>
                  <a:pt x="625323" y="304800"/>
                  <a:pt x="1250647" y="0"/>
                  <a:pt x="1741714" y="0"/>
                </a:cubicBezTo>
                <a:cubicBezTo>
                  <a:pt x="2232781" y="0"/>
                  <a:pt x="2733524" y="512838"/>
                  <a:pt x="2946400" y="609600"/>
                </a:cubicBezTo>
              </a:path>
            </a:pathLst>
          </a:custGeom>
          <a:noFill/>
          <a:ln w="254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endParaRPr>
          </a:p>
        </p:txBody>
      </p:sp>
      <p:sp>
        <p:nvSpPr>
          <p:cNvPr id="13" name="Freeform 12"/>
          <p:cNvSpPr/>
          <p:nvPr/>
        </p:nvSpPr>
        <p:spPr bwMode="auto">
          <a:xfrm>
            <a:off x="4325257" y="2061029"/>
            <a:ext cx="2510972" cy="420926"/>
          </a:xfrm>
          <a:custGeom>
            <a:avLst/>
            <a:gdLst>
              <a:gd name="connsiteX0" fmla="*/ 0 w 2510972"/>
              <a:gd name="connsiteY0" fmla="*/ 0 h 420926"/>
              <a:gd name="connsiteX1" fmla="*/ 1494972 w 2510972"/>
              <a:gd name="connsiteY1" fmla="*/ 420914 h 420926"/>
              <a:gd name="connsiteX2" fmla="*/ 2510972 w 2510972"/>
              <a:gd name="connsiteY2" fmla="*/ 14514 h 420926"/>
            </a:gdLst>
            <a:ahLst/>
            <a:cxnLst>
              <a:cxn ang="0">
                <a:pos x="connsiteX0" y="connsiteY0"/>
              </a:cxn>
              <a:cxn ang="0">
                <a:pos x="connsiteX1" y="connsiteY1"/>
              </a:cxn>
              <a:cxn ang="0">
                <a:pos x="connsiteX2" y="connsiteY2"/>
              </a:cxn>
            </a:cxnLst>
            <a:rect l="l" t="t" r="r" b="b"/>
            <a:pathLst>
              <a:path w="2510972" h="420926">
                <a:moveTo>
                  <a:pt x="0" y="0"/>
                </a:moveTo>
                <a:cubicBezTo>
                  <a:pt x="538238" y="209247"/>
                  <a:pt x="1076477" y="418495"/>
                  <a:pt x="1494972" y="420914"/>
                </a:cubicBezTo>
                <a:cubicBezTo>
                  <a:pt x="1913467" y="423333"/>
                  <a:pt x="2336801" y="87086"/>
                  <a:pt x="2510972" y="14514"/>
                </a:cubicBezTo>
              </a:path>
            </a:pathLst>
          </a:custGeom>
          <a:noFill/>
          <a:ln w="254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endParaRPr>
          </a:p>
        </p:txBody>
      </p:sp>
      <p:sp>
        <p:nvSpPr>
          <p:cNvPr id="14" name="Freeform 13"/>
          <p:cNvSpPr/>
          <p:nvPr/>
        </p:nvSpPr>
        <p:spPr bwMode="auto">
          <a:xfrm>
            <a:off x="6792686" y="2090057"/>
            <a:ext cx="2743200" cy="290286"/>
          </a:xfrm>
          <a:custGeom>
            <a:avLst/>
            <a:gdLst>
              <a:gd name="connsiteX0" fmla="*/ 0 w 2743200"/>
              <a:gd name="connsiteY0" fmla="*/ 0 h 290286"/>
              <a:gd name="connsiteX1" fmla="*/ 1640114 w 2743200"/>
              <a:gd name="connsiteY1" fmla="*/ 290286 h 290286"/>
              <a:gd name="connsiteX2" fmla="*/ 2743200 w 2743200"/>
              <a:gd name="connsiteY2" fmla="*/ 0 h 290286"/>
            </a:gdLst>
            <a:ahLst/>
            <a:cxnLst>
              <a:cxn ang="0">
                <a:pos x="connsiteX0" y="connsiteY0"/>
              </a:cxn>
              <a:cxn ang="0">
                <a:pos x="connsiteX1" y="connsiteY1"/>
              </a:cxn>
              <a:cxn ang="0">
                <a:pos x="connsiteX2" y="connsiteY2"/>
              </a:cxn>
            </a:cxnLst>
            <a:rect l="l" t="t" r="r" b="b"/>
            <a:pathLst>
              <a:path w="2743200" h="290286">
                <a:moveTo>
                  <a:pt x="0" y="0"/>
                </a:moveTo>
                <a:cubicBezTo>
                  <a:pt x="591457" y="145143"/>
                  <a:pt x="1182914" y="290286"/>
                  <a:pt x="1640114" y="290286"/>
                </a:cubicBezTo>
                <a:cubicBezTo>
                  <a:pt x="2097314" y="290286"/>
                  <a:pt x="2554514" y="60476"/>
                  <a:pt x="2743200" y="0"/>
                </a:cubicBezTo>
              </a:path>
            </a:pathLst>
          </a:custGeom>
          <a:noFill/>
          <a:ln w="25400" cap="flat" cmpd="sng" algn="ctr">
            <a:solidFill>
              <a:srgbClr val="0070C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e-IL"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68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686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bldLvl="5"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Rectangle 1"/>
          <p:cNvSpPr>
            <a:spLocks noGrp="1" noChangeArrowheads="1"/>
          </p:cNvSpPr>
          <p:nvPr>
            <p:ph type="body" idx="1"/>
          </p:nvPr>
        </p:nvSpPr>
        <p:spPr>
          <a:ln/>
        </p:spPr>
        <p:txBody>
          <a:bodyPr/>
          <a:lstStyle/>
          <a:p>
            <a:pPr marL="863600">
              <a:buSzPct val="155000"/>
              <a:buFontTx/>
              <a:buBlip>
                <a:blip r:embed="rId2"/>
              </a:buBlip>
            </a:pPr>
            <a:r>
              <a:rPr lang="en-US"/>
              <a:t> : Yes, it could, but using probabilistic arguments we can focus on one such prototype.</a:t>
            </a:r>
          </a:p>
          <a:p>
            <a:pPr marL="863600">
              <a:buSzPct val="155000"/>
              <a:buFontTx/>
              <a:buBlip>
                <a:blip r:embed="rId3"/>
              </a:buBlip>
            </a:pPr>
            <a:r>
              <a:rPr lang="en-US"/>
              <a:t> : How can an argument be “probabilistic”?</a:t>
            </a:r>
          </a:p>
          <a:p>
            <a:pPr marL="863600">
              <a:buSzPct val="155000"/>
              <a:buFontTx/>
              <a:buBlip>
                <a:blip r:embed="rId2"/>
              </a:buBlip>
            </a:pPr>
            <a:r>
              <a:rPr lang="en-US"/>
              <a:t> : Oh, that’s an idea that I introduced a mere 65 years ago.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788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788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788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9" grpId="0" build="p" bldLvl="5"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913" name="Rectangle 1"/>
              <p:cNvSpPr>
                <a:spLocks noGrp="1" noChangeArrowheads="1"/>
              </p:cNvSpPr>
              <p:nvPr>
                <p:ph type="body" idx="1"/>
              </p:nvPr>
            </p:nvSpPr>
            <p:spPr>
              <a:ln/>
            </p:spPr>
            <p:txBody>
              <a:bodyPr/>
              <a:lstStyle/>
              <a:p>
                <a:pPr marL="863600">
                  <a:buSzPct val="155000"/>
                  <a:buFontTx/>
                  <a:buBlip>
                    <a:blip r:embed="rId2"/>
                  </a:buBlip>
                </a:pPr>
                <a:r>
                  <a:rPr lang="en-US" sz="4000" dirty="0" smtClean="0"/>
                  <a:t> : So, recapping, every one of the </a:t>
                </a:r>
                <a14:m>
                  <m:oMath xmlns:m="http://schemas.openxmlformats.org/officeDocument/2006/math">
                    <m:f>
                      <m:fPr>
                        <m:type m:val="lin"/>
                        <m:ctrlPr>
                          <a:rPr lang="en-US" sz="3200" i="1" smtClean="0">
                            <a:latin typeface="Cambria Math"/>
                          </a:rPr>
                        </m:ctrlPr>
                      </m:fPr>
                      <m:num>
                        <m:r>
                          <a:rPr lang="en-US" sz="3200" b="0" i="1" smtClean="0">
                            <a:latin typeface="Cambria Math"/>
                          </a:rPr>
                          <m:t>𝑛</m:t>
                        </m:r>
                      </m:num>
                      <m:den>
                        <m:r>
                          <a:rPr lang="en-US" sz="3200" b="0" i="1" smtClean="0">
                            <a:latin typeface="Cambria Math"/>
                          </a:rPr>
                          <m:t>100</m:t>
                        </m:r>
                      </m:den>
                    </m:f>
                  </m:oMath>
                </a14:m>
                <a:r>
                  <a:rPr lang="en-US" sz="4000" dirty="0" smtClean="0"/>
                  <a:t> </a:t>
                </a:r>
                <a:r>
                  <a:rPr lang="en-US" sz="4000" dirty="0"/>
                  <a:t>problematic x’s forces a restriction of the form {</a:t>
                </a:r>
                <a:r>
                  <a:rPr lang="en-US" sz="4000" dirty="0" err="1"/>
                  <a:t>a,b,c,a’,b’,c</a:t>
                </a:r>
                <a:r>
                  <a:rPr lang="en-US" sz="4000" dirty="0"/>
                  <a:t>’}, that every proper coloring of Z must meet.</a:t>
                </a:r>
              </a:p>
              <a:p>
                <a:pPr marL="863600">
                  <a:spcBef>
                    <a:spcPts val="3588"/>
                  </a:spcBef>
                  <a:buSzPct val="155000"/>
                  <a:buFontTx/>
                  <a:buBlip>
                    <a:blip r:embed="rId2"/>
                  </a:buBlip>
                </a:pPr>
                <a:r>
                  <a:rPr lang="en-US" sz="4000" dirty="0"/>
                  <a:t> : The family of restrictions forms a </a:t>
                </a:r>
                <a:r>
                  <a:rPr lang="en-US" sz="4000" dirty="0" err="1"/>
                  <a:t>hypergraph</a:t>
                </a:r>
                <a:r>
                  <a:rPr lang="en-US" sz="4000" dirty="0"/>
                  <a:t>.</a:t>
                </a:r>
              </a:p>
              <a:p>
                <a:pPr marL="863600">
                  <a:spcBef>
                    <a:spcPts val="3588"/>
                  </a:spcBef>
                  <a:buSzPct val="155000"/>
                  <a:buFontTx/>
                  <a:buBlip>
                    <a:blip r:embed="rId2"/>
                  </a:buBlip>
                </a:pPr>
                <a:r>
                  <a:rPr lang="en-US" sz="4000" dirty="0"/>
                  <a:t> : And every 3-</a:t>
                </a:r>
                <a:r>
                  <a:rPr lang="en-US" sz="3200" dirty="0"/>
                  <a:t>AP</a:t>
                </a:r>
                <a:r>
                  <a:rPr lang="en-US" sz="4000" dirty="0"/>
                  <a:t>-free coloring contains a hitting set for that </a:t>
                </a:r>
                <a:r>
                  <a:rPr lang="en-US" sz="4000" dirty="0" err="1"/>
                  <a:t>hypergraph</a:t>
                </a:r>
                <a:r>
                  <a:rPr lang="en-US" sz="4000" dirty="0"/>
                  <a:t>.</a:t>
                </a:r>
              </a:p>
            </p:txBody>
          </p:sp>
        </mc:Choice>
        <mc:Fallback xmlns="">
          <p:sp>
            <p:nvSpPr>
              <p:cNvPr id="38913" name="Rectangle 1"/>
              <p:cNvSpPr>
                <a:spLocks noRot="1" noChangeAspect="1" noMove="1" noResize="1" noEditPoints="1" noAdjustHandles="1" noChangeArrowheads="1" noChangeShapeType="1" noTextEdit="1"/>
              </p:cNvSpPr>
              <p:nvPr>
                <p:ph type="body" idx="1"/>
              </p:nvPr>
            </p:nvSpPr>
            <p:spPr>
              <a:blipFill rotWithShape="1">
                <a:blip r:embed="rId3"/>
                <a:stretch>
                  <a:fillRect/>
                </a:stretch>
              </a:blipFill>
              <a:ln/>
            </p:spPr>
            <p:txBody>
              <a:bodyPr/>
              <a:lstStyle/>
              <a:p>
                <a:r>
                  <a:rPr lang="he-IL">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9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3" grpId="0" build="p" bldLvl="5"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9937" name="Rectangle 1"/>
              <p:cNvSpPr>
                <a:spLocks noGrp="1" noChangeArrowheads="1"/>
              </p:cNvSpPr>
              <p:nvPr>
                <p:ph type="body" idx="1"/>
              </p:nvPr>
            </p:nvSpPr>
            <p:spPr>
              <a:ln/>
            </p:spPr>
            <p:txBody>
              <a:bodyPr/>
              <a:lstStyle/>
              <a:p>
                <a:pPr marL="863600">
                  <a:buSzPct val="155000"/>
                  <a:buFontTx/>
                  <a:buBlip>
                    <a:blip r:embed="rId2"/>
                  </a:buBlip>
                </a:pPr>
                <a:r>
                  <a:rPr lang="en-US" sz="3900" dirty="0" smtClean="0"/>
                  <a:t> : Every such hitting set is so large that it “focuses” on at least </a:t>
                </a:r>
                <a14:m>
                  <m:oMath xmlns:m="http://schemas.openxmlformats.org/officeDocument/2006/math">
                    <m:f>
                      <m:fPr>
                        <m:type m:val="lin"/>
                        <m:ctrlPr>
                          <a:rPr lang="en-US" sz="3200" i="1" smtClean="0">
                            <a:latin typeface="Cambria Math"/>
                          </a:rPr>
                        </m:ctrlPr>
                      </m:fPr>
                      <m:num>
                        <m:r>
                          <a:rPr lang="en-US" sz="3200" b="0" i="1" smtClean="0">
                            <a:latin typeface="Cambria Math"/>
                          </a:rPr>
                          <m:t>𝑛</m:t>
                        </m:r>
                      </m:num>
                      <m:den>
                        <m:r>
                          <a:rPr lang="en-US" sz="3200" b="0" i="1" smtClean="0">
                            <a:latin typeface="Cambria Math"/>
                          </a:rPr>
                          <m:t>1000</m:t>
                        </m:r>
                      </m:den>
                    </m:f>
                  </m:oMath>
                </a14:m>
                <a:r>
                  <a:rPr lang="en-US" sz="3900" dirty="0" smtClean="0"/>
                  <a:t> points </a:t>
                </a:r>
                <a:r>
                  <a:rPr lang="en-US" sz="3900" dirty="0"/>
                  <a:t>whose color is forced to be, say, red, if the 3-</a:t>
                </a:r>
                <a:r>
                  <a:rPr lang="en-US" sz="3200" dirty="0"/>
                  <a:t>AP</a:t>
                </a:r>
                <a:r>
                  <a:rPr lang="en-US" sz="3900" dirty="0"/>
                  <a:t>-free coloring is ever extended to them.</a:t>
                </a:r>
              </a:p>
              <a:p>
                <a:pPr marL="863600">
                  <a:spcBef>
                    <a:spcPts val="3475"/>
                  </a:spcBef>
                  <a:buSzPct val="155000"/>
                  <a:buFontTx/>
                  <a:buBlip>
                    <a:blip r:embed="rId3"/>
                  </a:buBlip>
                </a:pPr>
                <a:r>
                  <a:rPr lang="en-US" sz="3900" dirty="0"/>
                  <a:t> : Every such hitting set? Every single one? How can you be sure?</a:t>
                </a:r>
              </a:p>
              <a:p>
                <a:pPr marL="863600">
                  <a:spcBef>
                    <a:spcPts val="3475"/>
                  </a:spcBef>
                  <a:buSzPct val="155000"/>
                  <a:buFontTx/>
                  <a:buBlip>
                    <a:blip r:embed="rId2"/>
                  </a:buBlip>
                </a:pPr>
                <a:r>
                  <a:rPr lang="en-US" sz="3900" dirty="0"/>
                  <a:t> : Well, we assumed Z was random-like, hence is well behaved.</a:t>
                </a:r>
              </a:p>
            </p:txBody>
          </p:sp>
        </mc:Choice>
        <mc:Fallback xmlns="">
          <p:sp>
            <p:nvSpPr>
              <p:cNvPr id="39937" name="Rectangle 1"/>
              <p:cNvSpPr>
                <a:spLocks noRot="1" noChangeAspect="1" noMove="1" noResize="1" noEditPoints="1" noAdjustHandles="1" noChangeArrowheads="1" noChangeShapeType="1" noTextEdit="1"/>
              </p:cNvSpPr>
              <p:nvPr>
                <p:ph type="body" idx="1"/>
              </p:nvPr>
            </p:nvSpPr>
            <p:spPr>
              <a:blipFill rotWithShape="1">
                <a:blip r:embed="rId4"/>
                <a:stretch>
                  <a:fillRect r="-2155"/>
                </a:stretch>
              </a:blipFill>
              <a:ln/>
            </p:spPr>
            <p:txBody>
              <a:bodyPr/>
              <a:lstStyle/>
              <a:p>
                <a:r>
                  <a:rPr lang="he-IL">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99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99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99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build="p" bldLvl="5"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961" name="Rectangle 1"/>
              <p:cNvSpPr>
                <a:spLocks noGrp="1" noChangeArrowheads="1"/>
              </p:cNvSpPr>
              <p:nvPr>
                <p:ph type="body" idx="1"/>
              </p:nvPr>
            </p:nvSpPr>
            <p:spPr>
              <a:ln/>
            </p:spPr>
            <p:txBody>
              <a:bodyPr/>
              <a:lstStyle/>
              <a:p>
                <a:pPr marL="863600">
                  <a:buSzPct val="155000"/>
                  <a:buFontTx/>
                  <a:buBlip>
                    <a:blip r:embed="rId2"/>
                  </a:buBlip>
                </a:pPr>
                <a:r>
                  <a:rPr lang="en-US" dirty="0" smtClean="0"/>
                  <a:t> : O.k. , so you deduced that every proper coloring forces </a:t>
                </a:r>
                <a14:m>
                  <m:oMath xmlns:m="http://schemas.openxmlformats.org/officeDocument/2006/math">
                    <m:f>
                      <m:fPr>
                        <m:type m:val="lin"/>
                        <m:ctrlPr>
                          <a:rPr lang="en-US" sz="3200" i="1" smtClean="0">
                            <a:latin typeface="Cambria Math"/>
                          </a:rPr>
                        </m:ctrlPr>
                      </m:fPr>
                      <m:num>
                        <m:r>
                          <a:rPr lang="en-US" sz="3200" b="0" i="1" smtClean="0">
                            <a:latin typeface="Cambria Math"/>
                          </a:rPr>
                          <m:t>𝑛</m:t>
                        </m:r>
                      </m:num>
                      <m:den>
                        <m:r>
                          <a:rPr lang="en-US" sz="3200" b="0" i="1" smtClean="0">
                            <a:latin typeface="Cambria Math"/>
                          </a:rPr>
                          <m:t>1000</m:t>
                        </m:r>
                      </m:den>
                    </m:f>
                    <m:r>
                      <a:rPr lang="en-US" sz="3200" b="0" i="1" smtClean="0">
                        <a:latin typeface="Cambria Math"/>
                      </a:rPr>
                      <m:t> </m:t>
                    </m:r>
                  </m:oMath>
                </a14:m>
                <a:r>
                  <a:rPr lang="en-US" dirty="0" smtClean="0"/>
                  <a:t>additional </a:t>
                </a:r>
                <a:r>
                  <a:rPr lang="en-US" dirty="0"/>
                  <a:t>points to be red. That doesn’t even seem to be related to the restriction-</a:t>
                </a:r>
                <a:r>
                  <a:rPr lang="en-US" dirty="0" err="1"/>
                  <a:t>hypergraph</a:t>
                </a:r>
                <a:r>
                  <a:rPr lang="en-US" dirty="0"/>
                  <a:t>.</a:t>
                </a:r>
              </a:p>
              <a:p>
                <a:pPr marL="863600">
                  <a:buSzPct val="155000"/>
                  <a:buFontTx/>
                  <a:buBlip>
                    <a:blip r:embed="rId3"/>
                  </a:buBlip>
                </a:pPr>
                <a:r>
                  <a:rPr lang="en-US" dirty="0"/>
                  <a:t> : It isn’t, yet. Patience, my ancient friend.  </a:t>
                </a:r>
              </a:p>
            </p:txBody>
          </p:sp>
        </mc:Choice>
        <mc:Fallback xmlns="">
          <p:sp>
            <p:nvSpPr>
              <p:cNvPr id="40961" name="Rectangle 1"/>
              <p:cNvSpPr>
                <a:spLocks noRot="1" noChangeAspect="1" noMove="1" noResize="1" noEditPoints="1" noAdjustHandles="1" noChangeArrowheads="1" noChangeShapeType="1" noTextEdit="1"/>
              </p:cNvSpPr>
              <p:nvPr>
                <p:ph type="body" idx="1"/>
              </p:nvPr>
            </p:nvSpPr>
            <p:spPr>
              <a:blipFill rotWithShape="1">
                <a:blip r:embed="rId4"/>
                <a:stretch>
                  <a:fillRect r="-2504"/>
                </a:stretch>
              </a:blipFill>
              <a:ln/>
            </p:spPr>
            <p:txBody>
              <a:bodyPr/>
              <a:lstStyle/>
              <a:p>
                <a:r>
                  <a:rPr lang="he-IL">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bldLvl="5"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1"/>
          <p:cNvSpPr>
            <a:spLocks noGrp="1" noChangeArrowheads="1"/>
          </p:cNvSpPr>
          <p:nvPr>
            <p:ph type="body" idx="1"/>
          </p:nvPr>
        </p:nvSpPr>
        <p:spPr>
          <a:ln/>
        </p:spPr>
        <p:txBody>
          <a:bodyPr/>
          <a:lstStyle/>
          <a:p>
            <a:pPr marL="863600">
              <a:buSzPct val="155000"/>
              <a:buFontTx/>
              <a:buBlip>
                <a:blip r:embed="rId2"/>
              </a:buBlip>
            </a:pPr>
            <a:r>
              <a:rPr lang="en-US" sz="3700" dirty="0"/>
              <a:t> : So all these points whose color is forced to be red, do they contain very many 3-</a:t>
            </a:r>
            <a:r>
              <a:rPr lang="en-US" sz="3200" dirty="0"/>
              <a:t>AP</a:t>
            </a:r>
            <a:r>
              <a:rPr lang="en-US" sz="3700" dirty="0"/>
              <a:t>’s?</a:t>
            </a:r>
          </a:p>
          <a:p>
            <a:pPr marL="863600">
              <a:spcBef>
                <a:spcPts val="3288"/>
              </a:spcBef>
              <a:buSzPct val="155000"/>
              <a:buFontTx/>
              <a:buBlip>
                <a:blip r:embed="rId3"/>
              </a:buBlip>
            </a:pPr>
            <a:r>
              <a:rPr lang="en-US" sz="3700" dirty="0"/>
              <a:t> : How did you know?! It follows from a strong version of </a:t>
            </a:r>
            <a:r>
              <a:rPr lang="en-US" sz="3700" dirty="0" err="1"/>
              <a:t>Szemeredi’s</a:t>
            </a:r>
            <a:r>
              <a:rPr lang="en-US" sz="3700" dirty="0"/>
              <a:t> (or Roth’s) theorem.</a:t>
            </a:r>
          </a:p>
          <a:p>
            <a:pPr marL="863600">
              <a:spcBef>
                <a:spcPts val="3288"/>
              </a:spcBef>
              <a:buSzPct val="155000"/>
              <a:buFontTx/>
              <a:buBlip>
                <a:blip r:embed="rId2"/>
              </a:buBlip>
            </a:pPr>
            <a:r>
              <a:rPr lang="en-US" sz="3700" dirty="0"/>
              <a:t> : So if the random addition of         </a:t>
            </a:r>
            <a:r>
              <a:rPr lang="en-US" sz="3700" dirty="0" smtClean="0"/>
              <a:t> more </a:t>
            </a:r>
            <a:r>
              <a:rPr lang="en-US" sz="3700" dirty="0"/>
              <a:t>points contains one of these 3-</a:t>
            </a:r>
            <a:r>
              <a:rPr lang="en-US" sz="3200" dirty="0"/>
              <a:t>AP</a:t>
            </a:r>
            <a:r>
              <a:rPr lang="en-US" sz="3700" dirty="0"/>
              <a:t>s you won’t be able to extend the 3-</a:t>
            </a:r>
            <a:r>
              <a:rPr lang="en-US" sz="3200" dirty="0"/>
              <a:t>AP</a:t>
            </a:r>
            <a:r>
              <a:rPr lang="en-US" sz="3700" dirty="0"/>
              <a:t>-free coloring?</a:t>
            </a:r>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584" y="5452864"/>
            <a:ext cx="863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198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41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5" grpId="0" build="p" bldLvl="5"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1"/>
          <p:cNvSpPr>
            <a:spLocks noGrp="1" noChangeArrowheads="1"/>
          </p:cNvSpPr>
          <p:nvPr>
            <p:ph type="body" idx="1"/>
          </p:nvPr>
        </p:nvSpPr>
        <p:spPr>
          <a:ln/>
        </p:spPr>
        <p:txBody>
          <a:bodyPr/>
          <a:lstStyle/>
          <a:p>
            <a:pPr marL="863600">
              <a:buSzPct val="154000"/>
              <a:buFontTx/>
              <a:buBlip>
                <a:blip r:embed="rId2"/>
              </a:buBlip>
            </a:pPr>
            <a:r>
              <a:rPr lang="en-US"/>
              <a:t> : Hello, I’m Socrates, I’m 2483 years old</a:t>
            </a:r>
          </a:p>
          <a:p>
            <a:pPr marL="863600">
              <a:buSzPct val="154000"/>
              <a:buFontTx/>
              <a:buBlip>
                <a:blip r:embed="rId3"/>
              </a:buBlip>
            </a:pPr>
            <a:r>
              <a:rPr lang="en-US"/>
              <a:t> :  And I thought I was old...Pleased to meet you, Paul Erdos, 100 years old.</a:t>
            </a:r>
          </a:p>
          <a:p>
            <a:pPr marL="863600">
              <a:buSzPct val="154000"/>
              <a:buFontTx/>
              <a:buBlip>
                <a:blip r:embed="rId2"/>
              </a:buBlip>
            </a:pPr>
            <a:r>
              <a:rPr lang="en-US"/>
              <a:t> : I was looking at the title of this talk. Would you oblige me by explaining what a sharp threshold is?</a:t>
            </a:r>
          </a:p>
          <a:p>
            <a:pPr marL="863600">
              <a:buSzPct val="154000"/>
              <a:buFontTx/>
              <a:buBlip>
                <a:blip r:embed="rId3"/>
              </a:buBlip>
            </a:pPr>
            <a:r>
              <a:rPr lang="en-US"/>
              <a:t> : With pleasure.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3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53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bldLvl="5"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1"/>
          <p:cNvSpPr>
            <a:spLocks noGrp="1" noChangeArrowheads="1"/>
          </p:cNvSpPr>
          <p:nvPr>
            <p:ph type="body" idx="1"/>
          </p:nvPr>
        </p:nvSpPr>
        <p:spPr>
          <a:ln/>
        </p:spPr>
        <p:txBody>
          <a:bodyPr/>
          <a:lstStyle/>
          <a:p>
            <a:pPr marL="863600">
              <a:buSzPct val="155000"/>
              <a:buFontTx/>
              <a:buBlip>
                <a:blip r:embed="rId2"/>
              </a:buBlip>
            </a:pPr>
            <a:r>
              <a:rPr lang="en-US" sz="3100" dirty="0"/>
              <a:t> : Right! You’ve got the drift of it. </a:t>
            </a:r>
          </a:p>
          <a:p>
            <a:pPr marL="863600">
              <a:spcBef>
                <a:spcPts val="2800"/>
              </a:spcBef>
              <a:buSzPct val="155000"/>
              <a:buFontTx/>
              <a:buBlip>
                <a:blip r:embed="rId3"/>
              </a:buBlip>
            </a:pPr>
            <a:r>
              <a:rPr lang="en-US" sz="3100" dirty="0"/>
              <a:t> : But consider the case where these         additional  points don’t contain any of these 3-</a:t>
            </a:r>
            <a:r>
              <a:rPr lang="en-US" sz="3200" dirty="0"/>
              <a:t>AP</a:t>
            </a:r>
            <a:r>
              <a:rPr lang="en-US" sz="3100" dirty="0"/>
              <a:t>’s?</a:t>
            </a:r>
          </a:p>
          <a:p>
            <a:pPr marL="863600">
              <a:spcBef>
                <a:spcPts val="2800"/>
              </a:spcBef>
              <a:buSzPct val="155000"/>
              <a:buFontTx/>
              <a:buBlip>
                <a:blip r:embed="rId2"/>
              </a:buBlip>
            </a:pPr>
            <a:r>
              <a:rPr lang="en-US" sz="3100" dirty="0"/>
              <a:t> : Aha! By </a:t>
            </a:r>
            <a:r>
              <a:rPr lang="en-US" sz="3100" dirty="0" err="1"/>
              <a:t>Janson’s</a:t>
            </a:r>
            <a:r>
              <a:rPr lang="en-US" sz="3100" dirty="0"/>
              <a:t> inequality that’s exponentially unlikely.</a:t>
            </a:r>
          </a:p>
          <a:p>
            <a:pPr marL="863600">
              <a:spcBef>
                <a:spcPts val="2800"/>
              </a:spcBef>
              <a:buSzPct val="155000"/>
              <a:buFontTx/>
              <a:buBlip>
                <a:blip r:embed="rId3"/>
              </a:buBlip>
            </a:pPr>
            <a:r>
              <a:rPr lang="en-US" sz="3100" dirty="0"/>
              <a:t> : I see. So every proper coloring of Z is exponentially unlikely to be extendable to a smallish random set of points. And that contradicts the fact that the random set induces </a:t>
            </a:r>
            <a:r>
              <a:rPr lang="en-US" sz="3100" dirty="0" err="1"/>
              <a:t>Ramsiness</a:t>
            </a:r>
            <a:r>
              <a:rPr lang="en-US" sz="3100" dirty="0"/>
              <a:t> with only 50% probability?</a:t>
            </a:r>
          </a:p>
        </p:txBody>
      </p:sp>
      <p:pic>
        <p:nvPicPr>
          <p:cNvPr id="4301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8584" y="3004592"/>
            <a:ext cx="69056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0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430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4300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300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 grpId="0" uiExpand="1" build="p" bldLvl="5"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Rectangle 1"/>
          <p:cNvSpPr>
            <a:spLocks noGrp="1" noChangeArrowheads="1"/>
          </p:cNvSpPr>
          <p:nvPr>
            <p:ph type="body" idx="1"/>
          </p:nvPr>
        </p:nvSpPr>
        <p:spPr>
          <a:ln/>
        </p:spPr>
        <p:txBody>
          <a:bodyPr/>
          <a:lstStyle/>
          <a:p>
            <a:pPr marL="863600">
              <a:buSzPct val="155000"/>
              <a:buFontTx/>
              <a:buBlip>
                <a:blip r:embed="rId2"/>
              </a:buBlip>
            </a:pPr>
            <a:r>
              <a:rPr lang="en-US" dirty="0"/>
              <a:t> : Not so fast... Each coloring is exponentially unlikely to be extendable, but we have an exponential number of colorings.</a:t>
            </a:r>
          </a:p>
          <a:p>
            <a:pPr marL="863600">
              <a:buSzPct val="155000"/>
              <a:buFontTx/>
              <a:buBlip>
                <a:blip r:embed="rId3"/>
              </a:buBlip>
            </a:pPr>
            <a:r>
              <a:rPr lang="en-US" dirty="0">
                <a:ea typeface="Lucida Grande" charset="0"/>
                <a:cs typeface="Lucida Grande" charset="0"/>
              </a:rPr>
              <a:t> : </a:t>
            </a:r>
            <a:r>
              <a:rPr lang="en-US" dirty="0" smtClean="0">
                <a:ea typeface="Lucida Grande" charset="0"/>
                <a:cs typeface="Lucida Grande" charset="0"/>
              </a:rPr>
              <a:t>α</a:t>
            </a:r>
            <a:r>
              <a:rPr lang="en-US" dirty="0" err="1" smtClean="0">
                <a:ea typeface="Lucida Grande" charset="0"/>
                <a:cs typeface="Lucida Grande" charset="0"/>
              </a:rPr>
              <a:t>νάθεμ</a:t>
            </a:r>
            <a:r>
              <a:rPr lang="en-US" dirty="0" smtClean="0">
                <a:ea typeface="Lucida Grande" charset="0"/>
                <a:cs typeface="Lucida Grande" charset="0"/>
              </a:rPr>
              <a:t>α</a:t>
            </a:r>
            <a:r>
              <a:rPr lang="en-US" dirty="0">
                <a:ea typeface="Lucida Grande" charset="0"/>
                <a:cs typeface="Lucida Grande" charset="0"/>
              </a:rPr>
              <a:t>! So how do we know who wins this race of exponents?</a:t>
            </a:r>
            <a:endParaRPr lang="en-US" dirty="0"/>
          </a:p>
          <a:p>
            <a:pPr marL="863600">
              <a:buSzPct val="155000"/>
              <a:buFontTx/>
              <a:buBlip>
                <a:blip r:embed="rId2"/>
              </a:buBlip>
            </a:pPr>
            <a:r>
              <a:rPr lang="en-US" dirty="0"/>
              <a:t> : We don’t. Here’s where </a:t>
            </a:r>
            <a:r>
              <a:rPr lang="en-US" sz="3200" dirty="0"/>
              <a:t>BMS</a:t>
            </a:r>
            <a:r>
              <a:rPr lang="en-US" dirty="0"/>
              <a:t> and/or </a:t>
            </a:r>
            <a:r>
              <a:rPr lang="en-US" sz="3200" dirty="0"/>
              <a:t>ST</a:t>
            </a:r>
            <a:r>
              <a:rPr lang="en-US" dirty="0"/>
              <a:t> come to the rescue.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40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403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build="p" bldLvl="5"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Rectangle 1"/>
          <p:cNvSpPr>
            <a:spLocks noGrp="1" noChangeArrowheads="1"/>
          </p:cNvSpPr>
          <p:nvPr>
            <p:ph type="body" idx="1"/>
          </p:nvPr>
        </p:nvSpPr>
        <p:spPr>
          <a:ln/>
        </p:spPr>
        <p:txBody>
          <a:bodyPr/>
          <a:lstStyle/>
          <a:p>
            <a:pPr marL="863600">
              <a:buSzPct val="155000"/>
              <a:buFontTx/>
              <a:buBlip>
                <a:blip r:embed="rId2"/>
              </a:buBlip>
            </a:pPr>
            <a:r>
              <a:rPr lang="en-US" dirty="0"/>
              <a:t> : The number of hitting sets (that are exponentially unlikely to be extended) is exponential, but </a:t>
            </a:r>
            <a:r>
              <a:rPr lang="en-US" sz="3200" dirty="0" smtClean="0"/>
              <a:t>BMS/ST </a:t>
            </a:r>
            <a:r>
              <a:rPr lang="en-US" dirty="0" smtClean="0"/>
              <a:t>allows </a:t>
            </a:r>
            <a:r>
              <a:rPr lang="en-US" dirty="0"/>
              <a:t>us to bunch them into a much smaller number of bunches, where hitting sets in the same bunch induce the same restriction.</a:t>
            </a:r>
          </a:p>
          <a:p>
            <a:pPr marL="863600">
              <a:buSzPct val="155000"/>
              <a:buFontTx/>
              <a:buBlip>
                <a:blip r:embed="rId3"/>
              </a:buBlip>
            </a:pPr>
            <a:r>
              <a:rPr lang="en-US" dirty="0"/>
              <a:t> : So then you can use a union bound! </a:t>
            </a:r>
          </a:p>
          <a:p>
            <a:pPr marL="863600">
              <a:buSzPct val="155000"/>
              <a:buFontTx/>
              <a:buBlip>
                <a:blip r:embed="rId2"/>
              </a:buBlip>
            </a:pPr>
            <a:r>
              <a:rPr lang="en-US" dirty="0"/>
              <a:t> : Ah, you learn so quickly. Such a sage!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7" grpId="0" build="p" bldLvl="5"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Rectangle 1"/>
          <p:cNvSpPr>
            <a:spLocks noGrp="1" noChangeArrowheads="1"/>
          </p:cNvSpPr>
          <p:nvPr>
            <p:ph type="body" idx="1"/>
          </p:nvPr>
        </p:nvSpPr>
        <p:spPr>
          <a:ln/>
        </p:spPr>
        <p:txBody>
          <a:bodyPr/>
          <a:lstStyle/>
          <a:p>
            <a:pPr marL="863600">
              <a:buSzPct val="155000"/>
              <a:buFontTx/>
              <a:buBlip>
                <a:blip r:embed="rId2"/>
              </a:buBlip>
            </a:pPr>
            <a:r>
              <a:rPr lang="en-US" sz="4100" dirty="0"/>
              <a:t> : ...and that yields the contradiction? With so many supposed local restrictions, it’s extremely unlikely (much less than 50%) that any coloring of Z can be extended to         additional random points ? So we have our contradiction!</a:t>
            </a:r>
          </a:p>
          <a:p>
            <a:pPr marL="863600">
              <a:spcBef>
                <a:spcPts val="3625"/>
              </a:spcBef>
              <a:buSzPct val="155000"/>
              <a:buFontTx/>
              <a:buBlip>
                <a:blip r:embed="rId3"/>
              </a:buBlip>
            </a:pPr>
            <a:r>
              <a:rPr lang="en-US" sz="4100" dirty="0"/>
              <a:t> : Quod </a:t>
            </a:r>
            <a:r>
              <a:rPr lang="en-US" sz="4100" dirty="0" err="1"/>
              <a:t>Erat</a:t>
            </a:r>
            <a:r>
              <a:rPr lang="en-US" sz="4100" dirty="0"/>
              <a:t> Demonstrandum. Or as you say, </a:t>
            </a:r>
            <a:r>
              <a:rPr lang="en-US" sz="3500" dirty="0">
                <a:solidFill>
                  <a:srgbClr val="2D0515"/>
                </a:solidFill>
                <a:latin typeface="Times" charset="0"/>
                <a:cs typeface="Times" charset="0"/>
                <a:sym typeface="Times" charset="0"/>
              </a:rPr>
              <a:t>ὅπ</a:t>
            </a:r>
            <a:r>
              <a:rPr lang="en-US" sz="3500" dirty="0" err="1">
                <a:solidFill>
                  <a:srgbClr val="2D0515"/>
                </a:solidFill>
                <a:latin typeface="Times" charset="0"/>
                <a:cs typeface="Times" charset="0"/>
                <a:sym typeface="Times" charset="0"/>
              </a:rPr>
              <a:t>ερ</a:t>
            </a:r>
            <a:r>
              <a:rPr lang="en-US" sz="3500" dirty="0">
                <a:solidFill>
                  <a:srgbClr val="2D0515"/>
                </a:solidFill>
                <a:latin typeface="Times" charset="0"/>
                <a:cs typeface="Times" charset="0"/>
                <a:sym typeface="Times" charset="0"/>
              </a:rPr>
              <a:t> </a:t>
            </a:r>
            <a:r>
              <a:rPr lang="en-US" sz="3500" dirty="0" err="1">
                <a:solidFill>
                  <a:srgbClr val="2D0515"/>
                </a:solidFill>
                <a:latin typeface="Times" charset="0"/>
                <a:cs typeface="Times" charset="0"/>
                <a:sym typeface="Times" charset="0"/>
              </a:rPr>
              <a:t>ἔδει</a:t>
            </a:r>
            <a:r>
              <a:rPr lang="en-US" sz="3500" dirty="0">
                <a:solidFill>
                  <a:srgbClr val="2D0515"/>
                </a:solidFill>
                <a:latin typeface="Times" charset="0"/>
                <a:cs typeface="Times" charset="0"/>
                <a:sym typeface="Times" charset="0"/>
              </a:rPr>
              <a:t> </a:t>
            </a:r>
            <a:r>
              <a:rPr lang="en-US" sz="3500" dirty="0" err="1">
                <a:solidFill>
                  <a:srgbClr val="2D0515"/>
                </a:solidFill>
                <a:latin typeface="Times" charset="0"/>
                <a:cs typeface="Times" charset="0"/>
                <a:sym typeface="Times" charset="0"/>
              </a:rPr>
              <a:t>δεῖξ</a:t>
            </a:r>
            <a:r>
              <a:rPr lang="en-US" sz="3500" dirty="0">
                <a:solidFill>
                  <a:srgbClr val="2D0515"/>
                </a:solidFill>
                <a:latin typeface="Times" charset="0"/>
                <a:cs typeface="Times" charset="0"/>
                <a:sym typeface="Times" charset="0"/>
              </a:rPr>
              <a:t>αι</a:t>
            </a:r>
            <a:r>
              <a:rPr lang="en-US" sz="3500" dirty="0">
                <a:solidFill>
                  <a:srgbClr val="452700"/>
                </a:solidFill>
                <a:latin typeface="Times" charset="0"/>
                <a:cs typeface="Times" charset="0"/>
                <a:sym typeface="Times" charset="0"/>
              </a:rPr>
              <a:t> .</a:t>
            </a:r>
            <a:endParaRPr lang="en-US" sz="3500" dirty="0">
              <a:solidFill>
                <a:srgbClr val="452700"/>
              </a:solidFill>
              <a:latin typeface="Times" charset="0"/>
              <a:ea typeface="ヒラギノ明朝 ProN W3" charset="0"/>
              <a:cs typeface="ヒラギノ明朝 ProN W3" charset="0"/>
              <a:sym typeface="Times" charset="0"/>
            </a:endParaRPr>
          </a:p>
        </p:txBody>
      </p:sp>
      <p:pic>
        <p:nvPicPr>
          <p:cNvPr id="460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4150" y="4012704"/>
            <a:ext cx="766762"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608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4608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4608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1" grpId="0" uiExpand="1" build="p" bldLvl="5"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Rectangle 1"/>
          <p:cNvSpPr>
            <a:spLocks noGrp="1" noChangeArrowheads="1"/>
          </p:cNvSpPr>
          <p:nvPr>
            <p:ph type="body" idx="1"/>
          </p:nvPr>
        </p:nvSpPr>
        <p:spPr>
          <a:ln/>
        </p:spPr>
        <p:txBody>
          <a:bodyPr/>
          <a:lstStyle/>
          <a:p>
            <a:pPr marL="863600">
              <a:buSzPct val="155000"/>
              <a:buFontTx/>
              <a:buBlip>
                <a:blip r:embed="rId2"/>
              </a:buBlip>
            </a:pPr>
            <a:r>
              <a:rPr lang="en-US" sz="4000"/>
              <a:t> : Wow, that’s very nice. Does this proof extend to more general questions?</a:t>
            </a:r>
          </a:p>
          <a:p>
            <a:pPr marL="863600">
              <a:spcBef>
                <a:spcPts val="3588"/>
              </a:spcBef>
              <a:buSzPct val="155000"/>
              <a:buFontTx/>
              <a:buBlip>
                <a:blip r:embed="rId3"/>
              </a:buBlip>
            </a:pPr>
            <a:r>
              <a:rPr lang="en-US" sz="4000"/>
              <a:t> : Well, the same proof works for arithmetic progressions of length greater than 3, but unfortunately, not for more than two colors. Also, if you replace “arithmetic progression” by some other Rado-type equation, complications arise.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71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710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5" grpId="0" build="p" bldLvl="5"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Rectangle 1"/>
          <p:cNvSpPr>
            <a:spLocks noGrp="1" noChangeArrowheads="1"/>
          </p:cNvSpPr>
          <p:nvPr>
            <p:ph type="body" idx="1"/>
          </p:nvPr>
        </p:nvSpPr>
        <p:spPr>
          <a:ln/>
        </p:spPr>
        <p:txBody>
          <a:bodyPr/>
          <a:lstStyle/>
          <a:p>
            <a:pPr marL="863600">
              <a:buSzPct val="155000"/>
              <a:buFontTx/>
              <a:buBlip>
                <a:blip r:embed="rId2"/>
              </a:buBlip>
            </a:pPr>
            <a:r>
              <a:rPr lang="en-US" sz="3500" dirty="0"/>
              <a:t> : O.k., you’re getting me giddy here. </a:t>
            </a:r>
          </a:p>
          <a:p>
            <a:pPr marL="863600">
              <a:spcBef>
                <a:spcPts val="3100"/>
              </a:spcBef>
              <a:buSzPct val="155000"/>
              <a:buFontTx/>
              <a:buBlip>
                <a:blip r:embed="rId2"/>
              </a:buBlip>
            </a:pPr>
            <a:r>
              <a:rPr lang="en-US" sz="3500" dirty="0"/>
              <a:t> : How can I repay your infinite patience and kindness in explaining all this to me?</a:t>
            </a:r>
          </a:p>
          <a:p>
            <a:pPr marL="863600">
              <a:spcBef>
                <a:spcPts val="3100"/>
              </a:spcBef>
              <a:buSzPct val="155000"/>
              <a:buFontTx/>
              <a:buBlip>
                <a:blip r:embed="rId3"/>
              </a:buBlip>
            </a:pPr>
            <a:r>
              <a:rPr lang="en-US" sz="3500" dirty="0"/>
              <a:t> : How about a lesson in philosophy?</a:t>
            </a:r>
          </a:p>
          <a:p>
            <a:pPr marL="863600">
              <a:spcBef>
                <a:spcPts val="3100"/>
              </a:spcBef>
              <a:buSzPct val="155000"/>
              <a:buFontTx/>
              <a:buBlip>
                <a:blip r:embed="rId2"/>
              </a:buBlip>
            </a:pPr>
            <a:r>
              <a:rPr lang="en-US" sz="3500" dirty="0"/>
              <a:t> : With pleasure. But be forewarned, philosophy can be very difficult, and our reasoning may be quite different from what you’re used to.</a:t>
            </a:r>
          </a:p>
          <a:p>
            <a:pPr marL="863600">
              <a:spcBef>
                <a:spcPts val="3100"/>
              </a:spcBef>
              <a:buSzPct val="155000"/>
              <a:buFontTx/>
              <a:buBlip>
                <a:blip r:embed="rId3"/>
              </a:buBlip>
            </a:pPr>
            <a:r>
              <a:rPr lang="en-US" sz="3500" dirty="0"/>
              <a:t> : Have no fear. My </a:t>
            </a:r>
            <a:r>
              <a:rPr lang="en-US" sz="3500" dirty="0" smtClean="0"/>
              <a:t>brain</a:t>
            </a:r>
            <a:r>
              <a:rPr lang="en-US" sz="3500" dirty="0" smtClean="0"/>
              <a:t> </a:t>
            </a:r>
            <a:r>
              <a:rPr lang="en-US" sz="3500" dirty="0"/>
              <a:t>is open...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2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812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812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812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81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9" grpId="0" build="p" bldLvl="5"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p:cNvSpPr>
          <p:nvPr/>
        </p:nvSpPr>
        <p:spPr bwMode="auto">
          <a:xfrm>
            <a:off x="1705476" y="5916136"/>
            <a:ext cx="958114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9600" dirty="0">
                <a:solidFill>
                  <a:schemeClr val="tx1"/>
                </a:solidFill>
                <a:ea typeface="Papyrus" pitchFamily="66" charset="0"/>
                <a:cs typeface="Papyrus" pitchFamily="66" charset="0"/>
              </a:rPr>
              <a:t>My </a:t>
            </a:r>
            <a:r>
              <a:rPr lang="en-US" sz="9600" dirty="0" smtClean="0">
                <a:solidFill>
                  <a:schemeClr val="tx1"/>
                </a:solidFill>
                <a:ea typeface="Papyrus" pitchFamily="66" charset="0"/>
                <a:cs typeface="Papyrus" pitchFamily="66" charset="0"/>
              </a:rPr>
              <a:t>brain</a:t>
            </a:r>
            <a:r>
              <a:rPr lang="en-US" sz="9600" dirty="0" smtClean="0">
                <a:solidFill>
                  <a:schemeClr val="tx1"/>
                </a:solidFill>
                <a:ea typeface="Papyrus" pitchFamily="66" charset="0"/>
                <a:cs typeface="Papyrus" pitchFamily="66" charset="0"/>
              </a:rPr>
              <a:t> </a:t>
            </a:r>
            <a:r>
              <a:rPr lang="en-US" sz="9600" dirty="0">
                <a:solidFill>
                  <a:schemeClr val="tx1"/>
                </a:solidFill>
                <a:ea typeface="Papyrus" pitchFamily="66" charset="0"/>
                <a:cs typeface="Papyrus" pitchFamily="66" charset="0"/>
              </a:rPr>
              <a:t>is open...</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9238" y="2362200"/>
            <a:ext cx="2341562"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9153"/>
                                        </p:tgtEl>
                                        <p:attrNameLst>
                                          <p:attrName>style.visibility</p:attrName>
                                        </p:attrNameLst>
                                      </p:cBhvr>
                                      <p:to>
                                        <p:strVal val="visible"/>
                                      </p:to>
                                    </p:set>
                                    <p:anim calcmode="lin" valueType="num">
                                      <p:cBhvr>
                                        <p:cTn id="12" dur="1000" fill="hold"/>
                                        <p:tgtEl>
                                          <p:spTgt spid="49153"/>
                                        </p:tgtEl>
                                        <p:attrNameLst>
                                          <p:attrName>ppt_w</p:attrName>
                                        </p:attrNameLst>
                                      </p:cBhvr>
                                      <p:tavLst>
                                        <p:tav tm="0">
                                          <p:val>
                                            <p:fltVal val="0"/>
                                          </p:val>
                                        </p:tav>
                                        <p:tav tm="100000">
                                          <p:val>
                                            <p:strVal val="#ppt_w"/>
                                          </p:val>
                                        </p:tav>
                                      </p:tavLst>
                                    </p:anim>
                                    <p:anim calcmode="lin" valueType="num">
                                      <p:cBhvr>
                                        <p:cTn id="13" dur="1000" fill="hold"/>
                                        <p:tgtEl>
                                          <p:spTgt spid="49153"/>
                                        </p:tgtEl>
                                        <p:attrNameLst>
                                          <p:attrName>ppt_h</p:attrName>
                                        </p:attrNameLst>
                                      </p:cBhvr>
                                      <p:tavLst>
                                        <p:tav tm="0">
                                          <p:val>
                                            <p:fltVal val="0"/>
                                          </p:val>
                                        </p:tav>
                                        <p:tav tm="100000">
                                          <p:val>
                                            <p:strVal val="#ppt_h"/>
                                          </p:val>
                                        </p:tav>
                                      </p:tavLst>
                                    </p:anim>
                                    <p:anim calcmode="lin" valueType="num">
                                      <p:cBhvr>
                                        <p:cTn id="14" dur="1000" fill="hold"/>
                                        <p:tgtEl>
                                          <p:spTgt spid="49153"/>
                                        </p:tgtEl>
                                        <p:attrNameLst>
                                          <p:attrName>style.rotation</p:attrName>
                                        </p:attrNameLst>
                                      </p:cBhvr>
                                      <p:tavLst>
                                        <p:tav tm="0">
                                          <p:val>
                                            <p:fltVal val="90"/>
                                          </p:val>
                                        </p:tav>
                                        <p:tav tm="100000">
                                          <p:val>
                                            <p:fltVal val="0"/>
                                          </p:val>
                                        </p:tav>
                                      </p:tavLst>
                                    </p:anim>
                                    <p:animEffect transition="in" filter="fade">
                                      <p:cBhvr>
                                        <p:cTn id="15" dur="1000"/>
                                        <p:tgtEl>
                                          <p:spTgt spid="49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3"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5" name="Rectangle 1"/>
          <p:cNvSpPr>
            <a:spLocks noGrp="1" noChangeArrowheads="1"/>
          </p:cNvSpPr>
          <p:nvPr>
            <p:ph type="body" idx="1"/>
          </p:nvPr>
        </p:nvSpPr>
        <p:spPr>
          <a:ln/>
        </p:spPr>
        <p:txBody>
          <a:bodyPr/>
          <a:lstStyle/>
          <a:p>
            <a:pPr marL="863600">
              <a:buSzPct val="154000"/>
              <a:buFontTx/>
              <a:buBlip>
                <a:blip r:embed="rId2"/>
              </a:buBlip>
            </a:pPr>
            <a:r>
              <a:rPr lang="en-US"/>
              <a:t> : So, consider the random graph           G(n,p). It becomes connected when p is approximately log(n)/n. Yet the increase from, say, 1% probability to 99%, happens for p in an interval with length of order only 1/n.</a:t>
            </a:r>
          </a:p>
          <a:p>
            <a:pPr marL="863600">
              <a:buSzPct val="154000"/>
              <a:buFontTx/>
              <a:buBlip>
                <a:blip r:embed="rId3"/>
              </a:buBlip>
            </a:pPr>
            <a:r>
              <a:rPr lang="en-US"/>
              <a:t> : Sharp, indeed. Can you give me an example of a non-sharp threshold?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build="p" bldLvl="5"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a:ln/>
        </p:spPr>
        <p:txBody>
          <a:bodyPr/>
          <a:lstStyle/>
          <a:p>
            <a:pPr marL="863600">
              <a:buSzPct val="155000"/>
              <a:buFontTx/>
              <a:buBlip>
                <a:blip r:embed="rId2"/>
              </a:buBlip>
            </a:pPr>
            <a:r>
              <a:rPr lang="en-US" dirty="0"/>
              <a:t> : Sure. Consider the property of containing a triangle. There the critical probability is of order 1/n, and the length of the threshold interval is also of order 1/n.</a:t>
            </a:r>
          </a:p>
          <a:p>
            <a:pPr marL="863600">
              <a:buSzPct val="155000"/>
              <a:buFontTx/>
              <a:buBlip>
                <a:blip r:embed="rId3"/>
              </a:buBlip>
            </a:pPr>
            <a:r>
              <a:rPr lang="en-US" dirty="0"/>
              <a:t> : Hmmm..., any other interesting examples?</a:t>
            </a:r>
          </a:p>
          <a:p>
            <a:pPr marL="863600">
              <a:buSzPct val="155000"/>
              <a:buFontTx/>
              <a:buBlip>
                <a:blip r:embed="rId2"/>
              </a:buBlip>
            </a:pPr>
            <a:r>
              <a:rPr lang="en-US" dirty="0"/>
              <a:t> : Actually, not really.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0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0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0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build="p" bldLvl="5"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Rectangle 1"/>
          <p:cNvSpPr>
            <a:spLocks noGrp="1" noChangeArrowheads="1"/>
          </p:cNvSpPr>
          <p:nvPr>
            <p:ph type="body" idx="1"/>
          </p:nvPr>
        </p:nvSpPr>
        <p:spPr>
          <a:ln/>
        </p:spPr>
        <p:txBody>
          <a:bodyPr/>
          <a:lstStyle/>
          <a:p>
            <a:pPr marL="863600">
              <a:buSzPct val="155000"/>
              <a:buFontTx/>
              <a:buBlip>
                <a:blip r:embed="rId2"/>
              </a:buBlip>
            </a:pPr>
            <a:r>
              <a:rPr lang="en-US" sz="3900" dirty="0"/>
              <a:t>: ??</a:t>
            </a:r>
          </a:p>
          <a:p>
            <a:pPr marL="863600">
              <a:spcBef>
                <a:spcPts val="3513"/>
              </a:spcBef>
              <a:buSzPct val="155000"/>
              <a:buFontTx/>
              <a:buBlip>
                <a:blip r:embed="rId3"/>
              </a:buBlip>
            </a:pPr>
            <a:r>
              <a:rPr lang="en-US" sz="3900" dirty="0"/>
              <a:t> : You see, by a result of </a:t>
            </a:r>
            <a:r>
              <a:rPr lang="en-US" sz="3900" dirty="0" err="1"/>
              <a:t>Friedgut</a:t>
            </a:r>
            <a:r>
              <a:rPr lang="en-US" sz="3900" dirty="0"/>
              <a:t> from ’99...</a:t>
            </a:r>
          </a:p>
          <a:p>
            <a:pPr marL="863600">
              <a:spcBef>
                <a:spcPts val="3513"/>
              </a:spcBef>
              <a:buSzPct val="155000"/>
              <a:buFontTx/>
              <a:buBlip>
                <a:blip r:embed="rId2"/>
              </a:buBlip>
            </a:pPr>
            <a:r>
              <a:rPr lang="en-US" sz="3900" dirty="0"/>
              <a:t> : 99 </a:t>
            </a:r>
            <a:r>
              <a:rPr lang="en-US" sz="3200" dirty="0"/>
              <a:t>B.C</a:t>
            </a:r>
            <a:r>
              <a:rPr lang="en-US" sz="3900" dirty="0"/>
              <a:t>. or </a:t>
            </a:r>
            <a:r>
              <a:rPr lang="en-US" sz="3200" dirty="0"/>
              <a:t>A.D</a:t>
            </a:r>
            <a:r>
              <a:rPr lang="en-US" sz="3900" dirty="0"/>
              <a:t>. ?</a:t>
            </a:r>
          </a:p>
          <a:p>
            <a:pPr marL="863600">
              <a:spcBef>
                <a:spcPts val="3513"/>
              </a:spcBef>
              <a:buSzPct val="155000"/>
              <a:buFontTx/>
              <a:buBlip>
                <a:blip r:embed="rId3"/>
              </a:buBlip>
            </a:pPr>
            <a:r>
              <a:rPr lang="en-US" sz="3900" dirty="0"/>
              <a:t> : That’s 1999 </a:t>
            </a:r>
            <a:r>
              <a:rPr lang="en-US" sz="3200" dirty="0"/>
              <a:t>A.D</a:t>
            </a:r>
            <a:r>
              <a:rPr lang="en-US" sz="3900" dirty="0"/>
              <a:t>.  Anyhow, he shows that whenever a graph property has a coarse threshold, it’s because of a “local reason”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84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3" grpId="0" build="p" bldLvl="5"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a:ln/>
        </p:spPr>
        <p:txBody>
          <a:bodyPr/>
          <a:lstStyle/>
          <a:p>
            <a:pPr marL="863600">
              <a:buSzPct val="155000"/>
              <a:buFontTx/>
              <a:buBlip>
                <a:blip r:embed="rId2"/>
              </a:buBlip>
            </a:pPr>
            <a:r>
              <a:rPr lang="en-US" dirty="0"/>
              <a:t> : I see, so triangle=local=coarse, and connectivity=global=sharp?</a:t>
            </a:r>
          </a:p>
          <a:p>
            <a:pPr marL="863600">
              <a:buSzPct val="155000"/>
              <a:buFontTx/>
              <a:buBlip>
                <a:blip r:embed="rId3"/>
              </a:buBlip>
            </a:pPr>
            <a:r>
              <a:rPr lang="en-US" dirty="0"/>
              <a:t> : Correct!</a:t>
            </a:r>
          </a:p>
          <a:p>
            <a:pPr marL="863600">
              <a:buSzPct val="155000"/>
              <a:buFontTx/>
              <a:buBlip>
                <a:blip r:embed="rId2"/>
              </a:buBlip>
            </a:pPr>
            <a:r>
              <a:rPr lang="en-US" dirty="0"/>
              <a:t> : Let’s see. So, having chromatic number, say, greater than 3... Wait, is that global or local?</a:t>
            </a:r>
          </a:p>
          <a:p>
            <a:pPr marL="863600">
              <a:buSzPct val="155000"/>
              <a:buFontTx/>
              <a:buBlip>
                <a:blip r:embed="rId3"/>
              </a:buBlip>
            </a:pPr>
            <a:r>
              <a:rPr lang="en-US" dirty="0"/>
              <a:t> : In our </a:t>
            </a:r>
            <a:r>
              <a:rPr lang="en-US" dirty="0" smtClean="0"/>
              <a:t>context, </a:t>
            </a:r>
            <a:r>
              <a:rPr lang="en-US" dirty="0"/>
              <a:t>it’s global.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45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45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945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build="p" bldLvl="5"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1"/>
          <p:cNvSpPr>
            <a:spLocks noGrp="1" noChangeArrowheads="1"/>
          </p:cNvSpPr>
          <p:nvPr>
            <p:ph type="body" idx="1"/>
          </p:nvPr>
        </p:nvSpPr>
        <p:spPr>
          <a:ln/>
        </p:spPr>
        <p:txBody>
          <a:bodyPr/>
          <a:lstStyle/>
          <a:p>
            <a:pPr marL="863600">
              <a:buSzPct val="155000"/>
              <a:buFontTx/>
              <a:buBlip>
                <a:blip r:embed="rId2"/>
              </a:buBlip>
            </a:pPr>
            <a:r>
              <a:rPr lang="en-US" sz="3800"/>
              <a:t> : But, if there’s a K</a:t>
            </a:r>
            <a:r>
              <a:rPr lang="en-US" sz="3800" baseline="-6000"/>
              <a:t>4 </a:t>
            </a:r>
            <a:r>
              <a:rPr lang="en-US" sz="3800"/>
              <a:t>in the graph, that’s local, no?</a:t>
            </a:r>
          </a:p>
          <a:p>
            <a:pPr marL="863600">
              <a:spcBef>
                <a:spcPts val="3400"/>
              </a:spcBef>
              <a:buSzPct val="155000"/>
              <a:buFontTx/>
              <a:buBlip>
                <a:blip r:embed="rId3"/>
              </a:buBlip>
            </a:pPr>
            <a:r>
              <a:rPr lang="en-US" sz="3800"/>
              <a:t> : So true, my scholarly friend. Yet in the threshold setting, where p turns out to be of order 1/n, you’re not going to see any copies of  K</a:t>
            </a:r>
            <a:r>
              <a:rPr lang="en-US" sz="3800" baseline="-6000"/>
              <a:t>4. </a:t>
            </a:r>
          </a:p>
          <a:p>
            <a:pPr marL="863600">
              <a:spcBef>
                <a:spcPts val="3400"/>
              </a:spcBef>
              <a:buSzPct val="155000"/>
              <a:buFontTx/>
              <a:buBlip>
                <a:blip r:embed="rId2"/>
              </a:buBlip>
            </a:pPr>
            <a:r>
              <a:rPr lang="en-US" sz="3800" baseline="-6000"/>
              <a:t> </a:t>
            </a:r>
            <a:r>
              <a:rPr lang="en-US" sz="3800"/>
              <a:t>: But how do you know there isn’t some other “local reason” for non-3-colorability?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bldLvl="5"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1"/>
          <p:cNvSpPr>
            <a:spLocks noGrp="1" noChangeArrowheads="1"/>
          </p:cNvSpPr>
          <p:nvPr>
            <p:ph type="body" idx="1"/>
          </p:nvPr>
        </p:nvSpPr>
        <p:spPr>
          <a:ln/>
        </p:spPr>
        <p:txBody>
          <a:bodyPr/>
          <a:lstStyle/>
          <a:p>
            <a:pPr marL="863600">
              <a:buSzPct val="155000"/>
              <a:buFontTx/>
              <a:buBlip>
                <a:blip r:embed="rId2"/>
              </a:buBlip>
            </a:pPr>
            <a:r>
              <a:rPr lang="en-US" sz="3800"/>
              <a:t> : Well, it actually takes some work. Achlioptas and Friedgut showed this in 1999.</a:t>
            </a:r>
          </a:p>
          <a:p>
            <a:pPr marL="863600">
              <a:spcBef>
                <a:spcPts val="3363"/>
              </a:spcBef>
              <a:buSzPct val="155000"/>
              <a:buFontTx/>
              <a:buBlip>
                <a:blip r:embed="rId3"/>
              </a:buBlip>
            </a:pPr>
            <a:r>
              <a:rPr lang="en-US" sz="3800"/>
              <a:t> : Achlioptas? Sounds like a co-patriot of mine. Anyhow, I understand it can be tricky proving that a property is “non-local”.</a:t>
            </a:r>
          </a:p>
          <a:p>
            <a:pPr marL="863600">
              <a:spcBef>
                <a:spcPts val="3363"/>
              </a:spcBef>
              <a:buSzPct val="155000"/>
              <a:buFontTx/>
              <a:buBlip>
                <a:blip r:embed="rId2"/>
              </a:buBlip>
            </a:pPr>
            <a:r>
              <a:rPr lang="en-US" sz="3800"/>
              <a:t> : Indeed. For example, for the property of having choice number &gt; 3, it’s not been proven.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5" grpId="0" build="p" bldLvl="5"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Subtitle">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Subtitle">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Title &amp; Bullets - Lef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Lef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Center">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Center">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Photo - Horizont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Horizont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lank">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amp; Bullets">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mp; Bullets - 2 Column">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2 Column">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Bullets &amp; Photo">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Bullets &amp; Photo">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itle &amp; Bullets - Right">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 Right">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Vertical">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Photo - Vertical">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itle - Top">
  <a:themeElements>
    <a:clrScheme name="">
      <a:dk1>
        <a:srgbClr val="2F1A14"/>
      </a:dk1>
      <a:lt1>
        <a:srgbClr val="D0E5EB"/>
      </a:lt1>
      <a:dk2>
        <a:srgbClr val="000000"/>
      </a:dk2>
      <a:lt2>
        <a:srgbClr val="80808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 Top">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2F1A1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800" b="0" i="0" u="none" strike="noStrike" cap="none" normalizeH="0" baseline="0" smtClean="0">
            <a:ln>
              <a:noFill/>
            </a:ln>
            <a:solidFill>
              <a:srgbClr val="2F1A14"/>
            </a:solidFill>
            <a:effectLst/>
            <a:latin typeface="Papyrus" pitchFamily="66" charset="0"/>
            <a:ea typeface="ヒラギノ角ゴ ProN W3" charset="0"/>
            <a:cs typeface="ヒラギノ角ゴ ProN W3" charset="0"/>
            <a:sym typeface="Papyrus" pitchFamily="66"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580</TotalTime>
  <Pages>0</Pages>
  <Words>2086</Words>
  <Characters>0</Characters>
  <Application>Microsoft Office PowerPoint</Application>
  <PresentationFormat>Custom</PresentationFormat>
  <Lines>0</Lines>
  <Paragraphs>106</Paragraphs>
  <Slides>36</Slides>
  <Notes>0</Notes>
  <HiddenSlides>0</HiddenSlides>
  <MMClips>0</MMClips>
  <ScaleCrop>false</ScaleCrop>
  <HeadingPairs>
    <vt:vector size="4" baseType="variant">
      <vt:variant>
        <vt:lpstr>Theme</vt:lpstr>
      </vt:variant>
      <vt:variant>
        <vt:i4>12</vt:i4>
      </vt:variant>
      <vt:variant>
        <vt:lpstr>Slide Titles</vt:lpstr>
      </vt:variant>
      <vt:variant>
        <vt:i4>36</vt:i4>
      </vt:variant>
    </vt:vector>
  </HeadingPairs>
  <TitlesOfParts>
    <vt:vector size="48" baseType="lpstr">
      <vt:lpstr>Title &amp; Subtitle</vt:lpstr>
      <vt:lpstr>Blank</vt:lpstr>
      <vt:lpstr>Bullets</vt:lpstr>
      <vt:lpstr>Title &amp; Bullets</vt:lpstr>
      <vt:lpstr>Title &amp; Bullets - 2 Column</vt:lpstr>
      <vt:lpstr>Title, Bullets &amp; Photo</vt:lpstr>
      <vt:lpstr>Title &amp; Bullets - Right</vt:lpstr>
      <vt:lpstr>Photo - Vertical</vt:lpstr>
      <vt:lpstr>Title - Top</vt:lpstr>
      <vt:lpstr>Title &amp; Bullets - Left</vt:lpstr>
      <vt:lpstr>Title - Center</vt:lpstr>
      <vt:lpstr>Photo - Horizontal</vt:lpstr>
      <vt:lpstr>A sharp threshold for Ramsey properties of random sets of integers (A Socratic dialogue) Ehud Friedgut, Weizmann Institute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sharp threshold for Ramsey properties of random sets of integers (A Socratic dialogue) Ehud Friedgut, Weizmann Institute</dc:title>
  <dc:creator>pc_HUJI</dc:creator>
  <cp:lastModifiedBy>pc_HUJI</cp:lastModifiedBy>
  <cp:revision>14</cp:revision>
  <dcterms:modified xsi:type="dcterms:W3CDTF">2013-07-01T09:49:19Z</dcterms:modified>
</cp:coreProperties>
</file>