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77" r:id="rId4"/>
    <p:sldId id="265" r:id="rId5"/>
    <p:sldId id="278" r:id="rId6"/>
    <p:sldId id="268" r:id="rId7"/>
    <p:sldId id="269" r:id="rId8"/>
    <p:sldId id="266" r:id="rId9"/>
    <p:sldId id="279" r:id="rId10"/>
    <p:sldId id="267" r:id="rId11"/>
    <p:sldId id="280" r:id="rId12"/>
    <p:sldId id="270" r:id="rId13"/>
    <p:sldId id="271" r:id="rId14"/>
    <p:sldId id="272" r:id="rId15"/>
    <p:sldId id="273" r:id="rId16"/>
    <p:sldId id="281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5705BCE-8361-4FA7-AA15-4C947AB0266B}">
          <p14:sldIdLst>
            <p14:sldId id="256"/>
            <p14:sldId id="276"/>
            <p14:sldId id="277"/>
            <p14:sldId id="265"/>
            <p14:sldId id="278"/>
            <p14:sldId id="268"/>
            <p14:sldId id="269"/>
            <p14:sldId id="266"/>
            <p14:sldId id="279"/>
            <p14:sldId id="267"/>
            <p14:sldId id="280"/>
            <p14:sldId id="270"/>
            <p14:sldId id="271"/>
            <p14:sldId id="272"/>
            <p14:sldId id="273"/>
            <p14:sldId id="281"/>
            <p14:sldId id="274"/>
            <p14:sldId id="275"/>
          </p14:sldIdLst>
        </p14:section>
        <p14:section name="Untitled Section" id="{28F1BF12-D847-424A-ADE1-7FB89476BF0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32" autoAdjust="0"/>
  </p:normalViewPr>
  <p:slideViewPr>
    <p:cSldViewPr>
      <p:cViewPr varScale="1">
        <p:scale>
          <a:sx n="83" d="100"/>
          <a:sy n="83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FFD45-B1C0-4000-86F2-CD1AC19882E7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4DFE0-6627-42C2-81E2-0F7E2D7A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2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4DFE0-6627-42C2-81E2-0F7E2D7A7F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6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1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112" y="0"/>
            <a:ext cx="8229600" cy="609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5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6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190.png"/><Relationship Id="rId7" Type="http://schemas.openxmlformats.org/officeDocument/2006/relationships/image" Target="../media/image230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180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11" Type="http://schemas.openxmlformats.org/officeDocument/2006/relationships/image" Target="../media/image32.png"/><Relationship Id="rId5" Type="http://schemas.openxmlformats.org/officeDocument/2006/relationships/image" Target="../media/image210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190.png"/><Relationship Id="rId7" Type="http://schemas.openxmlformats.org/officeDocument/2006/relationships/image" Target="../media/image230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180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11" Type="http://schemas.openxmlformats.org/officeDocument/2006/relationships/image" Target="../media/image32.png"/><Relationship Id="rId5" Type="http://schemas.openxmlformats.org/officeDocument/2006/relationships/image" Target="../media/image210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3" Type="http://schemas.openxmlformats.org/officeDocument/2006/relationships/image" Target="../media/image43.png"/><Relationship Id="rId7" Type="http://schemas.openxmlformats.org/officeDocument/2006/relationships/image" Target="../media/image47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2.png"/><Relationship Id="rId4" Type="http://schemas.openxmlformats.org/officeDocument/2006/relationships/image" Target="../media/image5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az\Dropbox\WORK\Writeups\Algebraic-v-Combinatorial\all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24749" y="3038475"/>
            <a:ext cx="1619251" cy="51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339975"/>
            <a:ext cx="7848600" cy="2308225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6"/>
                </a:solidFill>
              </a:rPr>
              <a:t>On Combinatorial </a:t>
            </a:r>
            <a:r>
              <a:rPr lang="en-US" sz="3600" dirty="0" err="1" smtClean="0">
                <a:solidFill>
                  <a:schemeClr val="accent6"/>
                </a:solidFill>
              </a:rPr>
              <a:t>vs</a:t>
            </a:r>
            <a:r>
              <a:rPr lang="en-US" sz="3600" dirty="0" smtClean="0">
                <a:solidFill>
                  <a:schemeClr val="accent6"/>
                </a:solidFill>
              </a:rPr>
              <a:t> Algebraic</a:t>
            </a:r>
            <a:br>
              <a:rPr lang="en-US" sz="3600" dirty="0" smtClean="0">
                <a:solidFill>
                  <a:schemeClr val="accent6"/>
                </a:solidFill>
              </a:rPr>
            </a:br>
            <a:r>
              <a:rPr lang="en-US" sz="3600" dirty="0" smtClean="0">
                <a:solidFill>
                  <a:schemeClr val="accent6"/>
                </a:solidFill>
              </a:rPr>
              <a:t>Computational Problems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810000"/>
            <a:ext cx="6400800" cy="609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Boaz Barak – MSR New England</a:t>
            </a:r>
            <a:endParaRPr lang="en-US" dirty="0" smtClean="0"/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04800" y="4495800"/>
            <a:ext cx="69342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Based on joint works with Benny Applebaum, Guy Kindler,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David </a:t>
            </a:r>
            <a:r>
              <a:rPr lang="en-US" sz="2000" dirty="0" smtClean="0">
                <a:solidFill>
                  <a:schemeClr val="tx1"/>
                </a:solidFill>
              </a:rPr>
              <a:t>Steurer, 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dirty="0" smtClean="0">
                <a:solidFill>
                  <a:schemeClr val="tx1"/>
                </a:solidFill>
              </a:rPr>
              <a:t>Avi Wigderson </a:t>
            </a:r>
            <a:endParaRPr lang="en-US" sz="2000" dirty="0" smtClean="0"/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boaz\Dropbox\WORK\Writeups\Algebraic-v-Combinatorial\Pick-up-Stick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33" y="152400"/>
            <a:ext cx="3171367" cy="199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oaz\Dropbox\WORK\Writeups\Algebraic-v-Combinatorial\Rubiks_cube_by_ke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48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2286000" y="6172200"/>
            <a:ext cx="6934200" cy="746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Erd</a:t>
            </a:r>
            <a:r>
              <a:rPr lang="hu-HU" sz="2000" dirty="0" smtClean="0">
                <a:solidFill>
                  <a:srgbClr val="002060"/>
                </a:solidFill>
              </a:rPr>
              <a:t>ő</a:t>
            </a:r>
            <a:r>
              <a:rPr lang="en-US" sz="2000" dirty="0" smtClean="0">
                <a:solidFill>
                  <a:srgbClr val="002060"/>
                </a:solidFill>
              </a:rPr>
              <a:t>s Centennial, Budapest, July 2013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102988"/>
                <a:ext cx="685604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Instance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𝜑</m:t>
                    </m:r>
                  </m:oMath>
                </a14:m>
                <a:r>
                  <a:rPr lang="en-US" sz="1600" dirty="0" smtClean="0"/>
                  <a:t>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𝐶𝑆𝑃</m:t>
                    </m:r>
                    <m:r>
                      <a:rPr lang="en-US" sz="1600" b="0" i="1" smtClean="0"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</a:rPr>
                      <m:t>𝑃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/>
                  <a:t> 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1600" dirty="0" smtClean="0"/>
                  <a:t>-tuples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600" dirty="0" smtClean="0"/>
                  <a:t> of literals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600" dirty="0" smtClean="0"/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2988"/>
                <a:ext cx="6856046" cy="338554"/>
              </a:xfrm>
              <a:prstGeom prst="rect">
                <a:avLst/>
              </a:prstGeom>
              <a:blipFill rotWithShape="1">
                <a:blip r:embed="rId2"/>
                <a:stretch>
                  <a:fillRect l="-444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67400" y="-49412"/>
                <a:ext cx="3048000" cy="680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/>
                        </a:rPr>
                        <m:t>𝑣𝑎𝑙</m:t>
                      </m:r>
                      <m:d>
                        <m:dPr>
                          <m:ctrlPr>
                            <a:rPr lang="en-US" sz="1400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𝜑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∈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brk m:alnAt="23"/>
                                </m:rP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brk m:alnAt="23"/>
                                </m:rP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-49412"/>
                <a:ext cx="3048000" cy="6805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451256"/>
                <a:ext cx="3886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 smtClean="0"/>
                  <a:t>Relaxation: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s.t.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𝑣𝑎𝑙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51256"/>
                <a:ext cx="3886200" cy="338554"/>
              </a:xfrm>
              <a:prstGeom prst="rect">
                <a:avLst/>
              </a:prstGeom>
              <a:blipFill rotWithShape="1">
                <a:blip r:embed="rId5"/>
                <a:stretch>
                  <a:fillRect l="-784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114300" y="1364159"/>
            <a:ext cx="9029700" cy="1302841"/>
            <a:chOff x="114300" y="914400"/>
            <a:chExt cx="9029700" cy="1302841"/>
          </a:xfrm>
        </p:grpSpPr>
        <p:sp>
          <p:nvSpPr>
            <p:cNvPr id="14" name="Rounded Rectangle 13"/>
            <p:cNvSpPr/>
            <p:nvPr/>
          </p:nvSpPr>
          <p:spPr>
            <a:xfrm>
              <a:off x="114300" y="914400"/>
              <a:ext cx="8648700" cy="1302841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04800" y="921841"/>
                  <a:ext cx="822960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C00000"/>
                      </a:solidFill>
                    </a:rPr>
                    <a:t>Hypothesis </a:t>
                  </a:r>
                  <a:r>
                    <a:rPr lang="en-US" sz="16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[B-Kindler-Steurer’13]</a:t>
                  </a:r>
                  <a:r>
                    <a:rPr lang="en-US" sz="2400" dirty="0" smtClean="0">
                      <a:solidFill>
                        <a:srgbClr val="C00000"/>
                      </a:solidFill>
                    </a:rPr>
                    <a:t>: </a:t>
                  </a:r>
                  <a:r>
                    <a:rPr lang="en-US" sz="2000" dirty="0">
                      <a:solidFill>
                        <a:srgbClr val="FF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</m:oMath>
                  </a14:m>
                  <a:r>
                    <a:rPr lang="en-US" sz="2000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the Basic SDP relaxation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𝑆𝐷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sub>
                      </m:sSub>
                    </m:oMath>
                  </a14:m>
                  <a:r>
                    <a:rPr lang="en-US" sz="2000" dirty="0" smtClean="0">
                      <a:solidFill>
                        <a:schemeClr val="tx1"/>
                      </a:solidFill>
                    </a:rPr>
                    <a:t> is the </a:t>
                  </a:r>
                  <a:r>
                    <a:rPr lang="en-US" sz="2000" dirty="0" smtClean="0">
                      <a:solidFill>
                        <a:srgbClr val="FF0000"/>
                      </a:solidFill>
                    </a:rPr>
                    <a:t>tightest efficient relaxation 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for </a:t>
                  </a:r>
                  <a:r>
                    <a:rPr lang="en-US" sz="2000" dirty="0">
                      <a:solidFill>
                        <a:schemeClr val="tx1"/>
                      </a:solidFill>
                    </a:rPr>
                    <a:t>r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andom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𝐶𝑆𝑃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sz="2000" dirty="0" smtClean="0"/>
                    <a:t>: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921841"/>
                  <a:ext cx="8229600" cy="76944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111" t="-6349" b="-134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838200" y="1695509"/>
                  <a:ext cx="830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∀</m:t>
                      </m:r>
                    </m:oMath>
                  </a14:m>
                  <a:r>
                    <a:rPr lang="en-US" dirty="0" smtClean="0">
                      <a:solidFill>
                        <a:schemeClr val="tx1"/>
                      </a:solidFill>
                    </a:rPr>
                    <a:t> efficient relaxation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ℛ</m:t>
                      </m:r>
                    </m:oMath>
                  </a14:m>
                  <a:r>
                    <a:rPr lang="en-US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and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𝜖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&gt;0</m:t>
                      </m:r>
                    </m:oMath>
                  </a14:m>
                  <a:r>
                    <a:rPr lang="en-US" dirty="0" smtClean="0">
                      <a:solidFill>
                        <a:schemeClr val="tx1"/>
                      </a:solidFill>
                    </a:rPr>
                    <a:t> it holds that </a:t>
                  </a:r>
                  <a14:m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𝔼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ℛ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𝜑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𝔼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[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𝑆𝐷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𝜑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]−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𝜖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1695509"/>
                  <a:ext cx="830580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07460" y="3048000"/>
                <a:ext cx="88079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</a:rPr>
                  <a:t>Hypothesis implies: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smtClean="0"/>
                  <a:t>Random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𝐶𝑆𝑃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sz="2000" dirty="0" smtClean="0"/>
                  <a:t> is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hard to certify </a:t>
                </a:r>
                <a:r>
                  <a:rPr lang="en-US" sz="2000" dirty="0" err="1" smtClean="0"/>
                  <a:t>iff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𝑆𝐷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𝜑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60" y="3048000"/>
                <a:ext cx="8807940" cy="400110"/>
              </a:xfrm>
              <a:prstGeom prst="rect">
                <a:avLst/>
              </a:prstGeom>
              <a:blipFill rotWithShape="1">
                <a:blip r:embed="rId8"/>
                <a:stretch>
                  <a:fillRect l="-76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92806" y="3773860"/>
                <a:ext cx="9203593" cy="493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</a:rPr>
                  <a:t>Theorem: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𝑆𝐷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𝜑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max</m:t>
                            </m:r>
                          </m:e>
                          <m:lim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𝐷</m:t>
                            </m:r>
                          </m:lim>
                        </m:limLow>
                      </m:fName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𝔼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over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𝐷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pairwise independent </a:t>
                </a:r>
                <a:r>
                  <a:rPr lang="en-US" sz="2000" dirty="0" err="1" smtClean="0"/>
                  <a:t>dist</a:t>
                </a:r>
                <a:r>
                  <a:rPr lang="en-US" sz="2000" dirty="0" smtClean="0"/>
                  <a:t>  over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06" y="3773860"/>
                <a:ext cx="9203593" cy="493340"/>
              </a:xfrm>
              <a:prstGeom prst="rect">
                <a:avLst/>
              </a:prstGeom>
              <a:blipFill rotWithShape="1">
                <a:blip r:embed="rId9"/>
                <a:stretch>
                  <a:fillRect l="-662" t="-4938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2095500" y="4664630"/>
            <a:ext cx="4724400" cy="1736170"/>
            <a:chOff x="2095500" y="4664630"/>
            <a:chExt cx="4724400" cy="173617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029200" y="4664631"/>
                  <a:ext cx="1524000" cy="4532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𝐷</m:t>
                                </m:r>
                              </m:lim>
                            </m:limLow>
                          </m:fName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𝔼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𝐷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200" y="4664631"/>
                  <a:ext cx="1524000" cy="453266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429000" y="4664631"/>
                  <a:ext cx="1524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uncPr>
                          <m:fName/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𝔼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9000" y="4664631"/>
                  <a:ext cx="152400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2286000" y="4664631"/>
              <a:ext cx="1568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Predicate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3580423" y="4664631"/>
              <a:ext cx="0" cy="173616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986313" y="4664630"/>
              <a:ext cx="0" cy="17361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095500" y="5117897"/>
              <a:ext cx="46101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206380" y="5562600"/>
              <a:ext cx="46101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317260" y="5181600"/>
              <a:ext cx="1263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3XOR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62200" y="5574268"/>
              <a:ext cx="1263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3SAT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209800" y="5943600"/>
              <a:ext cx="46101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133600" y="5943600"/>
              <a:ext cx="1263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MAX-CUT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657600" y="5193268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1/2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7600" y="5193268"/>
                  <a:ext cx="126316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657600" y="5585936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7/8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7600" y="5585936"/>
                  <a:ext cx="1263163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657600" y="5955268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1/2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7600" y="5955268"/>
                  <a:ext cx="126316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137637" y="5943600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1/2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7637" y="5943600"/>
                  <a:ext cx="1263163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5137637" y="5562600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7637" y="5562600"/>
                  <a:ext cx="1263163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5137637" y="5181600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7637" y="5181600"/>
                  <a:ext cx="1263163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152400" y="804446"/>
                <a:ext cx="3886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 smtClean="0"/>
                  <a:t>Random instance: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𝑣𝑎𝑙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804446"/>
                <a:ext cx="3886200" cy="338554"/>
              </a:xfrm>
              <a:prstGeom prst="rect">
                <a:avLst/>
              </a:prstGeom>
              <a:blipFill rotWithShape="1">
                <a:blip r:embed="rId17"/>
                <a:stretch>
                  <a:fillRect l="-784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138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102988"/>
                <a:ext cx="685604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Instance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𝜑</m:t>
                    </m:r>
                  </m:oMath>
                </a14:m>
                <a:r>
                  <a:rPr lang="en-US" sz="1600" dirty="0" smtClean="0"/>
                  <a:t>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𝐶𝑆𝑃</m:t>
                    </m:r>
                    <m:r>
                      <a:rPr lang="en-US" sz="1600" b="0" i="1" smtClean="0"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</a:rPr>
                      <m:t>𝑃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/>
                  <a:t> 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1600" dirty="0" smtClean="0"/>
                  <a:t>-tuples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600" dirty="0" smtClean="0"/>
                  <a:t> of literals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600" dirty="0" smtClean="0"/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2988"/>
                <a:ext cx="6856046" cy="338554"/>
              </a:xfrm>
              <a:prstGeom prst="rect">
                <a:avLst/>
              </a:prstGeom>
              <a:blipFill rotWithShape="1">
                <a:blip r:embed="rId2"/>
                <a:stretch>
                  <a:fillRect l="-444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67400" y="-49412"/>
                <a:ext cx="3048000" cy="680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/>
                        </a:rPr>
                        <m:t>𝑣𝑎𝑙</m:t>
                      </m:r>
                      <m:d>
                        <m:dPr>
                          <m:ctrlPr>
                            <a:rPr lang="en-US" sz="1400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𝜑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∈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brk m:alnAt="23"/>
                                </m:rP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brk m:alnAt="23"/>
                                </m:rP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-49412"/>
                <a:ext cx="3048000" cy="6805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451256"/>
                <a:ext cx="3886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 smtClean="0"/>
                  <a:t>Relaxation: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s.t.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𝑣𝑎𝑙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51256"/>
                <a:ext cx="3886200" cy="338554"/>
              </a:xfrm>
              <a:prstGeom prst="rect">
                <a:avLst/>
              </a:prstGeom>
              <a:blipFill rotWithShape="1">
                <a:blip r:embed="rId5"/>
                <a:stretch>
                  <a:fillRect l="-784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114300" y="1364159"/>
            <a:ext cx="9029700" cy="1302841"/>
            <a:chOff x="114300" y="914400"/>
            <a:chExt cx="9029700" cy="1302841"/>
          </a:xfrm>
        </p:grpSpPr>
        <p:sp>
          <p:nvSpPr>
            <p:cNvPr id="14" name="Rounded Rectangle 13"/>
            <p:cNvSpPr/>
            <p:nvPr/>
          </p:nvSpPr>
          <p:spPr>
            <a:xfrm>
              <a:off x="114300" y="914400"/>
              <a:ext cx="8648700" cy="1302841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04800" y="921841"/>
                  <a:ext cx="822960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C00000"/>
                      </a:solidFill>
                    </a:rPr>
                    <a:t>Hypothesis </a:t>
                  </a:r>
                  <a:r>
                    <a:rPr lang="en-US" sz="16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[B-Kindler-Steurer’13]</a:t>
                  </a:r>
                  <a:r>
                    <a:rPr lang="en-US" sz="2400" dirty="0" smtClean="0">
                      <a:solidFill>
                        <a:srgbClr val="C00000"/>
                      </a:solidFill>
                    </a:rPr>
                    <a:t>: </a:t>
                  </a:r>
                  <a:r>
                    <a:rPr lang="en-US" sz="2000" dirty="0">
                      <a:solidFill>
                        <a:srgbClr val="FF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</m:oMath>
                  </a14:m>
                  <a:r>
                    <a:rPr lang="en-US" sz="2000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the Basic SDP relaxation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𝑆𝐷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sub>
                      </m:sSub>
                    </m:oMath>
                  </a14:m>
                  <a:r>
                    <a:rPr lang="en-US" sz="2000" dirty="0" smtClean="0">
                      <a:solidFill>
                        <a:schemeClr val="tx1"/>
                      </a:solidFill>
                    </a:rPr>
                    <a:t> is the </a:t>
                  </a:r>
                  <a:r>
                    <a:rPr lang="en-US" sz="2000" dirty="0" smtClean="0">
                      <a:solidFill>
                        <a:srgbClr val="FF0000"/>
                      </a:solidFill>
                    </a:rPr>
                    <a:t>tightest efficient relaxation 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for </a:t>
                  </a:r>
                  <a:r>
                    <a:rPr lang="en-US" sz="2000" dirty="0">
                      <a:solidFill>
                        <a:schemeClr val="tx1"/>
                      </a:solidFill>
                    </a:rPr>
                    <a:t>r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andom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𝐶𝑆𝑃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sz="2000" dirty="0" smtClean="0"/>
                    <a:t>: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921841"/>
                  <a:ext cx="8229600" cy="76944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111" t="-6349" b="-134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838200" y="1695509"/>
                  <a:ext cx="830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∀</m:t>
                      </m:r>
                    </m:oMath>
                  </a14:m>
                  <a:r>
                    <a:rPr lang="en-US" dirty="0" smtClean="0">
                      <a:solidFill>
                        <a:schemeClr val="tx1"/>
                      </a:solidFill>
                    </a:rPr>
                    <a:t> efficient relaxation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ℛ</m:t>
                      </m:r>
                    </m:oMath>
                  </a14:m>
                  <a:r>
                    <a:rPr lang="en-US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and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𝜖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&gt;0</m:t>
                      </m:r>
                    </m:oMath>
                  </a14:m>
                  <a:r>
                    <a:rPr lang="en-US" dirty="0" smtClean="0">
                      <a:solidFill>
                        <a:schemeClr val="tx1"/>
                      </a:solidFill>
                    </a:rPr>
                    <a:t> it holds that </a:t>
                  </a:r>
                  <a14:m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𝔼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ℛ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𝜑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𝔼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[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𝑆𝐷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𝜑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]−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𝜖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1695509"/>
                  <a:ext cx="830580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07460" y="3048000"/>
                <a:ext cx="88079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</a:rPr>
                  <a:t>Hypothesis implies: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smtClean="0"/>
                  <a:t>Random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𝐶𝑆𝑃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sz="2000" dirty="0" smtClean="0"/>
                  <a:t> is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hard to certify </a:t>
                </a:r>
                <a:r>
                  <a:rPr lang="en-US" sz="2000" dirty="0" err="1" smtClean="0"/>
                  <a:t>iff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𝑆𝐷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𝜑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60" y="3048000"/>
                <a:ext cx="8807940" cy="400110"/>
              </a:xfrm>
              <a:prstGeom prst="rect">
                <a:avLst/>
              </a:prstGeom>
              <a:blipFill rotWithShape="1">
                <a:blip r:embed="rId8"/>
                <a:stretch>
                  <a:fillRect l="-76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92806" y="3773860"/>
                <a:ext cx="9203593" cy="493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</a:rPr>
                  <a:t>Theorem: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𝑆𝐷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𝜑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max</m:t>
                            </m:r>
                          </m:e>
                          <m:lim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𝐷</m:t>
                            </m:r>
                          </m:lim>
                        </m:limLow>
                      </m:fName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𝔼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over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𝐷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pairwise independent </a:t>
                </a:r>
                <a:r>
                  <a:rPr lang="en-US" sz="2000" dirty="0" err="1" smtClean="0"/>
                  <a:t>dist</a:t>
                </a:r>
                <a:r>
                  <a:rPr lang="en-US" sz="2000" dirty="0" smtClean="0"/>
                  <a:t>  over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06" y="3773860"/>
                <a:ext cx="9203593" cy="493340"/>
              </a:xfrm>
              <a:prstGeom prst="rect">
                <a:avLst/>
              </a:prstGeom>
              <a:blipFill rotWithShape="1">
                <a:blip r:embed="rId9"/>
                <a:stretch>
                  <a:fillRect l="-662" t="-4938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2095500" y="4664630"/>
            <a:ext cx="4724400" cy="1736170"/>
            <a:chOff x="2095500" y="4664630"/>
            <a:chExt cx="4724400" cy="173617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029200" y="4664631"/>
                  <a:ext cx="1524000" cy="4532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𝐷</m:t>
                                </m:r>
                              </m:lim>
                            </m:limLow>
                          </m:fName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𝔼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𝐷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200" y="4664631"/>
                  <a:ext cx="1524000" cy="453266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429000" y="4664631"/>
                  <a:ext cx="1524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uncPr>
                          <m:fName/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𝔼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9000" y="4664631"/>
                  <a:ext cx="152400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2286000" y="4664631"/>
              <a:ext cx="1568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Predicate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3580423" y="4664631"/>
              <a:ext cx="0" cy="173616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986313" y="4664630"/>
              <a:ext cx="0" cy="17361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095500" y="5117897"/>
              <a:ext cx="46101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206380" y="5562600"/>
              <a:ext cx="46101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317260" y="5181600"/>
              <a:ext cx="1263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3XOR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62200" y="5574268"/>
              <a:ext cx="1263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3SAT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209800" y="5943600"/>
              <a:ext cx="46101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133600" y="5943600"/>
              <a:ext cx="1263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MAX-CUT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657600" y="5193268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1/2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7600" y="5193268"/>
                  <a:ext cx="126316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657600" y="5585936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7/8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7600" y="5585936"/>
                  <a:ext cx="1263163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657600" y="5955268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1/2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7600" y="5955268"/>
                  <a:ext cx="126316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137637" y="5943600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1/2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7637" y="5943600"/>
                  <a:ext cx="1263163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5137637" y="5562600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7637" y="5562600"/>
                  <a:ext cx="1263163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5137637" y="5181600"/>
                  <a:ext cx="12631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7637" y="5181600"/>
                  <a:ext cx="1263163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152400" y="804446"/>
                <a:ext cx="3886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 smtClean="0"/>
                  <a:t>Random instance: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𝑣𝑎𝑙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804446"/>
                <a:ext cx="3886200" cy="338554"/>
              </a:xfrm>
              <a:prstGeom prst="rect">
                <a:avLst/>
              </a:prstGeom>
              <a:blipFill rotWithShape="1">
                <a:blip r:embed="rId17"/>
                <a:stretch>
                  <a:fillRect l="-784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16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1597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8" grpId="0"/>
      <p:bldP spid="17" grpId="0"/>
      <p:bldP spid="18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4300" y="76201"/>
            <a:ext cx="8648700" cy="838200"/>
          </a:xfrm>
          <a:prstGeom prst="roundRect">
            <a:avLst/>
          </a:prstGeom>
          <a:gradFill>
            <a:gsLst>
              <a:gs pos="0">
                <a:srgbClr val="FFEFD1">
                  <a:alpha val="66000"/>
                </a:srgbClr>
              </a:gs>
              <a:gs pos="64999">
                <a:srgbClr val="F0EBD5">
                  <a:alpha val="48000"/>
                </a:srgbClr>
              </a:gs>
              <a:gs pos="100000">
                <a:srgbClr val="D1C39F">
                  <a:alpha val="0"/>
                </a:srgbClr>
              </a:gs>
            </a:gsLst>
            <a:lin ang="5400000" scaled="0"/>
          </a:gradFill>
          <a:ln>
            <a:solidFill>
              <a:schemeClr val="tx1">
                <a:alpha val="9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4800" y="83641"/>
                <a:ext cx="82296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C00000"/>
                    </a:solidFill>
                  </a:rPr>
                  <a:t>Hypothesis </a:t>
                </a:r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[B-Kindler-Steurer’13]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: 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∀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the Basic SDP relaxation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𝑆𝐷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is the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tightest efficient relaxation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for </a:t>
                </a:r>
                <a:r>
                  <a:rPr lang="en-US" sz="2000" dirty="0">
                    <a:solidFill>
                      <a:schemeClr val="tx1"/>
                    </a:solidFill>
                  </a:rPr>
                  <a:t>r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andom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𝐶𝑆𝑃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83641"/>
                <a:ext cx="8229600" cy="769441"/>
              </a:xfrm>
              <a:prstGeom prst="rect">
                <a:avLst/>
              </a:prstGeom>
              <a:blipFill rotWithShape="1">
                <a:blip r:embed="rId2"/>
                <a:stretch>
                  <a:fillRect l="-1111" t="-6349" b="-134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4300" y="1143000"/>
            <a:ext cx="933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0" indent="-1714500"/>
            <a:r>
              <a:rPr lang="en-US" sz="2400" dirty="0" smtClean="0">
                <a:solidFill>
                  <a:srgbClr val="C00000"/>
                </a:solidFill>
              </a:rPr>
              <a:t>Applications: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Hardness of </a:t>
            </a:r>
            <a:r>
              <a:rPr lang="en-US" sz="2000" dirty="0" err="1" smtClean="0"/>
              <a:t>approx</a:t>
            </a:r>
            <a:r>
              <a:rPr lang="en-US" sz="2000" dirty="0" smtClean="0"/>
              <a:t> for </a:t>
            </a:r>
            <a:r>
              <a:rPr lang="en-US" sz="2000" dirty="0" smtClean="0"/>
              <a:t>Expanding </a:t>
            </a:r>
            <a:r>
              <a:rPr lang="en-US" sz="2000" dirty="0" smtClean="0"/>
              <a:t>Label Cover, Densest </a:t>
            </a:r>
            <a:r>
              <a:rPr lang="en-US" sz="2000" dirty="0" err="1" smtClean="0"/>
              <a:t>Subgraph</a:t>
            </a:r>
            <a:r>
              <a:rPr lang="en-US" sz="2000" dirty="0" smtClean="0"/>
              <a:t>, characterization of “approximation resistant” predicates.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13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28750" indent="-1428750"/>
            <a:r>
              <a:rPr lang="en-US" sz="2400" dirty="0" smtClean="0">
                <a:solidFill>
                  <a:srgbClr val="C00000"/>
                </a:solidFill>
              </a:rPr>
              <a:t>Evidence: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270" y="2724090"/>
            <a:ext cx="8507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Coincides with </a:t>
            </a:r>
            <a:r>
              <a:rPr lang="en-US" sz="2400" dirty="0" err="1" smtClean="0">
                <a:solidFill>
                  <a:srgbClr val="FF0000"/>
                </a:solidFill>
              </a:rPr>
              <a:t>Feige’s</a:t>
            </a:r>
            <a:r>
              <a:rPr lang="en-US" sz="2400" dirty="0" smtClean="0">
                <a:solidFill>
                  <a:srgbClr val="FF0000"/>
                </a:solidFill>
              </a:rPr>
              <a:t> Hypothesis</a:t>
            </a:r>
            <a:r>
              <a:rPr lang="en-US" sz="2400" dirty="0" smtClean="0"/>
              <a:t> for 3-ary predicates.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3505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Sometimes proven </a:t>
            </a:r>
            <a:r>
              <a:rPr lang="en-US" sz="2400" dirty="0" smtClean="0"/>
              <a:t>that </a:t>
            </a:r>
            <a:r>
              <a:rPr lang="en-US" sz="2400" dirty="0" smtClean="0">
                <a:solidFill>
                  <a:srgbClr val="FF0000"/>
                </a:solidFill>
              </a:rPr>
              <a:t>potentially stronger algorith</a:t>
            </a:r>
            <a:r>
              <a:rPr lang="en-US" sz="2400" dirty="0" smtClean="0">
                <a:solidFill>
                  <a:srgbClr val="FF0000"/>
                </a:solidFill>
              </a:rPr>
              <a:t>ms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/>
              <a:t>(SDP hierarchies) do not outperform Basic CSP.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4564559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Some </a:t>
            </a:r>
            <a:r>
              <a:rPr lang="en-US" sz="2400" dirty="0" smtClean="0">
                <a:solidFill>
                  <a:srgbClr val="FF0000"/>
                </a:solidFill>
              </a:rPr>
              <a:t>hardness of approximation “predictions”</a:t>
            </a:r>
            <a:r>
              <a:rPr lang="en-US" sz="2400" dirty="0" smtClean="0"/>
              <a:t> verified. </a:t>
            </a:r>
            <a:r>
              <a:rPr lang="en-US" dirty="0" smtClean="0"/>
              <a:t>[Chan ‘13]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19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Part II: Structure and Public Key Crypto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816114"/>
            <a:ext cx="883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Public Key Cryptography (</a:t>
            </a:r>
            <a:r>
              <a:rPr lang="en-US" sz="2400" dirty="0" err="1" smtClean="0">
                <a:solidFill>
                  <a:srgbClr val="C00000"/>
                </a:solidFill>
              </a:rPr>
              <a:t>Diffie</a:t>
            </a:r>
            <a:r>
              <a:rPr lang="en-US" sz="2400" dirty="0" smtClean="0">
                <a:solidFill>
                  <a:srgbClr val="C00000"/>
                </a:solidFill>
              </a:rPr>
              <a:t>-Hellman ‘76): 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200" dirty="0" smtClean="0"/>
              <a:t>Two parties can communicate confidentially without a shared secret key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752600"/>
            <a:ext cx="944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All widely deployed variants based on </a:t>
            </a:r>
            <a:r>
              <a:rPr lang="en-US" sz="2200" dirty="0" smtClean="0">
                <a:solidFill>
                  <a:srgbClr val="FF0000"/>
                </a:solidFill>
              </a:rPr>
              <a:t>Integer Factoring</a:t>
            </a:r>
            <a:r>
              <a:rPr lang="en-US" sz="2200" dirty="0" smtClean="0"/>
              <a:t> or related problems </a:t>
            </a:r>
            <a:br>
              <a:rPr lang="en-US" sz="2200" dirty="0" smtClean="0"/>
            </a:br>
            <a:r>
              <a:rPr lang="en-US" sz="2200" dirty="0" smtClean="0"/>
              <a:t>(RSA, discrete log,  elliptic curve </a:t>
            </a:r>
            <a:r>
              <a:rPr lang="en-US" sz="2200" dirty="0" err="1" smtClean="0"/>
              <a:t>dlog</a:t>
            </a:r>
            <a:r>
              <a:rPr lang="en-US" sz="2200" dirty="0" smtClean="0"/>
              <a:t>, etc..).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8956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Significant structure: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3426024"/>
                <a:ext cx="92964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200" dirty="0" smtClean="0">
                    <a:solidFill>
                      <a:srgbClr val="FF0000"/>
                    </a:solidFill>
                  </a:rPr>
                  <a:t>Non-trivial algorithms </a:t>
                </a:r>
                <a:r>
                  <a:rPr lang="en-US" sz="2000" dirty="0" smtClean="0"/>
                  <a:t>(e.g.,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</a:rPr>
                          <m:t>exp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⁡(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for </a:t>
                </a:r>
                <a:r>
                  <a:rPr lang="en-US" sz="2000" dirty="0"/>
                  <a:t>factoring </a:t>
                </a:r>
                <a:r>
                  <a:rPr lang="en-US" sz="2000" dirty="0" smtClean="0"/>
                  <a:t> </a:t>
                </a:r>
                <a:r>
                  <a:rPr lang="en-US" sz="1600" dirty="0" smtClean="0"/>
                  <a:t>[Buhler-</a:t>
                </a:r>
                <a:r>
                  <a:rPr lang="en-US" sz="1600" dirty="0" err="1" smtClean="0"/>
                  <a:t>Lenstra</a:t>
                </a:r>
                <a:r>
                  <a:rPr lang="en-US" sz="1600" dirty="0" smtClean="0"/>
                  <a:t>-</a:t>
                </a:r>
                <a:r>
                  <a:rPr lang="en-US" sz="1600" dirty="0" err="1" smtClean="0"/>
                  <a:t>Pomerance</a:t>
                </a:r>
                <a:r>
                  <a:rPr lang="en-US" sz="1600" dirty="0" smtClean="0"/>
                  <a:t> ‘94]</a:t>
                </a:r>
                <a:r>
                  <a:rPr lang="en-US" sz="2000" dirty="0" smtClean="0"/>
                  <a:t>)</a:t>
                </a:r>
                <a:endParaRPr lang="en-US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426024"/>
                <a:ext cx="9296400" cy="430887"/>
              </a:xfrm>
              <a:prstGeom prst="rect">
                <a:avLst/>
              </a:prstGeom>
              <a:blipFill rotWithShape="1">
                <a:blip r:embed="rId2"/>
                <a:stretch>
                  <a:fillRect l="-787" t="-81690" b="-95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76200" y="3981510"/>
                <a:ext cx="88392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200" dirty="0" smtClean="0">
                    <a:solidFill>
                      <a:srgbClr val="FF0000"/>
                    </a:solidFill>
                  </a:rPr>
                  <a:t>Cannot be NP-hard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smtClean="0"/>
                  <a:t>(inside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𝑁𝑃</m:t>
                    </m:r>
                    <m:r>
                      <a:rPr lang="en-US" sz="2000" b="0" i="1" smtClean="0">
                        <a:latin typeface="Cambria Math"/>
                      </a:rPr>
                      <m:t>∩</m:t>
                    </m:r>
                    <m:r>
                      <a:rPr lang="en-US" sz="2000" b="0" i="1" smtClean="0">
                        <a:latin typeface="Cambria Math"/>
                      </a:rPr>
                      <m:t>𝑐𝑜𝑁𝑃</m:t>
                    </m:r>
                  </m:oMath>
                </a14:m>
                <a:r>
                  <a:rPr lang="en-US" sz="2000" dirty="0" smtClean="0"/>
                  <a:t> or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𝐴𝑀</m:t>
                    </m:r>
                    <m:r>
                      <a:rPr lang="en-US" sz="2000" b="0" i="1" smtClean="0">
                        <a:latin typeface="Cambria Math"/>
                      </a:rPr>
                      <m:t>∩</m:t>
                    </m:r>
                    <m:r>
                      <a:rPr lang="en-US" sz="2000" b="0" i="1" smtClean="0">
                        <a:latin typeface="Cambria Math"/>
                      </a:rPr>
                      <m:t>𝑐𝑜𝐴𝑀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smtClean="0"/>
                  <a:t>, etc..)</a:t>
                </a:r>
                <a:endParaRPr lang="en-US" sz="20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981510"/>
                <a:ext cx="8839200" cy="430887"/>
              </a:xfrm>
              <a:prstGeom prst="rect">
                <a:avLst/>
              </a:prstGeom>
              <a:blipFill rotWithShape="1">
                <a:blip r:embed="rId3"/>
                <a:stretch>
                  <a:fillRect l="-828" t="-8451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6200" y="4514910"/>
            <a:ext cx="883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0000"/>
                </a:solidFill>
              </a:rPr>
              <a:t>Quantum polynomial time algorithm </a:t>
            </a:r>
            <a:r>
              <a:rPr lang="en-US" sz="1600" i="1" dirty="0" smtClean="0"/>
              <a:t>[</a:t>
            </a:r>
            <a:r>
              <a:rPr lang="en-US" sz="1600" i="1" dirty="0" err="1" smtClean="0"/>
              <a:t>Shor</a:t>
            </a:r>
            <a:r>
              <a:rPr lang="en-US" sz="1600" i="1" dirty="0"/>
              <a:t> </a:t>
            </a:r>
            <a:r>
              <a:rPr lang="en-US" sz="1600" i="1" dirty="0" smtClean="0"/>
              <a:t>‘94]</a:t>
            </a:r>
            <a:r>
              <a:rPr lang="en-US" sz="2000" i="1" dirty="0" smtClean="0"/>
              <a:t>. </a:t>
            </a:r>
            <a:endParaRPr lang="en-US" sz="2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52578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Can </a:t>
            </a:r>
            <a:r>
              <a:rPr lang="en-US" sz="2400" i="1" dirty="0" smtClean="0">
                <a:solidFill>
                  <a:srgbClr val="7030A0"/>
                </a:solidFill>
              </a:rPr>
              <a:t>we be sure the current classical algorithms are optimal?</a:t>
            </a:r>
            <a:endParaRPr lang="en-US" sz="2400" i="1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7912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e.g., </a:t>
            </a:r>
            <a:r>
              <a:rPr lang="en-US" sz="2000" dirty="0" smtClean="0">
                <a:solidFill>
                  <a:srgbClr val="FF0000"/>
                </a:solidFill>
              </a:rPr>
              <a:t>halving </a:t>
            </a:r>
            <a:r>
              <a:rPr lang="en-US" sz="2000" dirty="0" smtClean="0"/>
              <a:t>the exponent for factoring will </a:t>
            </a:r>
            <a:r>
              <a:rPr lang="en-US" sz="2000" dirty="0" smtClean="0">
                <a:solidFill>
                  <a:srgbClr val="FF0000"/>
                </a:solidFill>
              </a:rPr>
              <a:t>square the key size </a:t>
            </a:r>
            <a:r>
              <a:rPr lang="en-US" sz="2000" dirty="0" smtClean="0"/>
              <a:t>for RSA and will increase running time to </a:t>
            </a:r>
            <a:r>
              <a:rPr lang="en-US" sz="2000" dirty="0" smtClean="0">
                <a:solidFill>
                  <a:srgbClr val="FF0000"/>
                </a:solidFill>
              </a:rPr>
              <a:t>the 4</a:t>
            </a:r>
            <a:r>
              <a:rPr lang="en-US" sz="2000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dirty="0" smtClean="0">
                <a:solidFill>
                  <a:srgbClr val="FF0000"/>
                </a:solidFill>
              </a:rPr>
              <a:t> to 6</a:t>
            </a:r>
            <a:r>
              <a:rPr lang="en-US" sz="2000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dirty="0" smtClean="0">
                <a:solidFill>
                  <a:srgbClr val="FF0000"/>
                </a:solidFill>
              </a:rPr>
              <a:t> power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879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oaz\Dropbox\WORK\Writeups\Algebraic-v-Combinatorial\Pick-up-Stick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72190"/>
            <a:ext cx="1352550" cy="852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Structure needed for Public Key Crypto?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81909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Current best (only?)  public-key alternative: </a:t>
            </a:r>
            <a:r>
              <a:rPr lang="en-US" sz="2400" dirty="0" smtClean="0">
                <a:solidFill>
                  <a:srgbClr val="FF0000"/>
                </a:solidFill>
              </a:rPr>
              <a:t>Lattice-based crypto.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198342"/>
            <a:ext cx="13716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09750" y="3198342"/>
            <a:ext cx="3905250" cy="381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1" y="3198342"/>
            <a:ext cx="25146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52400" y="3865032"/>
                <a:ext cx="17526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𝑁𝑃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-hard</a:t>
                </a:r>
                <a:br>
                  <a:rPr lang="en-US" sz="2000" dirty="0" smtClean="0">
                    <a:solidFill>
                      <a:schemeClr val="tx1"/>
                    </a:solidFill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</a:rPr>
                  <a:t>“unstructured”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65032"/>
                <a:ext cx="1752600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3472" t="-4310" r="-3125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266950" y="3892476"/>
            <a:ext cx="3219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Useful for public key crypto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1425714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Hardness of lattice problems for given approximation  factor*</a:t>
            </a:r>
            <a:endParaRPr lang="en-US" sz="24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295400" y="2645346"/>
                <a:ext cx="876300" cy="403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645346"/>
                <a:ext cx="876300" cy="40357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219700" y="2667918"/>
                <a:ext cx="876300" cy="403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700" y="2667918"/>
                <a:ext cx="876300" cy="4035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286000" y="4325208"/>
                <a:ext cx="39624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𝑁𝑃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∩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𝑐𝑜𝑁𝑃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br>
                  <a:rPr lang="en-US" sz="2000" dirty="0" smtClean="0">
                    <a:solidFill>
                      <a:schemeClr val="tx1"/>
                    </a:solidFill>
                  </a:rPr>
                </a:br>
                <a:r>
                  <a:rPr lang="en-US" sz="1400" dirty="0" smtClean="0">
                    <a:solidFill>
                      <a:schemeClr val="tx1"/>
                    </a:solidFill>
                  </a:rPr>
                  <a:t>[</a:t>
                </a:r>
                <a:r>
                  <a:rPr lang="en-US" sz="1400" dirty="0" err="1" smtClean="0">
                    <a:solidFill>
                      <a:schemeClr val="tx1"/>
                    </a:solidFill>
                  </a:rPr>
                  <a:t>Goldreich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-Goldwasser 98, </a:t>
                </a:r>
                <a:r>
                  <a:rPr lang="en-US" sz="1400" dirty="0" err="1" smtClean="0">
                    <a:solidFill>
                      <a:schemeClr val="tx1"/>
                    </a:solidFill>
                  </a:rPr>
                  <a:t>Aharonov-Regev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 ‘04]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325208"/>
                <a:ext cx="3962400" cy="615553"/>
              </a:xfrm>
              <a:prstGeom prst="rect">
                <a:avLst/>
              </a:prstGeom>
              <a:blipFill rotWithShape="1">
                <a:blip r:embed="rId6"/>
                <a:stretch>
                  <a:fillRect l="-1538" t="-5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791200" y="3887118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Polynomial time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56343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Is there “combinatorial”/”unstructured” public-key crypto?</a:t>
            </a:r>
            <a:endParaRPr lang="en-US" sz="2400" i="1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4934808"/>
            <a:ext cx="3219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“structured”?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615309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Perhaps give more confidence that known attacks are optimal?</a:t>
            </a:r>
            <a:endParaRPr lang="en-US" sz="2000" dirty="0"/>
          </a:p>
        </p:txBody>
      </p:sp>
      <p:pic>
        <p:nvPicPr>
          <p:cNvPr id="3075" name="Picture 3" descr="C:\Users\boaz\Dropbox\WORK\Writeups\Algebraic-v-Combinatorial\Rubiks_cube_by_keq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20" y="2272190"/>
            <a:ext cx="908461" cy="90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boaz\Dropbox\WORK\Writeups\Algebraic-v-Combinatorial\shape-sorte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844" y="2194134"/>
            <a:ext cx="894556" cy="98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3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Crypto from Random 3SAT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14300" y="762001"/>
            <a:ext cx="8877300" cy="838200"/>
            <a:chOff x="114300" y="762001"/>
            <a:chExt cx="8877300" cy="838200"/>
          </a:xfrm>
        </p:grpSpPr>
        <p:sp>
          <p:nvSpPr>
            <p:cNvPr id="15" name="Rounded Rectangle 14"/>
            <p:cNvSpPr/>
            <p:nvPr/>
          </p:nvSpPr>
          <p:spPr>
            <a:xfrm>
              <a:off x="114300" y="762001"/>
              <a:ext cx="8496300" cy="838200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2400" y="816114"/>
              <a:ext cx="883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Theorem 1 </a:t>
              </a:r>
              <a:r>
                <a:rPr lang="en-US" sz="1600" dirty="0" smtClean="0"/>
                <a:t>[</a:t>
              </a:r>
              <a:r>
                <a:rPr lang="en-US" sz="1600" dirty="0" err="1" smtClean="0"/>
                <a:t>Applebaum</a:t>
              </a:r>
              <a:r>
                <a:rPr lang="en-US" sz="1600" dirty="0" smtClean="0"/>
                <a:t>-B-</a:t>
              </a:r>
              <a:r>
                <a:rPr lang="en-US" sz="1600" dirty="0" err="1" smtClean="0"/>
                <a:t>Wigderson</a:t>
              </a:r>
              <a:r>
                <a:rPr lang="en-US" sz="1600" dirty="0" smtClean="0"/>
                <a:t> ’10]</a:t>
              </a:r>
              <a:r>
                <a:rPr lang="en-US" sz="2000" dirty="0" smtClean="0">
                  <a:solidFill>
                    <a:srgbClr val="C00000"/>
                  </a:solidFill>
                </a:rPr>
                <a:t>:</a:t>
              </a:r>
              <a:br>
                <a:rPr lang="en-US" sz="2000" dirty="0" smtClean="0">
                  <a:solidFill>
                    <a:srgbClr val="C00000"/>
                  </a:solidFill>
                </a:rPr>
              </a:br>
              <a:r>
                <a:rPr lang="en-US" sz="2000" dirty="0" smtClean="0"/>
                <a:t>Can build public-key crypto from </a:t>
              </a:r>
              <a:r>
                <a:rPr lang="en-US" i="1" dirty="0" smtClean="0"/>
                <a:t>(problem related to)</a:t>
              </a:r>
              <a:r>
                <a:rPr lang="en-US" sz="2000" dirty="0" smtClean="0"/>
                <a:t> random 3SAT</a:t>
              </a:r>
              <a:endParaRPr lang="en-US" sz="2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04800" y="3273624"/>
            <a:ext cx="25908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71800" y="3273624"/>
            <a:ext cx="2743199" cy="381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5001" y="3273624"/>
            <a:ext cx="25146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3940314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Hard?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“unstructured”?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3940314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Useful for PKC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628900" y="2743200"/>
                <a:ext cx="876300" cy="403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1.2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900" y="2743200"/>
                <a:ext cx="876300" cy="4035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295900" y="2743200"/>
                <a:ext cx="8763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1.5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900" y="2743200"/>
                <a:ext cx="876300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067050" y="4457580"/>
                <a:ext cx="32194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In*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𝑁𝑃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∩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𝑐𝑜𝑁𝑃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</a:rPr>
                </a:br>
                <a:r>
                  <a:rPr lang="en-US" sz="1600" dirty="0" smtClean="0">
                    <a:solidFill>
                      <a:schemeClr val="tx1"/>
                    </a:solidFill>
                  </a:rPr>
                  <a:t>[Feige-Kim-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Ofek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‘06]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050" y="4457580"/>
                <a:ext cx="3219450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1894" t="-4717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791200" y="39624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Polynomial time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8480" y="5238690"/>
            <a:ext cx="2103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“structured”?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19767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Hardness of random 3SAT for given number of clauses*</a:t>
            </a:r>
            <a:endParaRPr lang="en-US" sz="24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8100" y="2743200"/>
                <a:ext cx="723900" cy="426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/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" y="2743200"/>
                <a:ext cx="723900" cy="42646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28600" y="5943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Not a satisfactory answer….</a:t>
            </a:r>
            <a:endParaRPr lang="en-US" sz="24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89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Crypto from Random 3SAT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14300" y="762001"/>
            <a:ext cx="8877300" cy="838200"/>
            <a:chOff x="114300" y="762001"/>
            <a:chExt cx="8877300" cy="838200"/>
          </a:xfrm>
        </p:grpSpPr>
        <p:sp>
          <p:nvSpPr>
            <p:cNvPr id="15" name="Rounded Rectangle 14"/>
            <p:cNvSpPr/>
            <p:nvPr/>
          </p:nvSpPr>
          <p:spPr>
            <a:xfrm>
              <a:off x="114300" y="762001"/>
              <a:ext cx="8496300" cy="838200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2400" y="816114"/>
              <a:ext cx="883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Theorem 1 </a:t>
              </a:r>
              <a:r>
                <a:rPr lang="en-US" sz="1600" dirty="0" smtClean="0"/>
                <a:t>[</a:t>
              </a:r>
              <a:r>
                <a:rPr lang="en-US" sz="1600" dirty="0" err="1" smtClean="0"/>
                <a:t>Applebaum</a:t>
              </a:r>
              <a:r>
                <a:rPr lang="en-US" sz="1600" dirty="0" smtClean="0"/>
                <a:t>-B-</a:t>
              </a:r>
              <a:r>
                <a:rPr lang="en-US" sz="1600" dirty="0" err="1" smtClean="0"/>
                <a:t>Wigderson</a:t>
              </a:r>
              <a:r>
                <a:rPr lang="en-US" sz="1600" dirty="0" smtClean="0"/>
                <a:t> ’10]</a:t>
              </a:r>
              <a:r>
                <a:rPr lang="en-US" sz="2000" dirty="0" smtClean="0">
                  <a:solidFill>
                    <a:srgbClr val="C00000"/>
                  </a:solidFill>
                </a:rPr>
                <a:t>:</a:t>
              </a:r>
              <a:br>
                <a:rPr lang="en-US" sz="2000" dirty="0" smtClean="0">
                  <a:solidFill>
                    <a:srgbClr val="C00000"/>
                  </a:solidFill>
                </a:rPr>
              </a:br>
              <a:r>
                <a:rPr lang="en-US" sz="2000" dirty="0" smtClean="0"/>
                <a:t>Can build public-key crypto from </a:t>
              </a:r>
              <a:r>
                <a:rPr lang="en-US" i="1" dirty="0" smtClean="0"/>
                <a:t>(problem related to)</a:t>
              </a:r>
              <a:r>
                <a:rPr lang="en-US" sz="2000" dirty="0" smtClean="0"/>
                <a:t> random 3SAT</a:t>
              </a:r>
              <a:endParaRPr lang="en-US" sz="20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52400" y="19767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Hardness of random 3SAT for given number of clauses*</a:t>
            </a:r>
            <a:endParaRPr lang="en-US" sz="2400" dirty="0">
              <a:solidFill>
                <a:srgbClr val="7030A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8100" y="2743200"/>
            <a:ext cx="8191501" cy="2895600"/>
            <a:chOff x="38100" y="2743200"/>
            <a:chExt cx="8191501" cy="2895600"/>
          </a:xfrm>
        </p:grpSpPr>
        <p:sp>
          <p:nvSpPr>
            <p:cNvPr id="5" name="Rectangle 4"/>
            <p:cNvSpPr/>
            <p:nvPr/>
          </p:nvSpPr>
          <p:spPr>
            <a:xfrm>
              <a:off x="304800" y="3273624"/>
              <a:ext cx="2590800" cy="381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971800" y="3273624"/>
              <a:ext cx="2743199" cy="381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15001" y="3273624"/>
              <a:ext cx="2514600" cy="381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7200" y="3940314"/>
              <a:ext cx="1981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Hard?</a:t>
              </a:r>
              <a:br>
                <a:rPr lang="en-US" sz="2000" dirty="0" smtClean="0">
                  <a:solidFill>
                    <a:schemeClr val="tx1"/>
                  </a:solidFill>
                </a:rPr>
              </a:br>
              <a:r>
                <a:rPr lang="en-US" sz="2000" dirty="0" smtClean="0">
                  <a:solidFill>
                    <a:schemeClr val="tx1"/>
                  </a:solidFill>
                </a:rPr>
                <a:t>“unstructured”?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48000" y="3940314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Useful for PKC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628900" y="2743200"/>
                  <a:ext cx="876300" cy="4035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1.2</m:t>
                            </m:r>
                          </m:sup>
                        </m:sSup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8900" y="2743200"/>
                  <a:ext cx="876300" cy="40357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5295900" y="2743200"/>
                  <a:ext cx="8763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1.5</m:t>
                            </m:r>
                          </m:sup>
                        </m:sSup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5900" y="2743200"/>
                  <a:ext cx="876300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067050" y="4457580"/>
                  <a:ext cx="321945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>
                      <a:solidFill>
                        <a:schemeClr val="tx1"/>
                      </a:solidFill>
                    </a:rPr>
                    <a:t>In*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𝑁𝑃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𝑐𝑜𝑁𝑃</m:t>
                      </m:r>
                    </m:oMath>
                  </a14:m>
                  <a:r>
                    <a:rPr lang="en-US" sz="2000" dirty="0" smtClean="0">
                      <a:solidFill>
                        <a:schemeClr val="tx1"/>
                      </a:solidFill>
                    </a:rPr>
                    <a:t/>
                  </a:r>
                  <a:br>
                    <a:rPr lang="en-US" sz="2000" dirty="0" smtClean="0">
                      <a:solidFill>
                        <a:schemeClr val="tx1"/>
                      </a:solidFill>
                    </a:rPr>
                  </a:br>
                  <a:r>
                    <a:rPr lang="en-US" sz="1600" dirty="0" smtClean="0">
                      <a:solidFill>
                        <a:schemeClr val="tx1"/>
                      </a:solidFill>
                    </a:rPr>
                    <a:t>[Feige-Kim-</a:t>
                  </a:r>
                  <a:r>
                    <a:rPr lang="en-US" sz="1600" dirty="0" err="1" smtClean="0">
                      <a:solidFill>
                        <a:schemeClr val="tx1"/>
                      </a:solidFill>
                    </a:rPr>
                    <a:t>Ofek</a:t>
                  </a:r>
                  <a:r>
                    <a:rPr lang="en-US" sz="1600" dirty="0" smtClean="0">
                      <a:solidFill>
                        <a:schemeClr val="tx1"/>
                      </a:solidFill>
                    </a:rPr>
                    <a:t> ‘06]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7050" y="4457580"/>
                  <a:ext cx="3219450" cy="64633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894" t="-4717" b="-113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5791200" y="3940314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Polynomial time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78480" y="5238690"/>
              <a:ext cx="2103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solidFill>
                    <a:srgbClr val="FF0000"/>
                  </a:solidFill>
                </a:rPr>
                <a:t>“structured”?</a:t>
              </a:r>
              <a:endParaRPr lang="en-US" sz="2000" i="1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8100" y="2743200"/>
                  <a:ext cx="723900" cy="4264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  <m:sup/>
                        </m:sSup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" y="2743200"/>
                  <a:ext cx="723900" cy="42646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TextBox 17"/>
          <p:cNvSpPr txBox="1"/>
          <p:nvPr/>
        </p:nvSpPr>
        <p:spPr>
          <a:xfrm>
            <a:off x="228600" y="5943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Not a satisfactory answer….</a:t>
            </a:r>
            <a:endParaRPr lang="en-US" sz="24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3.33333E-6 -0.42222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530424"/>
            <a:ext cx="25908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71800" y="530424"/>
            <a:ext cx="2743199" cy="381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5001" y="530424"/>
            <a:ext cx="25146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0668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Hard?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“unstructured”?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Useful for PKC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628900" y="0"/>
                <a:ext cx="876300" cy="403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1.2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900" y="0"/>
                <a:ext cx="876300" cy="4035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295900" y="0"/>
                <a:ext cx="8763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1.5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900" y="0"/>
                <a:ext cx="876300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067050" y="1334869"/>
                <a:ext cx="32194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In*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𝑁𝑃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∩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𝑐𝑜𝑁𝑃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</a:rPr>
                </a:br>
                <a:r>
                  <a:rPr lang="en-US" sz="1600" dirty="0" smtClean="0">
                    <a:solidFill>
                      <a:schemeClr val="tx1"/>
                    </a:solidFill>
                  </a:rPr>
                  <a:t>[Feige-Kim-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Ofek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‘06]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050" y="1334869"/>
                <a:ext cx="3219450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1894" t="-4717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791200" y="112389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Polynomial time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8480" y="1885890"/>
            <a:ext cx="2103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“structured”?</a:t>
            </a:r>
            <a:endParaRPr lang="en-US" sz="2000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8100" y="0"/>
                <a:ext cx="723900" cy="426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/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" y="0"/>
                <a:ext cx="723900" cy="42646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" name="Group 92"/>
          <p:cNvGrpSpPr/>
          <p:nvPr/>
        </p:nvGrpSpPr>
        <p:grpSpPr>
          <a:xfrm>
            <a:off x="114300" y="2514600"/>
            <a:ext cx="8877300" cy="1143000"/>
            <a:chOff x="114300" y="2514600"/>
            <a:chExt cx="8877300" cy="1143000"/>
          </a:xfrm>
        </p:grpSpPr>
        <p:sp>
          <p:nvSpPr>
            <p:cNvPr id="16" name="Rounded Rectangle 15"/>
            <p:cNvSpPr/>
            <p:nvPr/>
          </p:nvSpPr>
          <p:spPr>
            <a:xfrm>
              <a:off x="114300" y="2514600"/>
              <a:ext cx="8496300" cy="1143000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2400" y="2568713"/>
              <a:ext cx="8839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Theorem 2 </a:t>
              </a:r>
              <a:r>
                <a:rPr lang="en-US" sz="1600" dirty="0" smtClean="0"/>
                <a:t>[</a:t>
              </a:r>
              <a:r>
                <a:rPr lang="en-US" sz="1600" dirty="0" err="1" smtClean="0"/>
                <a:t>Applebaum</a:t>
              </a:r>
              <a:r>
                <a:rPr lang="en-US" sz="1600" dirty="0" smtClean="0"/>
                <a:t>-B-</a:t>
              </a:r>
              <a:r>
                <a:rPr lang="en-US" sz="1600" dirty="0" err="1" smtClean="0"/>
                <a:t>Wigderson</a:t>
              </a:r>
              <a:r>
                <a:rPr lang="en-US" sz="1600" dirty="0" smtClean="0"/>
                <a:t> ’10]</a:t>
              </a:r>
              <a:r>
                <a:rPr lang="en-US" sz="2000" dirty="0" smtClean="0">
                  <a:solidFill>
                    <a:srgbClr val="C00000"/>
                  </a:solidFill>
                </a:rPr>
                <a:t>:</a:t>
              </a:r>
              <a:br>
                <a:rPr lang="en-US" sz="2000" dirty="0" smtClean="0">
                  <a:solidFill>
                    <a:srgbClr val="C00000"/>
                  </a:solidFill>
                </a:rPr>
              </a:br>
              <a:r>
                <a:rPr lang="en-US" sz="2000" dirty="0" smtClean="0"/>
                <a:t>Can build PKC from </a:t>
              </a:r>
              <a:r>
                <a:rPr lang="en-US" i="1" dirty="0" smtClean="0"/>
                <a:t>(problem related to)</a:t>
              </a:r>
              <a:r>
                <a:rPr lang="en-US" sz="2000" dirty="0" smtClean="0"/>
                <a:t> random 3SAT in </a:t>
              </a:r>
              <a:r>
                <a:rPr lang="en-US" sz="2000" i="1" dirty="0" smtClean="0"/>
                <a:t>“unstructured regime”</a:t>
              </a:r>
              <a:br>
                <a:rPr lang="en-US" sz="2000" i="1" dirty="0" smtClean="0"/>
              </a:br>
              <a:r>
                <a:rPr lang="en-US" sz="2000" i="1" dirty="0" smtClean="0"/>
                <a:t>and </a:t>
              </a:r>
              <a:r>
                <a:rPr lang="en-US" sz="2000" dirty="0" smtClean="0"/>
                <a:t>random </a:t>
              </a:r>
              <a:r>
                <a:rPr lang="en-US" sz="2000" dirty="0" smtClean="0">
                  <a:solidFill>
                    <a:srgbClr val="FF0000"/>
                  </a:solidFill>
                </a:rPr>
                <a:t>“unbalanced expansion”</a:t>
              </a:r>
              <a:r>
                <a:rPr lang="en-US" sz="2000" dirty="0" smtClean="0"/>
                <a:t> problem.</a:t>
              </a:r>
              <a:endParaRPr lang="en-US" sz="2000" i="1" dirty="0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444999" y="3879850"/>
            <a:ext cx="3997325" cy="1225550"/>
            <a:chOff x="4444999" y="3879850"/>
            <a:chExt cx="3997325" cy="1225550"/>
          </a:xfrm>
        </p:grpSpPr>
        <p:sp>
          <p:nvSpPr>
            <p:cNvPr id="20" name="Oval 19"/>
            <p:cNvSpPr/>
            <p:nvPr/>
          </p:nvSpPr>
          <p:spPr bwMode="auto">
            <a:xfrm rot="5400000">
              <a:off x="8289924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 bwMode="auto">
            <a:xfrm rot="5400000">
              <a:off x="8015287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 bwMode="auto">
            <a:xfrm rot="5400000">
              <a:off x="7746999" y="3887787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 bwMode="auto">
            <a:xfrm rot="5400000">
              <a:off x="7472362" y="3887787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 bwMode="auto">
            <a:xfrm rot="5400000">
              <a:off x="7197724" y="3887787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 bwMode="auto">
            <a:xfrm rot="5400000">
              <a:off x="6921499" y="3887787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Oval 30"/>
            <p:cNvSpPr/>
            <p:nvPr/>
          </p:nvSpPr>
          <p:spPr bwMode="auto">
            <a:xfrm rot="5400000">
              <a:off x="6646862" y="3887787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Oval 31"/>
            <p:cNvSpPr/>
            <p:nvPr/>
          </p:nvSpPr>
          <p:spPr bwMode="auto">
            <a:xfrm rot="5400000">
              <a:off x="5270499" y="389255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 rot="5400000">
              <a:off x="4995862" y="389255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 bwMode="auto">
            <a:xfrm rot="5400000">
              <a:off x="4721224" y="389255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 bwMode="auto">
            <a:xfrm rot="5400000">
              <a:off x="4444999" y="389255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 bwMode="auto">
            <a:xfrm rot="5400000">
              <a:off x="6372224" y="387985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 bwMode="auto">
            <a:xfrm rot="5400000">
              <a:off x="6095999" y="387985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 bwMode="auto">
            <a:xfrm rot="5400000">
              <a:off x="5821362" y="387985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 bwMode="auto">
            <a:xfrm rot="5400000">
              <a:off x="5546724" y="387985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 bwMode="auto">
            <a:xfrm rot="5400000">
              <a:off x="6219824" y="494665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 bwMode="auto">
            <a:xfrm rot="5400000">
              <a:off x="5943599" y="494665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 bwMode="auto">
            <a:xfrm rot="5400000">
              <a:off x="5668962" y="494665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 bwMode="auto">
            <a:xfrm rot="5400000">
              <a:off x="7632699" y="4953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 bwMode="auto">
            <a:xfrm rot="5400000">
              <a:off x="7358062" y="4953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 bwMode="auto">
            <a:xfrm rot="5400000">
              <a:off x="7083424" y="4953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 bwMode="auto">
            <a:xfrm rot="5400000">
              <a:off x="6807199" y="4953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Oval 47"/>
            <p:cNvSpPr/>
            <p:nvPr/>
          </p:nvSpPr>
          <p:spPr bwMode="auto">
            <a:xfrm rot="5400000">
              <a:off x="6532562" y="494665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Oval 48"/>
            <p:cNvSpPr/>
            <p:nvPr/>
          </p:nvSpPr>
          <p:spPr bwMode="auto">
            <a:xfrm rot="5400000">
              <a:off x="5330824" y="494665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 bwMode="auto">
            <a:xfrm rot="5400000">
              <a:off x="5054599" y="494665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 bwMode="auto">
            <a:xfrm rot="5400000">
              <a:off x="4779962" y="494665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5" name="Straight Connector 54"/>
            <p:cNvCxnSpPr>
              <a:stCxn id="28" idx="6"/>
              <a:endCxn id="48" idx="1"/>
            </p:cNvCxnSpPr>
            <p:nvPr/>
          </p:nvCxnSpPr>
          <p:spPr bwMode="auto">
            <a:xfrm rot="5400000">
              <a:off x="6641306" y="4061619"/>
              <a:ext cx="928688" cy="88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28" idx="7"/>
              <a:endCxn id="44" idx="3"/>
            </p:cNvCxnSpPr>
            <p:nvPr/>
          </p:nvCxnSpPr>
          <p:spPr bwMode="auto">
            <a:xfrm rot="10800000" flipH="1" flipV="1">
              <a:off x="7602537" y="4017962"/>
              <a:ext cx="52387" cy="9572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46" idx="0"/>
            </p:cNvCxnSpPr>
            <p:nvPr/>
          </p:nvCxnSpPr>
          <p:spPr bwMode="auto">
            <a:xfrm flipH="1">
              <a:off x="7235824" y="4044950"/>
              <a:ext cx="1054100" cy="9842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51" idx="1"/>
            </p:cNvCxnSpPr>
            <p:nvPr/>
          </p:nvCxnSpPr>
          <p:spPr bwMode="auto">
            <a:xfrm>
              <a:off x="4521199" y="4065270"/>
              <a:ext cx="388845" cy="90369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rapezoid 63"/>
            <p:cNvSpPr/>
            <p:nvPr/>
          </p:nvSpPr>
          <p:spPr>
            <a:xfrm rot="10800000">
              <a:off x="5619114" y="4041456"/>
              <a:ext cx="901700" cy="957264"/>
            </a:xfrm>
            <a:prstGeom prst="trapezoid">
              <a:avLst>
                <a:gd name="adj" fmla="val 18662"/>
              </a:avLst>
            </a:prstGeom>
            <a:solidFill>
              <a:srgbClr val="FF000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49" idx="3"/>
            </p:cNvCxnSpPr>
            <p:nvPr/>
          </p:nvCxnSpPr>
          <p:spPr bwMode="auto">
            <a:xfrm flipH="1">
              <a:off x="5353142" y="3985102"/>
              <a:ext cx="1309594" cy="98386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33" idx="5"/>
              <a:endCxn id="50" idx="2"/>
            </p:cNvCxnSpPr>
            <p:nvPr/>
          </p:nvCxnSpPr>
          <p:spPr bwMode="auto">
            <a:xfrm>
              <a:off x="5018180" y="4022632"/>
              <a:ext cx="112619" cy="92401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35" idx="4"/>
              <a:endCxn id="46" idx="1"/>
            </p:cNvCxnSpPr>
            <p:nvPr/>
          </p:nvCxnSpPr>
          <p:spPr bwMode="auto">
            <a:xfrm>
              <a:off x="4444999" y="3968750"/>
              <a:ext cx="2768507" cy="10065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endCxn id="49" idx="2"/>
            </p:cNvCxnSpPr>
            <p:nvPr/>
          </p:nvCxnSpPr>
          <p:spPr bwMode="auto">
            <a:xfrm>
              <a:off x="4823963" y="4015026"/>
              <a:ext cx="583061" cy="931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endCxn id="47" idx="0"/>
            </p:cNvCxnSpPr>
            <p:nvPr/>
          </p:nvCxnSpPr>
          <p:spPr bwMode="auto">
            <a:xfrm>
              <a:off x="5295900" y="3971568"/>
              <a:ext cx="1663699" cy="10576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30" idx="6"/>
              <a:endCxn id="45" idx="4"/>
            </p:cNvCxnSpPr>
            <p:nvPr/>
          </p:nvCxnSpPr>
          <p:spPr bwMode="auto">
            <a:xfrm>
              <a:off x="6997699" y="4040187"/>
              <a:ext cx="360363" cy="9890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29" idx="6"/>
              <a:endCxn id="48" idx="2"/>
            </p:cNvCxnSpPr>
            <p:nvPr/>
          </p:nvCxnSpPr>
          <p:spPr bwMode="auto">
            <a:xfrm flipH="1">
              <a:off x="6608762" y="4040187"/>
              <a:ext cx="665162" cy="9064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7" idx="6"/>
              <a:endCxn id="44" idx="3"/>
            </p:cNvCxnSpPr>
            <p:nvPr/>
          </p:nvCxnSpPr>
          <p:spPr bwMode="auto">
            <a:xfrm flipH="1">
              <a:off x="7655017" y="4040187"/>
              <a:ext cx="168182" cy="93513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1" idx="6"/>
              <a:endCxn id="50" idx="2"/>
            </p:cNvCxnSpPr>
            <p:nvPr/>
          </p:nvCxnSpPr>
          <p:spPr bwMode="auto">
            <a:xfrm flipH="1">
              <a:off x="5130799" y="4038600"/>
              <a:ext cx="2960688" cy="9080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/>
              <p:cNvSpPr txBox="1"/>
              <p:nvPr/>
            </p:nvSpPr>
            <p:spPr>
              <a:xfrm>
                <a:off x="152400" y="5314890"/>
                <a:ext cx="8839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No known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𝑁𝑃</m:t>
                    </m:r>
                    <m:r>
                      <a:rPr lang="en-US" sz="2000" b="0" i="1" smtClean="0">
                        <a:latin typeface="Cambria Math"/>
                      </a:rPr>
                      <m:t>∩</m:t>
                    </m:r>
                    <m:r>
                      <a:rPr lang="en-US" sz="2000" b="0" i="1" smtClean="0">
                        <a:latin typeface="Cambria Math"/>
                      </a:rPr>
                      <m:t>𝑐𝑜𝑁𝑃</m:t>
                    </m:r>
                  </m:oMath>
                </a14:m>
                <a:r>
                  <a:rPr lang="en-US" sz="2000" dirty="0" smtClean="0"/>
                  <a:t> attacks on the “unbalanced expansion” problem</a:t>
                </a:r>
                <a:endParaRPr lang="en-US" sz="2000" i="1" dirty="0"/>
              </a:p>
            </p:txBody>
          </p:sp>
        </mc:Choice>
        <mc:Fallback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314890"/>
                <a:ext cx="8839200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690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152400" y="5772090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…but structure and critical parameters are yet to be fully understood. </a:t>
            </a:r>
            <a:endParaRPr lang="en-US" sz="2000" i="1" dirty="0"/>
          </a:p>
        </p:txBody>
      </p:sp>
      <p:sp>
        <p:nvSpPr>
          <p:cNvPr id="92" name="TextBox 91"/>
          <p:cNvSpPr txBox="1"/>
          <p:nvPr/>
        </p:nvSpPr>
        <p:spPr>
          <a:xfrm>
            <a:off x="228600" y="62439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Not (yet?) a satisfactory answer….</a:t>
            </a:r>
            <a:endParaRPr lang="en-US" sz="24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0" grpId="0"/>
      <p:bldP spid="9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(Some of the many) Open Questions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2400" y="990600"/>
            <a:ext cx="9525000" cy="457200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rgbClr val="0070C0"/>
                </a:solidFill>
              </a:rPr>
              <a:t>Justify/refute intuition that some classes of problems have </a:t>
            </a:r>
            <a:r>
              <a:rPr lang="en-US" sz="2000" i="1" dirty="0" smtClean="0">
                <a:solidFill>
                  <a:srgbClr val="FF0000"/>
                </a:solidFill>
              </a:rPr>
              <a:t>single optimal algorithm</a:t>
            </a:r>
            <a:r>
              <a:rPr lang="en-US" sz="2000" i="1" dirty="0" smtClean="0">
                <a:solidFill>
                  <a:srgbClr val="0070C0"/>
                </a:solidFill>
              </a:rPr>
              <a:t>.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28600" y="2514600"/>
            <a:ext cx="9525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0070C0"/>
                </a:solidFill>
              </a:rPr>
              <a:t>Find </a:t>
            </a:r>
            <a:r>
              <a:rPr lang="en-US" sz="2000" i="1" dirty="0" smtClean="0">
                <a:solidFill>
                  <a:srgbClr val="FF0000"/>
                </a:solidFill>
              </a:rPr>
              <a:t>more “meta-conjectures”</a:t>
            </a:r>
            <a:r>
              <a:rPr lang="en-US" sz="2000" i="1" dirty="0" smtClean="0">
                <a:solidFill>
                  <a:srgbClr val="0070C0"/>
                </a:solidFill>
              </a:rPr>
              <a:t> on optimal algorithms.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0500" y="1676400"/>
            <a:ext cx="74295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err="1" smtClean="0">
                <a:solidFill>
                  <a:srgbClr val="0070C0"/>
                </a:solidFill>
              </a:rPr>
              <a:t>Vefirify</a:t>
            </a:r>
            <a:r>
              <a:rPr lang="en-US" sz="2000" i="1" dirty="0" smtClean="0">
                <a:solidFill>
                  <a:srgbClr val="0070C0"/>
                </a:solidFill>
              </a:rPr>
              <a:t>/refute </a:t>
            </a:r>
            <a:r>
              <a:rPr lang="en-US" sz="2000" i="1" dirty="0" smtClean="0">
                <a:solidFill>
                  <a:srgbClr val="FF0000"/>
                </a:solidFill>
              </a:rPr>
              <a:t>hardness-of-</a:t>
            </a:r>
            <a:r>
              <a:rPr lang="en-US" sz="2000" i="1" dirty="0" err="1" smtClean="0">
                <a:solidFill>
                  <a:srgbClr val="FF0000"/>
                </a:solidFill>
              </a:rPr>
              <a:t>approx</a:t>
            </a:r>
            <a:r>
              <a:rPr lang="en-US" sz="2000" i="1" dirty="0" smtClean="0">
                <a:solidFill>
                  <a:srgbClr val="FF0000"/>
                </a:solidFill>
              </a:rPr>
              <a:t> predictions </a:t>
            </a:r>
            <a:r>
              <a:rPr lang="en-US" sz="2000" i="1" dirty="0" smtClean="0">
                <a:solidFill>
                  <a:srgbClr val="0070C0"/>
                </a:solidFill>
              </a:rPr>
              <a:t>of [BKS] hypothesis.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228600" y="5410200"/>
            <a:ext cx="80772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0070C0"/>
                </a:solidFill>
              </a:rPr>
              <a:t>More </a:t>
            </a:r>
            <a:r>
              <a:rPr lang="en-US" sz="2000" i="1" dirty="0" smtClean="0">
                <a:solidFill>
                  <a:srgbClr val="FF0000"/>
                </a:solidFill>
              </a:rPr>
              <a:t>candidate public key</a:t>
            </a:r>
            <a:r>
              <a:rPr lang="en-US" sz="2000" i="1" dirty="0" smtClean="0">
                <a:solidFill>
                  <a:srgbClr val="0070C0"/>
                </a:solidFill>
              </a:rPr>
              <a:t> cryptosystems..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609600" y="5943600"/>
            <a:ext cx="52578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0070C0"/>
                </a:solidFill>
              </a:rPr>
              <a:t>.. and better ways to classify their “structure”.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228600" y="3886200"/>
            <a:ext cx="9525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0070C0"/>
                </a:solidFill>
              </a:rPr>
              <a:t>Relations between structure and </a:t>
            </a:r>
            <a:r>
              <a:rPr lang="en-US" sz="2000" i="1" dirty="0" smtClean="0">
                <a:solidFill>
                  <a:srgbClr val="FF0000"/>
                </a:solidFill>
              </a:rPr>
              <a:t>quantum speedup</a:t>
            </a:r>
            <a:r>
              <a:rPr lang="en-US" sz="2000" i="1" dirty="0" smtClean="0">
                <a:solidFill>
                  <a:srgbClr val="0070C0"/>
                </a:solidFill>
              </a:rPr>
              <a:t>..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304800" y="4419600"/>
            <a:ext cx="88392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0070C0"/>
                </a:solidFill>
              </a:rPr>
              <a:t>..candidate hard distributions for combinatorial problems with quantum speedup?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228600" y="2971800"/>
            <a:ext cx="9525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0070C0"/>
                </a:solidFill>
              </a:rPr>
              <a:t>... in particular for </a:t>
            </a:r>
            <a:r>
              <a:rPr lang="en-US" sz="2000" i="1" dirty="0" smtClean="0">
                <a:solidFill>
                  <a:srgbClr val="FF0000"/>
                </a:solidFill>
              </a:rPr>
              <a:t>under-constrained</a:t>
            </a:r>
            <a:r>
              <a:rPr lang="en-US" sz="2000" i="1" dirty="0" smtClean="0">
                <a:solidFill>
                  <a:srgbClr val="0070C0"/>
                </a:solidFill>
              </a:rPr>
              <a:t> CSP’s (see 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Achlioptas</a:t>
            </a: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Coja-Oghlan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‘12]</a:t>
            </a:r>
            <a:r>
              <a:rPr lang="en-US" sz="2000" i="1" dirty="0" smtClean="0">
                <a:solidFill>
                  <a:srgbClr val="0070C0"/>
                </a:solidFill>
              </a:rPr>
              <a:t>)</a:t>
            </a:r>
            <a:endParaRPr lang="en-US" sz="2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5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76200" y="304800"/>
            <a:ext cx="6858000" cy="3581400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37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2103120" y="3048000"/>
            <a:ext cx="7010400" cy="3581400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Heuristic Classification of Computational Problems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14400" y="849868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</a:rPr>
              <a:t>“Combinatorial” </a:t>
            </a:r>
            <a:r>
              <a:rPr lang="en-US" sz="2000" i="1" dirty="0" smtClean="0">
                <a:solidFill>
                  <a:srgbClr val="C00000"/>
                </a:solidFill>
              </a:rPr>
              <a:t>/ “Unstructured</a:t>
            </a:r>
            <a:r>
              <a:rPr lang="en-US" sz="2000" i="1" dirty="0" smtClean="0">
                <a:solidFill>
                  <a:srgbClr val="C00000"/>
                </a:solidFill>
              </a:rPr>
              <a:t>”</a:t>
            </a:r>
            <a:endParaRPr lang="en-US" sz="2000" i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0520" y="371469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</a:rPr>
              <a:t>“Algebraic” </a:t>
            </a:r>
            <a:r>
              <a:rPr lang="en-US" sz="2000" i="1" dirty="0" smtClean="0">
                <a:solidFill>
                  <a:srgbClr val="C00000"/>
                </a:solidFill>
              </a:rPr>
              <a:t>/ “</a:t>
            </a:r>
            <a:r>
              <a:rPr lang="en-US" sz="2000" i="1" dirty="0" smtClean="0">
                <a:solidFill>
                  <a:srgbClr val="C00000"/>
                </a:solidFill>
              </a:rPr>
              <a:t>structured”</a:t>
            </a:r>
            <a:endParaRPr lang="en-US" sz="2000" i="1" dirty="0">
              <a:solidFill>
                <a:srgbClr val="C00000"/>
              </a:solidFill>
            </a:endParaRPr>
          </a:p>
        </p:txBody>
      </p:sp>
      <p:pic>
        <p:nvPicPr>
          <p:cNvPr id="22" name="Picture 2" descr="C:\Users\boaz\Dropbox\WORK\Writeups\Algebraic-v-Combinatorial\Pick-up-Stick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63" b="8981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41" y="476918"/>
            <a:ext cx="1141575" cy="719885"/>
          </a:xfrm>
          <a:prstGeom prst="rect">
            <a:avLst/>
          </a:prstGeom>
          <a:noFill/>
        </p:spPr>
      </p:pic>
      <p:pic>
        <p:nvPicPr>
          <p:cNvPr id="35" name="Picture 4" descr="C:\Users\boaz\Dropbox\WORK\Writeups\Algebraic-v-Combinatorial\Rubiks_cube_by_ke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859" y="3309279"/>
            <a:ext cx="788678" cy="78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932052" y="1320225"/>
            <a:ext cx="4935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pperplate Gothic Bold" pitchFamily="34" charset="0"/>
              </a:rPr>
              <a:t>Boolean </a:t>
            </a:r>
            <a:r>
              <a:rPr lang="en-US" sz="1600" dirty="0" err="1" smtClean="0">
                <a:latin typeface="Copperplate Gothic Bold" pitchFamily="34" charset="0"/>
              </a:rPr>
              <a:t>Satisfiability</a:t>
            </a:r>
            <a:r>
              <a:rPr lang="en-US" sz="1600" dirty="0" smtClean="0">
                <a:latin typeface="Copperplate Gothic Bold" pitchFamily="34" charset="0"/>
              </a:rPr>
              <a:t>, Graph Coloring, Clique, Stable Set, …</a:t>
            </a:r>
            <a:endParaRPr lang="en-US" sz="1600" i="1" dirty="0">
              <a:latin typeface="Copperplate Gothic Bold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74720" y="41148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pperplate Gothic Bold" pitchFamily="34" charset="0"/>
              </a:rPr>
              <a:t>Integer Factoring, </a:t>
            </a:r>
            <a:r>
              <a:rPr lang="en-US" sz="1600" dirty="0" err="1" smtClean="0">
                <a:latin typeface="Copperplate Gothic Bold" pitchFamily="34" charset="0"/>
              </a:rPr>
              <a:t>Primality</a:t>
            </a:r>
            <a:r>
              <a:rPr lang="en-US" sz="1600" dirty="0" smtClean="0">
                <a:latin typeface="Copperplate Gothic Bold" pitchFamily="34" charset="0"/>
              </a:rPr>
              <a:t> Testing, Discrete Logarithm, Matrix Multiplication, …</a:t>
            </a:r>
            <a:endParaRPr lang="en-US" sz="1600" i="1" dirty="0">
              <a:latin typeface="Copperplate Gothic Bold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3754" y="1962090"/>
            <a:ext cx="5586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Simple algorithms</a:t>
            </a:r>
            <a:r>
              <a:rPr lang="en-US" sz="2000" i="1" dirty="0" smtClean="0"/>
              <a:t> </a:t>
            </a:r>
            <a:r>
              <a:rPr lang="en-US" sz="2000" i="1" dirty="0"/>
              <a:t> </a:t>
            </a:r>
            <a:r>
              <a:rPr lang="en-US" dirty="0" smtClean="0"/>
              <a:t>(greedy</a:t>
            </a:r>
            <a:r>
              <a:rPr lang="en-US" dirty="0" smtClean="0"/>
              <a:t>, convex </a:t>
            </a:r>
            <a:r>
              <a:rPr lang="en-US" dirty="0" smtClean="0"/>
              <a:t>optimization, ….)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560320" y="4724400"/>
            <a:ext cx="5586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Surprising algorithms</a:t>
            </a:r>
            <a:r>
              <a:rPr lang="en-US" sz="2000" i="1" dirty="0" smtClean="0"/>
              <a:t> </a:t>
            </a:r>
            <a:r>
              <a:rPr lang="en-US" sz="2000" i="1" dirty="0" smtClean="0"/>
              <a:t> </a:t>
            </a:r>
            <a:r>
              <a:rPr lang="en-US" dirty="0" smtClean="0"/>
              <a:t>(cancellations, manipulations,…)</a:t>
            </a:r>
            <a:endParaRPr lang="en-US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381000" y="2419290"/>
                <a:ext cx="6324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FF0000"/>
                    </a:solidFill>
                  </a:rPr>
                  <a:t>Either very easy or very hard </a:t>
                </a:r>
                <a:r>
                  <a:rPr lang="en-US" sz="2000" i="1" dirty="0" smtClean="0"/>
                  <a:t> </a:t>
                </a:r>
                <a:r>
                  <a:rPr lang="en-US" dirty="0" smtClean="0"/>
                  <a:t>(NP-hard,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𝑁𝑃</m:t>
                    </m:r>
                    <m:r>
                      <a:rPr lang="en-US" b="0" i="1" smtClean="0">
                        <a:latin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</a:rPr>
                      <m:t>𝑐𝑜𝑁𝑃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"</m:t>
                    </m:r>
                  </m:oMath>
                </a14:m>
                <a:r>
                  <a:rPr lang="en-US" dirty="0" smtClean="0"/>
                  <a:t>)</a:t>
                </a:r>
                <a:endParaRPr lang="en-US" i="1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19290"/>
                <a:ext cx="6324600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106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1069672" y="2876490"/>
            <a:ext cx="449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Useful for </a:t>
            </a:r>
            <a:r>
              <a:rPr lang="en-US" sz="2000" i="1" dirty="0" smtClean="0">
                <a:solidFill>
                  <a:srgbClr val="FF0000"/>
                </a:solidFill>
              </a:rPr>
              <a:t>Private-Key Cryptography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93720" y="5695890"/>
            <a:ext cx="449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Useful for (private and)  </a:t>
            </a:r>
            <a:r>
              <a:rPr lang="en-US" sz="2000" i="1" dirty="0" smtClean="0">
                <a:solidFill>
                  <a:srgbClr val="FF0000"/>
                </a:solidFill>
              </a:rPr>
              <a:t>Public-Key Crypto</a:t>
            </a:r>
            <a:endParaRPr lang="en-US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2384474" y="5181600"/>
                <a:ext cx="68052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FF0000"/>
                    </a:solidFill>
                  </a:rPr>
                  <a:t>Often intermediate difficulty </a:t>
                </a:r>
                <a:r>
                  <a:rPr lang="en-US" sz="2000" i="1" dirty="0" smtClean="0"/>
                  <a:t>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subexp</a:t>
                </a:r>
                <a:r>
                  <a:rPr lang="en-US" dirty="0" smtClean="0"/>
                  <a:t>, quantum,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𝑁𝑃</m:t>
                    </m:r>
                    <m:r>
                      <a:rPr lang="en-US" b="0" i="1" smtClean="0">
                        <a:latin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</a:rPr>
                      <m:t>𝑐𝑜𝑁𝑃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)</a:t>
                </a:r>
                <a:endParaRPr lang="en-US" i="1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474" y="5181600"/>
                <a:ext cx="6805246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89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25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/>
      <p:bldP spid="21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76200" y="304800"/>
            <a:ext cx="6858000" cy="3581400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37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2103120" y="3048000"/>
            <a:ext cx="7010400" cy="3581400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Heuristic Classification of Computational Problems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14400" y="849868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</a:rPr>
              <a:t>“Combinatorial” </a:t>
            </a:r>
            <a:r>
              <a:rPr lang="en-US" sz="2000" i="1" dirty="0" smtClean="0">
                <a:solidFill>
                  <a:srgbClr val="C00000"/>
                </a:solidFill>
              </a:rPr>
              <a:t>/ “Unstructured</a:t>
            </a:r>
            <a:r>
              <a:rPr lang="en-US" sz="2000" i="1" dirty="0" smtClean="0">
                <a:solidFill>
                  <a:srgbClr val="C00000"/>
                </a:solidFill>
              </a:rPr>
              <a:t>”</a:t>
            </a:r>
            <a:endParaRPr lang="en-US" sz="2000" i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0520" y="371469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</a:rPr>
              <a:t>“Algebraic” </a:t>
            </a:r>
            <a:r>
              <a:rPr lang="en-US" sz="2000" i="1" dirty="0" smtClean="0">
                <a:solidFill>
                  <a:srgbClr val="C00000"/>
                </a:solidFill>
              </a:rPr>
              <a:t>/ “</a:t>
            </a:r>
            <a:r>
              <a:rPr lang="en-US" sz="2000" i="1" dirty="0" smtClean="0">
                <a:solidFill>
                  <a:srgbClr val="C00000"/>
                </a:solidFill>
              </a:rPr>
              <a:t>structured”</a:t>
            </a:r>
            <a:endParaRPr lang="en-US" sz="2000" i="1" dirty="0">
              <a:solidFill>
                <a:srgbClr val="C00000"/>
              </a:solidFill>
            </a:endParaRPr>
          </a:p>
        </p:txBody>
      </p:sp>
      <p:pic>
        <p:nvPicPr>
          <p:cNvPr id="22" name="Picture 2" descr="C:\Users\boaz\Dropbox\WORK\Writeups\Algebraic-v-Combinatorial\Pick-up-Stick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63" b="8981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41" y="476918"/>
            <a:ext cx="1141575" cy="719885"/>
          </a:xfrm>
          <a:prstGeom prst="rect">
            <a:avLst/>
          </a:prstGeom>
          <a:noFill/>
        </p:spPr>
      </p:pic>
      <p:pic>
        <p:nvPicPr>
          <p:cNvPr id="35" name="Picture 4" descr="C:\Users\boaz\Dropbox\WORK\Writeups\Algebraic-v-Combinatorial\Rubiks_cube_by_ke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859" y="3309279"/>
            <a:ext cx="788678" cy="78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932052" y="1320225"/>
            <a:ext cx="4935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pperplate Gothic Bold" pitchFamily="34" charset="0"/>
              </a:rPr>
              <a:t>Boolean </a:t>
            </a:r>
            <a:r>
              <a:rPr lang="en-US" sz="1600" dirty="0" err="1" smtClean="0">
                <a:latin typeface="Copperplate Gothic Bold" pitchFamily="34" charset="0"/>
              </a:rPr>
              <a:t>Satisfiability</a:t>
            </a:r>
            <a:r>
              <a:rPr lang="en-US" sz="1600" dirty="0" smtClean="0">
                <a:latin typeface="Copperplate Gothic Bold" pitchFamily="34" charset="0"/>
              </a:rPr>
              <a:t>, Graph Coloring, Clique, Stable Set, …</a:t>
            </a:r>
            <a:endParaRPr lang="en-US" sz="1600" i="1" dirty="0">
              <a:latin typeface="Copperplate Gothic Bold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74720" y="41148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pperplate Gothic Bold" pitchFamily="34" charset="0"/>
              </a:rPr>
              <a:t>Integer Factoring, </a:t>
            </a:r>
            <a:r>
              <a:rPr lang="en-US" sz="1600" dirty="0" err="1" smtClean="0">
                <a:latin typeface="Copperplate Gothic Bold" pitchFamily="34" charset="0"/>
              </a:rPr>
              <a:t>Primality</a:t>
            </a:r>
            <a:r>
              <a:rPr lang="en-US" sz="1600" dirty="0" smtClean="0">
                <a:latin typeface="Copperplate Gothic Bold" pitchFamily="34" charset="0"/>
              </a:rPr>
              <a:t> Testing, Discrete Logarithm, Matrix Multiplication, …</a:t>
            </a:r>
            <a:endParaRPr lang="en-US" sz="1600" i="1" dirty="0">
              <a:latin typeface="Copperplate Gothic Bold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3754" y="1962090"/>
            <a:ext cx="5586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Simple algorithms</a:t>
            </a:r>
            <a:r>
              <a:rPr lang="en-US" sz="2000" i="1" dirty="0" smtClean="0"/>
              <a:t> </a:t>
            </a:r>
            <a:r>
              <a:rPr lang="en-US" sz="2000" i="1" dirty="0"/>
              <a:t> </a:t>
            </a:r>
            <a:r>
              <a:rPr lang="en-US" dirty="0" smtClean="0"/>
              <a:t>(greedy</a:t>
            </a:r>
            <a:r>
              <a:rPr lang="en-US" dirty="0" smtClean="0"/>
              <a:t>, convex </a:t>
            </a:r>
            <a:r>
              <a:rPr lang="en-US" dirty="0" smtClean="0"/>
              <a:t>optimization, ….)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560320" y="4724400"/>
            <a:ext cx="5586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Surprising algorithms</a:t>
            </a:r>
            <a:r>
              <a:rPr lang="en-US" sz="2000" i="1" dirty="0" smtClean="0"/>
              <a:t> </a:t>
            </a:r>
            <a:r>
              <a:rPr lang="en-US" sz="2000" i="1" dirty="0" smtClean="0"/>
              <a:t> </a:t>
            </a:r>
            <a:r>
              <a:rPr lang="en-US" dirty="0" smtClean="0"/>
              <a:t>(cancellations, manipulations,…)</a:t>
            </a:r>
            <a:endParaRPr lang="en-US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381000" y="2419290"/>
                <a:ext cx="6324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FF0000"/>
                    </a:solidFill>
                  </a:rPr>
                  <a:t>Either very easy or very hard </a:t>
                </a:r>
                <a:r>
                  <a:rPr lang="en-US" sz="2000" i="1" dirty="0" smtClean="0"/>
                  <a:t> </a:t>
                </a:r>
                <a:r>
                  <a:rPr lang="en-US" dirty="0" smtClean="0"/>
                  <a:t>(NP-hard,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𝑁𝑃</m:t>
                    </m:r>
                    <m:r>
                      <a:rPr lang="en-US" b="0" i="1" smtClean="0">
                        <a:latin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</a:rPr>
                      <m:t>𝑐𝑜𝑁𝑃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"</m:t>
                    </m:r>
                  </m:oMath>
                </a14:m>
                <a:r>
                  <a:rPr lang="en-US" dirty="0" smtClean="0"/>
                  <a:t>)</a:t>
                </a:r>
                <a:endParaRPr lang="en-US" i="1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19290"/>
                <a:ext cx="6324600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106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1069672" y="2876490"/>
            <a:ext cx="449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Useful for </a:t>
            </a:r>
            <a:r>
              <a:rPr lang="en-US" sz="2000" i="1" dirty="0" smtClean="0">
                <a:solidFill>
                  <a:srgbClr val="FF0000"/>
                </a:solidFill>
              </a:rPr>
              <a:t>Private-Key Cryptography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93720" y="5695890"/>
            <a:ext cx="449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Useful for (private and)  </a:t>
            </a:r>
            <a:r>
              <a:rPr lang="en-US" sz="2000" i="1" dirty="0" smtClean="0">
                <a:solidFill>
                  <a:srgbClr val="FF0000"/>
                </a:solidFill>
              </a:rPr>
              <a:t>Public-Key Crypto</a:t>
            </a:r>
            <a:endParaRPr lang="en-US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2384474" y="5181600"/>
                <a:ext cx="68052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FF0000"/>
                    </a:solidFill>
                  </a:rPr>
                  <a:t>Often intermediate difficulty </a:t>
                </a:r>
                <a:r>
                  <a:rPr lang="en-US" sz="2000" i="1" dirty="0" smtClean="0"/>
                  <a:t>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subexp</a:t>
                </a:r>
                <a:r>
                  <a:rPr lang="en-US" dirty="0" smtClean="0"/>
                  <a:t>, quantum,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𝑁𝑃</m:t>
                    </m:r>
                    <m:r>
                      <a:rPr lang="en-US" b="0" i="1" smtClean="0">
                        <a:latin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</a:rPr>
                      <m:t>𝑐𝑜𝑁𝑃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)</a:t>
                </a:r>
                <a:endParaRPr lang="en-US" i="1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474" y="5181600"/>
                <a:ext cx="6805246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89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-762000" y="-76200"/>
            <a:ext cx="11658600" cy="7162800"/>
          </a:xfrm>
          <a:prstGeom prst="rect">
            <a:avLst/>
          </a:prstGeom>
          <a:solidFill>
            <a:schemeClr val="bg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22631" y="2819400"/>
            <a:ext cx="8738489" cy="1335647"/>
            <a:chOff x="222631" y="2819400"/>
            <a:chExt cx="8738489" cy="1335647"/>
          </a:xfrm>
        </p:grpSpPr>
        <p:sp>
          <p:nvSpPr>
            <p:cNvPr id="23" name="Rounded Rectangle 22"/>
            <p:cNvSpPr/>
            <p:nvPr/>
          </p:nvSpPr>
          <p:spPr>
            <a:xfrm>
              <a:off x="222631" y="2819400"/>
              <a:ext cx="8732520" cy="1335647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04800" y="2819400"/>
              <a:ext cx="29219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Unproven Thesis: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4800" y="3255192"/>
              <a:ext cx="865632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Classification </a:t>
              </a:r>
              <a:r>
                <a:rPr lang="en-US" sz="2200" dirty="0" smtClean="0"/>
                <a:t>captures a real phenomena</a:t>
              </a:r>
              <a:r>
                <a:rPr lang="en-US" sz="2200" dirty="0" smtClean="0"/>
                <a:t>.</a:t>
              </a:r>
              <a:endParaRPr lang="en-US" sz="20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04800" y="3657600"/>
            <a:ext cx="8656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</a:t>
            </a:r>
            <a:r>
              <a:rPr lang="en-US" sz="2000" dirty="0" smtClean="0"/>
              <a:t>many </a:t>
            </a:r>
            <a:r>
              <a:rPr lang="en-US" sz="2000" i="1" dirty="0" smtClean="0">
                <a:solidFill>
                  <a:srgbClr val="FF0000"/>
                </a:solidFill>
              </a:rPr>
              <a:t>“combinatorial” </a:t>
            </a:r>
            <a:r>
              <a:rPr lang="en-US" sz="2000" dirty="0" smtClean="0"/>
              <a:t>problems, </a:t>
            </a:r>
            <a:r>
              <a:rPr lang="en-US" sz="2000" dirty="0" smtClean="0"/>
              <a:t>“</a:t>
            </a:r>
            <a:r>
              <a:rPr lang="en-US" sz="2000" dirty="0" smtClean="0"/>
              <a:t>best” algorithm is one of few possibilities.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937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533400"/>
            <a:ext cx="8229600" cy="4572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Can we make this classification formal? 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57200" y="10668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0070C0"/>
                </a:solidFill>
              </a:rPr>
              <a:t>Can we predict whether combinatorial problems are easy or hard?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85800" y="15240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Is there a general way to figure out the </a:t>
            </a:r>
            <a:r>
              <a:rPr lang="en-US" sz="1800" dirty="0" smtClean="0">
                <a:solidFill>
                  <a:srgbClr val="FF0000"/>
                </a:solidFill>
              </a:rPr>
              <a:t>optimal algorithm </a:t>
            </a:r>
            <a:r>
              <a:rPr lang="en-US" sz="1800" dirty="0" smtClean="0"/>
              <a:t>for a combinatorial problem?</a:t>
            </a:r>
            <a:endParaRPr lang="en-US" sz="180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85800" y="18288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Could be particularly useful for </a:t>
            </a:r>
            <a:r>
              <a:rPr lang="en-US" sz="1800" dirty="0" smtClean="0">
                <a:solidFill>
                  <a:srgbClr val="FF0000"/>
                </a:solidFill>
              </a:rPr>
              <a:t>average-case</a:t>
            </a:r>
            <a:r>
              <a:rPr lang="en-US" sz="1800" dirty="0" smtClean="0"/>
              <a:t> problems.</a:t>
            </a:r>
            <a:endParaRPr lang="en-US" sz="180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3200400"/>
            <a:ext cx="8763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0070C0"/>
                </a:solidFill>
              </a:rPr>
              <a:t>Is algebraic structure necessary for exponential quantum speedup?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685800" y="3581400"/>
            <a:ext cx="6477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What could we do with an 100 </a:t>
            </a:r>
            <a:r>
              <a:rPr lang="en-US" sz="1800" dirty="0" err="1" smtClean="0"/>
              <a:t>qubit</a:t>
            </a:r>
            <a:r>
              <a:rPr lang="en-US" sz="1800" dirty="0" smtClean="0"/>
              <a:t> quantum computer?</a:t>
            </a:r>
            <a:endParaRPr lang="en-US" sz="1800" dirty="0"/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57200" y="41148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0070C0"/>
                </a:solidFill>
              </a:rPr>
              <a:t>Is algebraic structure necessary for public key cryptography?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685800" y="4572000"/>
            <a:ext cx="8001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Can we build public key cryptosystems resilient to quantum attacks? </a:t>
            </a:r>
            <a:endParaRPr lang="en-US" sz="1800" dirty="0"/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685800" y="49530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Principled reasons to assume non-existence of surprising classical attacks?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0719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533400"/>
            <a:ext cx="8229600" cy="4572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Can we make this classification formal? 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57200" y="10668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0070C0"/>
                </a:solidFill>
              </a:rPr>
              <a:t>Can we predict whether combinatorial problems are easy or hard?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85800" y="15240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Is there a general way to figure out the </a:t>
            </a:r>
            <a:r>
              <a:rPr lang="en-US" sz="1800" dirty="0" smtClean="0">
                <a:solidFill>
                  <a:srgbClr val="FF0000"/>
                </a:solidFill>
              </a:rPr>
              <a:t>optimal algorithm </a:t>
            </a:r>
            <a:r>
              <a:rPr lang="en-US" sz="1800" dirty="0" smtClean="0"/>
              <a:t>for a combinatorial problem?</a:t>
            </a:r>
            <a:endParaRPr lang="en-US" sz="180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85800" y="18288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Could be particularly useful for </a:t>
            </a:r>
            <a:r>
              <a:rPr lang="en-US" sz="1800" dirty="0" smtClean="0">
                <a:solidFill>
                  <a:srgbClr val="FF0000"/>
                </a:solidFill>
              </a:rPr>
              <a:t>average-case</a:t>
            </a:r>
            <a:r>
              <a:rPr lang="en-US" sz="1800" dirty="0" smtClean="0"/>
              <a:t> problems.</a:t>
            </a:r>
            <a:endParaRPr lang="en-US" sz="180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3200400"/>
            <a:ext cx="8763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0070C0"/>
                </a:solidFill>
              </a:rPr>
              <a:t>Is algebraic structure necessary for exponential quantum speedup?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685800" y="3581400"/>
            <a:ext cx="6477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What could we do with an 100 </a:t>
            </a:r>
            <a:r>
              <a:rPr lang="en-US" sz="1800" dirty="0" err="1" smtClean="0"/>
              <a:t>qubit</a:t>
            </a:r>
            <a:r>
              <a:rPr lang="en-US" sz="1800" dirty="0" smtClean="0"/>
              <a:t> quantum computer?</a:t>
            </a:r>
            <a:endParaRPr lang="en-US" sz="1800" dirty="0"/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57200" y="41148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0070C0"/>
                </a:solidFill>
              </a:rPr>
              <a:t>Is algebraic structure necessary for public key cryptography?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685800" y="4572000"/>
            <a:ext cx="8001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Can we build public key cryptosystems resilient to quantum attacks? </a:t>
            </a:r>
            <a:endParaRPr lang="en-US" sz="1800" dirty="0"/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685800" y="49530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Principled reasons to assume non-existence of surprising classical attacks?</a:t>
            </a:r>
            <a:endParaRPr lang="en-US" sz="1800" dirty="0"/>
          </a:p>
        </p:txBody>
      </p:sp>
      <p:grpSp>
        <p:nvGrpSpPr>
          <p:cNvPr id="9" name="Group 8"/>
          <p:cNvGrpSpPr/>
          <p:nvPr/>
        </p:nvGrpSpPr>
        <p:grpSpPr>
          <a:xfrm>
            <a:off x="685801" y="6343649"/>
            <a:ext cx="8305799" cy="457201"/>
            <a:chOff x="685801" y="6343649"/>
            <a:chExt cx="8305799" cy="457201"/>
          </a:xfrm>
        </p:grpSpPr>
        <p:sp>
          <p:nvSpPr>
            <p:cNvPr id="17" name="Rounded Rectangle 16"/>
            <p:cNvSpPr/>
            <p:nvPr/>
          </p:nvSpPr>
          <p:spPr>
            <a:xfrm>
              <a:off x="685801" y="6343650"/>
              <a:ext cx="7924800" cy="457200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 Placeholder 2"/>
            <p:cNvSpPr txBox="1">
              <a:spLocks/>
            </p:cNvSpPr>
            <p:nvPr/>
          </p:nvSpPr>
          <p:spPr>
            <a:xfrm>
              <a:off x="762000" y="6343649"/>
              <a:ext cx="8229600" cy="4572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i="1" dirty="0" smtClean="0">
                  <a:solidFill>
                    <a:srgbClr val="FF0000"/>
                  </a:solidFill>
                </a:rPr>
                <a:t>Phase </a:t>
              </a:r>
              <a:r>
                <a:rPr lang="en-US" sz="2000" i="1" dirty="0" smtClean="0">
                  <a:solidFill>
                    <a:srgbClr val="FF0000"/>
                  </a:solidFill>
                </a:rPr>
                <a:t>transition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 between “combinatorial” and “algebraic” 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regimes</a:t>
              </a:r>
              <a:endParaRPr lang="en-US" sz="2000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85801" y="2286000"/>
            <a:ext cx="8381999" cy="838201"/>
            <a:chOff x="685801" y="2286000"/>
            <a:chExt cx="8381999" cy="838201"/>
          </a:xfrm>
        </p:grpSpPr>
        <p:sp>
          <p:nvSpPr>
            <p:cNvPr id="13" name="Rounded Rectangle 12"/>
            <p:cNvSpPr/>
            <p:nvPr/>
          </p:nvSpPr>
          <p:spPr>
            <a:xfrm>
              <a:off x="685801" y="2286002"/>
              <a:ext cx="7924800" cy="685800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 Placeholder 2"/>
            <p:cNvSpPr txBox="1">
              <a:spLocks/>
            </p:cNvSpPr>
            <p:nvPr/>
          </p:nvSpPr>
          <p:spPr>
            <a:xfrm>
              <a:off x="762000" y="2286000"/>
              <a:ext cx="8153400" cy="83820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“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meta-conjecture” on 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optimal 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algorithm for </a:t>
              </a:r>
              <a:r>
                <a:rPr lang="en-US" sz="2000" i="1" dirty="0" smtClean="0">
                  <a:solidFill>
                    <a:srgbClr val="FF0000"/>
                  </a:solidFill>
                </a:rPr>
                <a:t>random </a:t>
              </a:r>
              <a:br>
                <a:rPr lang="en-US" sz="2000" i="1" dirty="0" smtClean="0">
                  <a:solidFill>
                    <a:srgbClr val="FF0000"/>
                  </a:solidFill>
                </a:rPr>
              </a:br>
              <a:r>
                <a:rPr lang="en-US" sz="2000" i="1" dirty="0" smtClean="0">
                  <a:solidFill>
                    <a:srgbClr val="FF0000"/>
                  </a:solidFill>
                </a:rPr>
                <a:t>constraint </a:t>
              </a:r>
              <a:r>
                <a:rPr lang="en-US" sz="2000" i="1" dirty="0" smtClean="0">
                  <a:solidFill>
                    <a:srgbClr val="FF0000"/>
                  </a:solidFill>
                </a:rPr>
                <a:t>satisfaction problems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.</a:t>
              </a:r>
              <a:endParaRPr lang="en-US" sz="2000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" name="Text Placeholder 2"/>
            <p:cNvSpPr txBox="1">
              <a:spLocks/>
            </p:cNvSpPr>
            <p:nvPr/>
          </p:nvSpPr>
          <p:spPr>
            <a:xfrm>
              <a:off x="6705600" y="2667000"/>
              <a:ext cx="2362200" cy="4572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/>
                <a:t>[B-Kindler-</a:t>
              </a:r>
              <a:r>
                <a:rPr lang="en-US" sz="1400" dirty="0" err="1" smtClean="0"/>
                <a:t>Steurer</a:t>
              </a:r>
              <a:r>
                <a:rPr lang="en-US" sz="1400" dirty="0" smtClean="0"/>
                <a:t> ‘13]</a:t>
              </a:r>
              <a:endParaRPr lang="en-US" sz="1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5801" y="5410199"/>
            <a:ext cx="8305799" cy="914401"/>
            <a:chOff x="685801" y="5181599"/>
            <a:chExt cx="8305799" cy="914401"/>
          </a:xfrm>
        </p:grpSpPr>
        <p:sp>
          <p:nvSpPr>
            <p:cNvPr id="15" name="Rounded Rectangle 14"/>
            <p:cNvSpPr/>
            <p:nvPr/>
          </p:nvSpPr>
          <p:spPr>
            <a:xfrm>
              <a:off x="685801" y="5181600"/>
              <a:ext cx="7924800" cy="838199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 Placeholder 2"/>
            <p:cNvSpPr txBox="1">
              <a:spLocks/>
            </p:cNvSpPr>
            <p:nvPr/>
          </p:nvSpPr>
          <p:spPr>
            <a:xfrm>
              <a:off x="762000" y="5181599"/>
              <a:ext cx="8229600" cy="8381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Construction 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of </a:t>
              </a:r>
              <a:r>
                <a:rPr lang="en-US" sz="2000" i="1" dirty="0" smtClean="0">
                  <a:solidFill>
                    <a:srgbClr val="FF0000"/>
                  </a:solidFill>
                </a:rPr>
                <a:t>public key encryption 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from random CSPs, 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/>
              </a:r>
              <a:b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</a:b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expansion </a:t>
              </a:r>
              <a:r>
                <a:rPr lang="en-US" sz="2000" i="1" dirty="0" smtClean="0">
                  <a:solidFill>
                    <a:schemeClr val="accent6">
                      <a:lumMod val="50000"/>
                    </a:schemeClr>
                  </a:solidFill>
                </a:rPr>
                <a:t>problems on graphs.</a:t>
              </a:r>
              <a:endParaRPr lang="en-US" sz="2000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" name="Text Placeholder 2"/>
            <p:cNvSpPr txBox="1">
              <a:spLocks/>
            </p:cNvSpPr>
            <p:nvPr/>
          </p:nvSpPr>
          <p:spPr>
            <a:xfrm>
              <a:off x="6019800" y="5638800"/>
              <a:ext cx="2667000" cy="4572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/>
                <a:t>[</a:t>
              </a:r>
              <a:r>
                <a:rPr lang="en-US" sz="1400" dirty="0" err="1" smtClean="0"/>
                <a:t>Applebaum</a:t>
              </a:r>
              <a:r>
                <a:rPr lang="en-US" sz="1400" dirty="0" smtClean="0"/>
                <a:t>-B-</a:t>
              </a:r>
              <a:r>
                <a:rPr lang="en-US" sz="1400" dirty="0" err="1" smtClean="0"/>
                <a:t>Wigderson</a:t>
              </a:r>
              <a:r>
                <a:rPr lang="en-US" sz="1400" dirty="0" smtClean="0"/>
                <a:t> ‘10]</a:t>
              </a:r>
              <a:endParaRPr lang="en-US" sz="1400" dirty="0"/>
            </a:p>
          </p:txBody>
        </p:sp>
      </p:grpSp>
      <p:pic>
        <p:nvPicPr>
          <p:cNvPr id="2051" name="Picture 3" descr="C:\Users\boaz\AppData\Local\Microsoft\Windows\Temporary Internet Files\Content.IE5\6EM1MHKV\MC90043485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310" y="514350"/>
            <a:ext cx="55245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boaz\AppData\Local\Microsoft\Windows\Temporary Internet Files\Content.IE5\6EM1MHKV\MC90043485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3200400"/>
            <a:ext cx="55245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54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09" y="813490"/>
            <a:ext cx="3356491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6019800" y="750745"/>
            <a:ext cx="3356491" cy="240499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Part I: Average-Case Complexity of Combinatorial Problems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609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Canonical way of showing hardness: </a:t>
            </a:r>
            <a:r>
              <a:rPr lang="en-US" sz="2400" dirty="0" smtClean="0"/>
              <a:t>web of reductions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71938" y="3867090"/>
            <a:ext cx="67622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Almost no reductions for </a:t>
            </a:r>
            <a:r>
              <a:rPr lang="en-US" sz="2200" i="1" dirty="0" smtClean="0">
                <a:solidFill>
                  <a:srgbClr val="FF0000"/>
                </a:solidFill>
              </a:rPr>
              <a:t>average-case complexity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4319825"/>
            <a:ext cx="7456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Main Issue: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Reductions don’t maintain natural input distributions.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573536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70C0"/>
                </a:solidFill>
              </a:rPr>
              <a:t>As a result, in average-case complexity we have a collection of problems with very few relations known between them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799" y="6443246"/>
            <a:ext cx="883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(Integer Factoring, Random k-SAT, Planted Clique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Learning Parity with Noise,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52400" y="1214675"/>
                <a:ext cx="8839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428750" indent="-1428750"/>
                <a:r>
                  <a:rPr lang="en-US" sz="2400" dirty="0" smtClean="0">
                    <a:solidFill>
                      <a:srgbClr val="C00000"/>
                    </a:solidFill>
                  </a:rPr>
                  <a:t>Reduction: </a:t>
                </a:r>
                <a:r>
                  <a:rPr lang="en-US" sz="2000" dirty="0" smtClean="0"/>
                  <a:t>Show problem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US" sz="2000" dirty="0" smtClean="0"/>
                  <a:t> no harder than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sz="2000" dirty="0" smtClean="0"/>
                  <a:t>, by mapping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US" sz="2000" dirty="0" smtClean="0"/>
                  <a:t>-instance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to </a:t>
                </a:r>
                <a:br>
                  <a:rPr lang="en-US" sz="2000" dirty="0" smtClean="0"/>
                </a:br>
                <a:r>
                  <a:rPr lang="en-US" sz="2000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sz="2000" dirty="0" smtClean="0"/>
                  <a:t>-instance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s.t.</a:t>
                </a:r>
                <a:r>
                  <a:rPr lang="en-US" sz="2000" dirty="0" smtClean="0"/>
                  <a:t> solution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en-US" sz="2000" dirty="0" smtClean="0"/>
                  <a:t> can be mapped back to </a:t>
                </a:r>
                <a:r>
                  <a:rPr lang="en-US" sz="2000" dirty="0" err="1" smtClean="0"/>
                  <a:t>sol’n</a:t>
                </a:r>
                <a:r>
                  <a:rPr lang="en-US" sz="2000" dirty="0" smtClean="0"/>
                  <a:t>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14675"/>
                <a:ext cx="8839200" cy="769441"/>
              </a:xfrm>
              <a:prstGeom prst="rect">
                <a:avLst/>
              </a:prstGeom>
              <a:blipFill rotWithShape="1">
                <a:blip r:embed="rId3"/>
                <a:stretch>
                  <a:fillRect l="-1034" t="-6349" b="-134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28600" y="4838580"/>
                <a:ext cx="8839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428750" indent="-1428750"/>
                <a:r>
                  <a:rPr lang="en-US" sz="2000" dirty="0" smtClean="0"/>
                  <a:t>Typically map from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to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introduces gadgets, grows instances size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𝜓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838580"/>
                <a:ext cx="8839200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759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228600" y="5238690"/>
                <a:ext cx="8839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428750" indent="-1428750"/>
                <a:r>
                  <a:rPr lang="en-US" sz="2000" dirty="0" smtClean="0"/>
                  <a:t>In particular even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is uniform,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is not. </a:t>
                </a:r>
                <a:endParaRPr lang="en-US" sz="20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238690"/>
                <a:ext cx="8839200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759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2743200" y="2362200"/>
            <a:ext cx="1447800" cy="1219200"/>
            <a:chOff x="1752600" y="2286000"/>
            <a:chExt cx="1447800" cy="1219200"/>
          </a:xfrm>
        </p:grpSpPr>
        <p:sp>
          <p:nvSpPr>
            <p:cNvPr id="5" name="Rectangle 4"/>
            <p:cNvSpPr/>
            <p:nvPr/>
          </p:nvSpPr>
          <p:spPr>
            <a:xfrm>
              <a:off x="1752600" y="2286000"/>
              <a:ext cx="1447800" cy="1219200"/>
            </a:xfrm>
            <a:prstGeom prst="rect">
              <a:avLst/>
            </a:prstGeom>
            <a:solidFill>
              <a:srgbClr val="FFC000">
                <a:alpha val="38000"/>
              </a:srgb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05000" y="2571690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428750" indent="-1428750"/>
              <a:r>
                <a:rPr lang="en-US" sz="2000" dirty="0" smtClean="0">
                  <a:solidFill>
                    <a:srgbClr val="0070C0"/>
                  </a:solidFill>
                </a:rPr>
                <a:t>A</a:t>
              </a:r>
              <a:r>
                <a:rPr lang="en-US" sz="2000" dirty="0" smtClean="0"/>
                <a:t> solver</a:t>
              </a:r>
              <a:endParaRPr lang="en-US" sz="20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638800" y="2362200"/>
            <a:ext cx="1447800" cy="1219200"/>
            <a:chOff x="4648200" y="2286000"/>
            <a:chExt cx="1447800" cy="1219200"/>
          </a:xfrm>
        </p:grpSpPr>
        <p:sp>
          <p:nvSpPr>
            <p:cNvPr id="28" name="Rectangle 27"/>
            <p:cNvSpPr/>
            <p:nvPr/>
          </p:nvSpPr>
          <p:spPr>
            <a:xfrm>
              <a:off x="4648200" y="2286000"/>
              <a:ext cx="1447800" cy="1219200"/>
            </a:xfrm>
            <a:prstGeom prst="rect">
              <a:avLst/>
            </a:prstGeom>
            <a:solidFill>
              <a:srgbClr val="FFC000">
                <a:alpha val="38000"/>
              </a:srgb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00600" y="2571690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428750" indent="-1428750"/>
              <a:r>
                <a:rPr lang="en-US" sz="2000" dirty="0" smtClean="0">
                  <a:solidFill>
                    <a:srgbClr val="0070C0"/>
                  </a:solidFill>
                </a:rPr>
                <a:t>B</a:t>
              </a:r>
              <a:r>
                <a:rPr lang="en-US" sz="2000" dirty="0" smtClean="0"/>
                <a:t> solver</a:t>
              </a:r>
              <a:endParaRPr lang="en-US" sz="2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00200" y="2247780"/>
            <a:ext cx="1143000" cy="647820"/>
            <a:chOff x="1600200" y="2247780"/>
            <a:chExt cx="1143000" cy="647820"/>
          </a:xfrm>
        </p:grpSpPr>
        <p:sp>
          <p:nvSpPr>
            <p:cNvPr id="3" name="Right Arrow 2"/>
            <p:cNvSpPr/>
            <p:nvPr/>
          </p:nvSpPr>
          <p:spPr>
            <a:xfrm>
              <a:off x="1600200" y="2559260"/>
              <a:ext cx="990600" cy="336340"/>
            </a:xfrm>
            <a:prstGeom prst="rightArrow">
              <a:avLst/>
            </a:prstGeom>
            <a:solidFill>
              <a:srgbClr val="FFC000">
                <a:alpha val="31000"/>
              </a:srgb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600200" y="2247780"/>
                  <a:ext cx="1143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428750" indent="-142875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0200" y="2247780"/>
                  <a:ext cx="1143000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4267200" y="2232660"/>
            <a:ext cx="1371600" cy="662940"/>
            <a:chOff x="4267200" y="2232660"/>
            <a:chExt cx="1371600" cy="662940"/>
          </a:xfrm>
        </p:grpSpPr>
        <p:sp>
          <p:nvSpPr>
            <p:cNvPr id="27" name="Right Arrow 26"/>
            <p:cNvSpPr/>
            <p:nvPr/>
          </p:nvSpPr>
          <p:spPr>
            <a:xfrm>
              <a:off x="4375740" y="2559260"/>
              <a:ext cx="990600" cy="336340"/>
            </a:xfrm>
            <a:prstGeom prst="rightArrow">
              <a:avLst/>
            </a:prstGeom>
            <a:solidFill>
              <a:srgbClr val="FFC000">
                <a:alpha val="31000"/>
              </a:srgb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4267200" y="2232660"/>
                  <a:ext cx="13716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428750" indent="-142875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𝜓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𝜓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7200" y="2232660"/>
                  <a:ext cx="1371600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Group 10"/>
          <p:cNvGrpSpPr/>
          <p:nvPr/>
        </p:nvGrpSpPr>
        <p:grpSpPr>
          <a:xfrm>
            <a:off x="4343400" y="2895600"/>
            <a:ext cx="1371600" cy="641140"/>
            <a:chOff x="4343400" y="2895600"/>
            <a:chExt cx="1371600" cy="641140"/>
          </a:xfrm>
        </p:grpSpPr>
        <p:sp>
          <p:nvSpPr>
            <p:cNvPr id="30" name="Right Arrow 29"/>
            <p:cNvSpPr/>
            <p:nvPr/>
          </p:nvSpPr>
          <p:spPr>
            <a:xfrm rot="10800000">
              <a:off x="4419600" y="3200400"/>
              <a:ext cx="990600" cy="336340"/>
            </a:xfrm>
            <a:prstGeom prst="rightArrow">
              <a:avLst/>
            </a:prstGeom>
            <a:solidFill>
              <a:srgbClr val="FFC000">
                <a:alpha val="31000"/>
              </a:srgb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4343400" y="2895600"/>
                  <a:ext cx="13716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428750" indent="-142875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𝜓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43400" y="2895600"/>
                  <a:ext cx="1371600" cy="40011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1447800" y="2907030"/>
            <a:ext cx="1371600" cy="629710"/>
            <a:chOff x="1447800" y="2907030"/>
            <a:chExt cx="1371600" cy="629710"/>
          </a:xfrm>
        </p:grpSpPr>
        <p:sp>
          <p:nvSpPr>
            <p:cNvPr id="31" name="Right Arrow 30"/>
            <p:cNvSpPr/>
            <p:nvPr/>
          </p:nvSpPr>
          <p:spPr>
            <a:xfrm rot="10800000">
              <a:off x="1600200" y="3200400"/>
              <a:ext cx="990600" cy="336340"/>
            </a:xfrm>
            <a:prstGeom prst="rightArrow">
              <a:avLst/>
            </a:prstGeom>
            <a:solidFill>
              <a:srgbClr val="FFC000">
                <a:alpha val="31000"/>
              </a:srgb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447800" y="2907030"/>
                  <a:ext cx="13716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428750" indent="-142875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7800" y="2907030"/>
                  <a:ext cx="1371600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2531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/>
      <p:bldP spid="15" grpId="0"/>
      <p:bldP spid="16" grpId="0"/>
      <p:bldP spid="22" grpId="0"/>
      <p:bldP spid="23" grpId="0"/>
      <p:bldP spid="14" grpId="0"/>
      <p:bldP spid="18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Approach to Showing Hardness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762000"/>
            <a:ext cx="8305800" cy="457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Instead of conjecturing one problem hard and </a:t>
            </a:r>
            <a:r>
              <a:rPr lang="en-US" sz="2000" dirty="0" smtClean="0">
                <a:solidFill>
                  <a:srgbClr val="FF0000"/>
                </a:solidFill>
              </a:rPr>
              <a:t>reducing</a:t>
            </a:r>
            <a:r>
              <a:rPr lang="en-US" sz="2000" dirty="0" smtClean="0"/>
              <a:t> many </a:t>
            </a:r>
            <a:r>
              <a:rPr lang="en-US" sz="2000" dirty="0" smtClean="0"/>
              <a:t>problems </a:t>
            </a:r>
            <a:r>
              <a:rPr lang="en-US" sz="2000" dirty="0" smtClean="0"/>
              <a:t>to it…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2"/>
              <p:cNvSpPr txBox="1">
                <a:spLocks/>
              </p:cNvSpPr>
              <p:nvPr/>
            </p:nvSpPr>
            <p:spPr>
              <a:xfrm>
                <a:off x="228600" y="1219200"/>
                <a:ext cx="8458200" cy="457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 smtClean="0"/>
                  <a:t>Conjecture a single algorithm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𝒜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is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optimal</a:t>
                </a:r>
                <a:r>
                  <a:rPr lang="en-US" sz="2000" dirty="0" smtClean="0"/>
                  <a:t> for all problems in a large class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𝒞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19200"/>
                <a:ext cx="8458200" cy="457200"/>
              </a:xfrm>
              <a:prstGeom prst="rect">
                <a:avLst/>
              </a:prstGeom>
              <a:blipFill rotWithShape="1">
                <a:blip r:embed="rId3"/>
                <a:stretch>
                  <a:fillRect l="-793" t="-6667"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2"/>
              <p:cNvSpPr txBox="1">
                <a:spLocks/>
              </p:cNvSpPr>
              <p:nvPr/>
            </p:nvSpPr>
            <p:spPr>
              <a:xfrm>
                <a:off x="228600" y="1752600"/>
                <a:ext cx="8686800" cy="457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 smtClean="0"/>
                  <a:t>Reduces checking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𝒞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is hard or easy to analyzing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𝒜</m:t>
                    </m:r>
                  </m:oMath>
                </a14:m>
                <a:r>
                  <a:rPr lang="en-US" sz="2000" dirty="0" smtClean="0"/>
                  <a:t>’s performance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752600"/>
                <a:ext cx="8686800" cy="457200"/>
              </a:xfrm>
              <a:prstGeom prst="rect">
                <a:avLst/>
              </a:prstGeom>
              <a:blipFill rotWithShape="1">
                <a:blip r:embed="rId4"/>
                <a:stretch>
                  <a:fillRect l="-772" t="-6667" b="-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76200" y="2438400"/>
            <a:ext cx="8610600" cy="990600"/>
            <a:chOff x="76200" y="2438400"/>
            <a:chExt cx="8610600" cy="990600"/>
          </a:xfrm>
        </p:grpSpPr>
        <p:sp>
          <p:nvSpPr>
            <p:cNvPr id="7" name="Rounded Rectangle 6"/>
            <p:cNvSpPr/>
            <p:nvPr/>
          </p:nvSpPr>
          <p:spPr>
            <a:xfrm>
              <a:off x="76200" y="2438400"/>
              <a:ext cx="8610600" cy="990600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04800" y="2514600"/>
              <a:ext cx="822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Main Challenge: </a:t>
              </a:r>
              <a:r>
                <a:rPr lang="en-US" sz="2000" dirty="0" smtClean="0"/>
                <a:t>Can we find such conjecture that is both </a:t>
              </a:r>
              <a:r>
                <a:rPr lang="en-US" sz="2000" dirty="0" smtClean="0">
                  <a:solidFill>
                    <a:srgbClr val="FF0000"/>
                  </a:solidFill>
                </a:rPr>
                <a:t>true</a:t>
              </a:r>
              <a:r>
                <a:rPr lang="en-US" sz="2000" dirty="0" smtClean="0"/>
                <a:t> and </a:t>
              </a:r>
              <a:r>
                <a:rPr lang="en-US" sz="2000" dirty="0" smtClean="0">
                  <a:solidFill>
                    <a:srgbClr val="FF0000"/>
                  </a:solidFill>
                </a:rPr>
                <a:t>useful</a:t>
              </a:r>
              <a:r>
                <a:rPr lang="en-US" sz="2000" dirty="0" smtClean="0"/>
                <a:t>?</a:t>
              </a:r>
              <a:endParaRPr lang="en-US" sz="20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438400" y="2952690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</a:t>
            </a:r>
            <a:r>
              <a:rPr lang="en-US" sz="2000" dirty="0" smtClean="0">
                <a:solidFill>
                  <a:srgbClr val="FF0000"/>
                </a:solidFill>
              </a:rPr>
              <a:t>evidence</a:t>
            </a:r>
            <a:r>
              <a:rPr lang="en-US" sz="2000" dirty="0" smtClean="0"/>
              <a:t> can support such a conjecture?</a:t>
            </a:r>
            <a:endParaRPr lang="en-US" sz="20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114300" y="4031159"/>
            <a:ext cx="8648700" cy="845641"/>
            <a:chOff x="114300" y="4412159"/>
            <a:chExt cx="8648700" cy="845641"/>
          </a:xfrm>
        </p:grpSpPr>
        <p:sp>
          <p:nvSpPr>
            <p:cNvPr id="12" name="Rounded Rectangle 11"/>
            <p:cNvSpPr/>
            <p:nvPr/>
          </p:nvSpPr>
          <p:spPr>
            <a:xfrm>
              <a:off x="114300" y="4412159"/>
              <a:ext cx="8648700" cy="845641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" y="4412159"/>
              <a:ext cx="8229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Attempt </a:t>
              </a: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[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B-Kindler-Steurer’13]</a:t>
              </a:r>
              <a:r>
                <a:rPr lang="en-US" sz="2400" dirty="0" smtClean="0">
                  <a:solidFill>
                    <a:srgbClr val="C00000"/>
                  </a:solidFill>
                </a:rPr>
                <a:t>: </a:t>
              </a:r>
              <a:r>
                <a:rPr lang="en-US" sz="2000" dirty="0" smtClean="0"/>
                <a:t>The </a:t>
              </a:r>
              <a:r>
                <a:rPr lang="en-US" sz="2000" dirty="0" smtClean="0">
                  <a:solidFill>
                    <a:srgbClr val="FF0000"/>
                  </a:solidFill>
                </a:rPr>
                <a:t>basic semi-definite program </a:t>
              </a:r>
              <a:r>
                <a:rPr lang="en-US" sz="2000" dirty="0" smtClean="0"/>
                <a:t>is optimal for </a:t>
              </a:r>
              <a:r>
                <a:rPr lang="en-US" sz="2000" dirty="0" smtClean="0">
                  <a:solidFill>
                    <a:srgbClr val="FF0000"/>
                  </a:solidFill>
                </a:rPr>
                <a:t>random constraint satisfaction problems</a:t>
              </a:r>
              <a:r>
                <a:rPr lang="en-US" sz="2000" dirty="0" smtClean="0"/>
                <a:t>.</a:t>
              </a:r>
              <a:endParaRPr lang="en-US" sz="20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00" y="5598106"/>
            <a:ext cx="3657600" cy="1107494"/>
            <a:chOff x="4876800" y="5598106"/>
            <a:chExt cx="3657600" cy="1107494"/>
          </a:xfrm>
        </p:grpSpPr>
        <p:sp>
          <p:nvSpPr>
            <p:cNvPr id="17" name="Rounded Rectangle 16"/>
            <p:cNvSpPr/>
            <p:nvPr/>
          </p:nvSpPr>
          <p:spPr>
            <a:xfrm>
              <a:off x="4876800" y="5598106"/>
              <a:ext cx="3657600" cy="110749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76800" y="5598106"/>
              <a:ext cx="9046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Next: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38800" y="5613737"/>
              <a:ext cx="28194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2000" dirty="0" smtClean="0"/>
                <a:t>Precise formulation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2000" dirty="0" smtClean="0"/>
                <a:t>Applications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2000" dirty="0" smtClean="0"/>
                <a:t>Evidence</a:t>
              </a:r>
              <a:endParaRPr lang="en-US" sz="2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4800" y="5105398"/>
            <a:ext cx="4191000" cy="1219200"/>
            <a:chOff x="304800" y="5486400"/>
            <a:chExt cx="4191000" cy="948267"/>
          </a:xfrm>
        </p:grpSpPr>
        <p:sp>
          <p:nvSpPr>
            <p:cNvPr id="8" name="Rectangular Callout 7"/>
            <p:cNvSpPr/>
            <p:nvPr/>
          </p:nvSpPr>
          <p:spPr>
            <a:xfrm>
              <a:off x="304800" y="5486400"/>
              <a:ext cx="4038600" cy="948267"/>
            </a:xfrm>
            <a:prstGeom prst="wedgeRectCallout">
              <a:avLst>
                <a:gd name="adj1" fmla="val 56930"/>
                <a:gd name="adj2" fmla="val -110000"/>
              </a:avLst>
            </a:prstGeom>
            <a:solidFill>
              <a:srgbClr val="FFFF00">
                <a:alpha val="37000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4800" y="5486400"/>
              <a:ext cx="3352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Natural convex optimization</a:t>
              </a:r>
              <a:endParaRPr lang="en-US" sz="20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5797490"/>
                  <a:ext cx="4191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Generalization of </a:t>
                  </a:r>
                  <a:r>
                    <a:rPr lang="en-US" sz="2000" dirty="0" err="1" smtClean="0"/>
                    <a:t>Lovász</a:t>
                  </a:r>
                  <a:r>
                    <a:rPr lang="en-US" sz="2000" dirty="0" smtClean="0"/>
                    <a:t>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𝜗</m:t>
                      </m:r>
                    </m:oMath>
                  </a14:m>
                  <a:r>
                    <a:rPr lang="en-US" sz="2000" dirty="0" smtClean="0"/>
                    <a:t> function.</a:t>
                  </a:r>
                  <a:endParaRPr lang="en-US" sz="2000" dirty="0"/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5797490"/>
                  <a:ext cx="4191000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1453" t="-59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2" name="TextBox 21"/>
          <p:cNvSpPr txBox="1"/>
          <p:nvPr/>
        </p:nvSpPr>
        <p:spPr>
          <a:xfrm>
            <a:off x="304800" y="5924490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See also </a:t>
            </a:r>
            <a:r>
              <a:rPr lang="en-US" dirty="0" smtClean="0"/>
              <a:t>[Raghavendra ‘08]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739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Algorithm for Random CSP’s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685800"/>
            <a:ext cx="525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</a:rPr>
              <a:t>Prototypical combinatorial problem:</a:t>
            </a:r>
            <a:endParaRPr lang="en-US" sz="2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6200" y="1073210"/>
                <a:ext cx="7086600" cy="406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Predicate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→{0,1}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(e.g.,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∨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∨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𝑧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for 3SAT)</a:t>
                </a:r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73210"/>
                <a:ext cx="7086600" cy="406009"/>
              </a:xfrm>
              <a:prstGeom prst="rect">
                <a:avLst/>
              </a:prstGeom>
              <a:blipFill rotWithShape="1">
                <a:blip r:embed="rId2"/>
                <a:stretch>
                  <a:fillRect l="-947" t="-5970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6200" y="1535668"/>
                <a:ext cx="8763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Instance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r>
                  <a:rPr lang="en-US" sz="2000" dirty="0" smtClean="0"/>
                  <a:t>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𝐶𝑆𝑃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US" sz="2000" dirty="0" smtClean="0"/>
                  <a:t>-tuples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of literals over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endParaRPr lang="en-US" sz="2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535668"/>
                <a:ext cx="8763000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76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86000" y="2003832"/>
                <a:ext cx="7467600" cy="358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e.g</a:t>
                </a:r>
                <a:r>
                  <a:rPr lang="en-US" sz="1600" dirty="0" smtClean="0">
                    <a:solidFill>
                      <a:srgbClr val="0070C0"/>
                    </a:solidFill>
                  </a:rPr>
                  <a:t>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)=(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,1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where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16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is some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or its negation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sz="16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sz="16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ba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.</a:t>
                </a: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003832"/>
                <a:ext cx="7467600" cy="358368"/>
              </a:xfrm>
              <a:prstGeom prst="rect">
                <a:avLst/>
              </a:prstGeom>
              <a:blipFill rotWithShape="1">
                <a:blip r:embed="rId4"/>
                <a:stretch>
                  <a:fillRect l="-408" t="-3390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-304800" y="2405117"/>
                <a:ext cx="3886200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𝑣𝑎𝑙</m:t>
                      </m:r>
                      <m:d>
                        <m:dPr>
                          <m:ctrlP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𝜑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:=</m:t>
                      </m:r>
                      <m:func>
                        <m:funcPr>
                          <m:ctrlP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∈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brk m:alnAt="23"/>
                                </m:r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brk m:alnAt="23"/>
                                </m:r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p>
                            <m:e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4800" y="2405117"/>
                <a:ext cx="3886200" cy="7645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43608" y="3962400"/>
                <a:ext cx="90003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</a:rPr>
                  <a:t>Random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𝐶𝑆𝑃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,…, 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chosen at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random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≫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sz="2000" i="1" dirty="0" smtClean="0"/>
                  <a:t>(</a:t>
                </a:r>
                <a:r>
                  <a:rPr lang="en-US" sz="2000" i="1" dirty="0" err="1" smtClean="0"/>
                  <a:t>overconstrained</a:t>
                </a:r>
                <a:r>
                  <a:rPr lang="en-US" sz="2000" i="1" dirty="0" smtClean="0"/>
                  <a:t> regime)</a:t>
                </a:r>
                <a:endParaRPr lang="en-US" sz="2000" i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08" y="3962400"/>
                <a:ext cx="9000392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74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77800" y="3333690"/>
                <a:ext cx="8305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</a:rPr>
                  <a:t>Relaxation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𝐶𝑆𝑃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: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Algorithm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s.t.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𝑣𝑎𝑙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3333690"/>
                <a:ext cx="8305800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734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114300" y="5257800"/>
            <a:ext cx="8648700" cy="1302841"/>
            <a:chOff x="114300" y="4648200"/>
            <a:chExt cx="8648700" cy="1302841"/>
          </a:xfrm>
        </p:grpSpPr>
        <p:sp>
          <p:nvSpPr>
            <p:cNvPr id="16" name="Rounded Rectangle 15"/>
            <p:cNvSpPr/>
            <p:nvPr/>
          </p:nvSpPr>
          <p:spPr>
            <a:xfrm>
              <a:off x="114300" y="4648200"/>
              <a:ext cx="8648700" cy="1302841"/>
            </a:xfrm>
            <a:prstGeom prst="roundRect">
              <a:avLst/>
            </a:prstGeom>
            <a:gradFill>
              <a:gsLst>
                <a:gs pos="0">
                  <a:srgbClr val="FFEFD1">
                    <a:alpha val="66000"/>
                  </a:srgbClr>
                </a:gs>
                <a:gs pos="64999">
                  <a:srgbClr val="F0EBD5">
                    <a:alpha val="48000"/>
                  </a:srgbClr>
                </a:gs>
                <a:gs pos="100000">
                  <a:srgbClr val="D1C39F">
                    <a:alpha val="0"/>
                  </a:srgbClr>
                </a:gs>
              </a:gsLst>
              <a:lin ang="5400000" scaled="0"/>
            </a:gradFill>
            <a:ln>
              <a:solidFill>
                <a:schemeClr val="tx1">
                  <a:alpha val="9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04800" y="4655641"/>
                  <a:ext cx="822960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C00000"/>
                      </a:solidFill>
                    </a:rPr>
                    <a:t>Hypothesis </a:t>
                  </a:r>
                  <a:r>
                    <a:rPr lang="en-US" sz="16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[B-Kindler-Steurer’13]</a:t>
                  </a:r>
                  <a:r>
                    <a:rPr lang="en-US" sz="2400" dirty="0" smtClean="0">
                      <a:solidFill>
                        <a:srgbClr val="C00000"/>
                      </a:solidFill>
                    </a:rPr>
                    <a:t>: </a:t>
                  </a:r>
                  <a:r>
                    <a:rPr lang="en-US" sz="2000" dirty="0">
                      <a:solidFill>
                        <a:srgbClr val="FF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</m:oMath>
                  </a14:m>
                  <a:r>
                    <a:rPr lang="en-US" sz="2000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the Basic SDP relaxation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𝑆𝐷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sub>
                      </m:sSub>
                    </m:oMath>
                  </a14:m>
                  <a:r>
                    <a:rPr lang="en-US" sz="2000" dirty="0" smtClean="0">
                      <a:solidFill>
                        <a:schemeClr val="tx1"/>
                      </a:solidFill>
                    </a:rPr>
                    <a:t> is the </a:t>
                  </a:r>
                  <a:r>
                    <a:rPr lang="en-US" sz="2000" dirty="0" smtClean="0">
                      <a:solidFill>
                        <a:srgbClr val="FF0000"/>
                      </a:solidFill>
                    </a:rPr>
                    <a:t>tightest efficient relaxation 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for </a:t>
                  </a:r>
                  <a:r>
                    <a:rPr lang="en-US" sz="2000" dirty="0">
                      <a:solidFill>
                        <a:schemeClr val="tx1"/>
                      </a:solidFill>
                    </a:rPr>
                    <a:t>r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andom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𝐶𝑆𝑃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sz="2000" dirty="0" smtClean="0"/>
                    <a:t>:</a:t>
                  </a:r>
                  <a:endParaRPr lang="en-US" sz="2000" dirty="0"/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4655641"/>
                  <a:ext cx="8229600" cy="76944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1111" t="-6349" b="-134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838200" y="6031468"/>
                <a:ext cx="830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∀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efficient relaxation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𝜖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it holds that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𝔼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ℛ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𝜑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 [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𝑆𝐷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]−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𝜖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31468"/>
                <a:ext cx="8305800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52400" y="4554885"/>
                <a:ext cx="87635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The probabilistic (</a:t>
                </a:r>
                <a:r>
                  <a:rPr lang="en-US" sz="2000" dirty="0" err="1" smtClean="0"/>
                  <a:t>Erd</a:t>
                </a:r>
                <a:r>
                  <a:rPr lang="hu-HU" sz="2000" dirty="0" smtClean="0"/>
                  <a:t>ő</a:t>
                </a:r>
                <a:r>
                  <a:rPr lang="en-US" sz="2000" dirty="0" smtClean="0"/>
                  <a:t>s) method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𝑣𝑎𝑙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  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non-constructively</a:t>
                </a:r>
                <a:endParaRPr 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554885"/>
                <a:ext cx="8763586" cy="400110"/>
              </a:xfrm>
              <a:prstGeom prst="rect">
                <a:avLst/>
              </a:prstGeom>
              <a:blipFill rotWithShape="1">
                <a:blip r:embed="rId10"/>
                <a:stretch>
                  <a:fillRect l="-69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577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4" grpId="0"/>
      <p:bldP spid="18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Algorithm for Random CSP’s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685800"/>
            <a:ext cx="525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</a:rPr>
              <a:t>Prototypical combinatorial problem:</a:t>
            </a:r>
            <a:endParaRPr lang="en-US" sz="2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6200" y="1073210"/>
                <a:ext cx="7086600" cy="406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Predicate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→{0,1}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(e.g.,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∨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∨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𝑧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for 3SAT)</a:t>
                </a:r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73210"/>
                <a:ext cx="7086600" cy="406009"/>
              </a:xfrm>
              <a:prstGeom prst="rect">
                <a:avLst/>
              </a:prstGeom>
              <a:blipFill rotWithShape="1">
                <a:blip r:embed="rId2"/>
                <a:stretch>
                  <a:fillRect l="-947" t="-5970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6200" y="1535668"/>
                <a:ext cx="8763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Instance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r>
                  <a:rPr lang="en-US" sz="2000" dirty="0" smtClean="0"/>
                  <a:t>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𝐶𝑆𝑃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US" sz="2000" dirty="0" smtClean="0"/>
                  <a:t>-tuples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of literals over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endParaRPr lang="en-US" sz="2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535668"/>
                <a:ext cx="8763000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76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86000" y="2003832"/>
                <a:ext cx="7467600" cy="358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e.g</a:t>
                </a:r>
                <a:r>
                  <a:rPr lang="en-US" sz="1600" dirty="0" smtClean="0">
                    <a:solidFill>
                      <a:srgbClr val="0070C0"/>
                    </a:solidFill>
                  </a:rPr>
                  <a:t>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)=(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,1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where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16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is some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or its negation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sz="16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sz="16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bar>
                      </m:e>
                      <m:sub>
                        <m:r>
                          <a:rPr lang="en-US" sz="1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.</a:t>
                </a: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003832"/>
                <a:ext cx="7467600" cy="358368"/>
              </a:xfrm>
              <a:prstGeom prst="rect">
                <a:avLst/>
              </a:prstGeom>
              <a:blipFill rotWithShape="1">
                <a:blip r:embed="rId4"/>
                <a:stretch>
                  <a:fillRect l="-408" t="-3390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-304800" y="2405117"/>
                <a:ext cx="3886200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𝑣𝑎𝑙</m:t>
                      </m:r>
                      <m:d>
                        <m:dPr>
                          <m:ctrlP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𝜑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:=</m:t>
                      </m:r>
                      <m:func>
                        <m:funcPr>
                          <m:ctrlP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∈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brk m:alnAt="23"/>
                                </m:r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brk m:alnAt="23"/>
                                </m:r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p>
                            <m:e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4800" y="2405117"/>
                <a:ext cx="3886200" cy="7645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43608" y="3962400"/>
                <a:ext cx="90003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</a:rPr>
                  <a:t>Random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𝐶𝑆𝑃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,…, 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chosen at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random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≫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sz="2000" i="1" dirty="0" smtClean="0"/>
                  <a:t>(</a:t>
                </a:r>
                <a:r>
                  <a:rPr lang="en-US" sz="2000" i="1" dirty="0" err="1" smtClean="0"/>
                  <a:t>overconstrained</a:t>
                </a:r>
                <a:r>
                  <a:rPr lang="en-US" sz="2000" i="1" dirty="0" smtClean="0"/>
                  <a:t> regime)</a:t>
                </a:r>
                <a:endParaRPr lang="en-US" sz="2000" i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08" y="3962400"/>
                <a:ext cx="9000392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74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77800" y="3333690"/>
                <a:ext cx="8305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</a:rPr>
                  <a:t>Relaxation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𝐶𝑆𝑃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: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Algorithm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s.t.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ℛ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𝑣𝑎𝑙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𝜑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3333690"/>
                <a:ext cx="8305800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734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14300" y="5257800"/>
            <a:ext cx="9029700" cy="1302841"/>
            <a:chOff x="114300" y="5257800"/>
            <a:chExt cx="9029700" cy="1302841"/>
          </a:xfrm>
        </p:grpSpPr>
        <p:grpSp>
          <p:nvGrpSpPr>
            <p:cNvPr id="3" name="Group 2"/>
            <p:cNvGrpSpPr/>
            <p:nvPr/>
          </p:nvGrpSpPr>
          <p:grpSpPr>
            <a:xfrm>
              <a:off x="114300" y="5257800"/>
              <a:ext cx="8648700" cy="1302841"/>
              <a:chOff x="114300" y="4648200"/>
              <a:chExt cx="8648700" cy="1302841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114300" y="4648200"/>
                <a:ext cx="8648700" cy="1302841"/>
              </a:xfrm>
              <a:prstGeom prst="roundRect">
                <a:avLst/>
              </a:prstGeom>
              <a:gradFill>
                <a:gsLst>
                  <a:gs pos="0">
                    <a:srgbClr val="FFEFD1">
                      <a:alpha val="66000"/>
                    </a:srgbClr>
                  </a:gs>
                  <a:gs pos="64999">
                    <a:srgbClr val="F0EBD5">
                      <a:alpha val="48000"/>
                    </a:srgbClr>
                  </a:gs>
                  <a:gs pos="100000">
                    <a:srgbClr val="D1C39F">
                      <a:alpha val="0"/>
                    </a:srgbClr>
                  </a:gs>
                </a:gsLst>
                <a:lin ang="5400000" scaled="0"/>
              </a:gradFill>
              <a:ln>
                <a:solidFill>
                  <a:schemeClr val="tx1">
                    <a:alpha val="92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304800" y="4655641"/>
                    <a:ext cx="8229600" cy="76944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C00000"/>
                        </a:solidFill>
                      </a:rPr>
                      <a:t>Hypothesis </a:t>
                    </a:r>
                    <a:r>
                      <a: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[B-Kindler-Steurer’13]</a:t>
                    </a:r>
                    <a:r>
                      <a:rPr lang="en-US" sz="2400" dirty="0" smtClean="0">
                        <a:solidFill>
                          <a:srgbClr val="C00000"/>
                        </a:solidFill>
                      </a:rPr>
                      <a:t>: </a:t>
                    </a:r>
                    <a:r>
                      <a:rPr lang="en-US" sz="2000" dirty="0">
                        <a:solidFill>
                          <a:srgbClr val="FF0000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∀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oMath>
                    </a14:m>
                    <a:r>
                      <a:rPr lang="en-US" sz="2000" dirty="0" smtClean="0">
                        <a:solidFill>
                          <a:srgbClr val="0070C0"/>
                        </a:solidFill>
                      </a:rPr>
                      <a:t> </a:t>
                    </a:r>
                    <a:r>
                      <a:rPr lang="en-US" sz="2000" dirty="0" smtClean="0">
                        <a:solidFill>
                          <a:schemeClr val="tx1"/>
                        </a:solidFill>
                      </a:rPr>
                      <a:t>the Basic SDP relaxation </a:t>
                    </a:r>
                    <a14:m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𝑆𝐷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</m:sub>
                        </m:sSub>
                      </m:oMath>
                    </a14:m>
                    <a:r>
                      <a:rPr lang="en-US" sz="2000" dirty="0" smtClean="0">
                        <a:solidFill>
                          <a:schemeClr val="tx1"/>
                        </a:solidFill>
                      </a:rPr>
                      <a:t> is the </a:t>
                    </a:r>
                    <a:r>
                      <a:rPr lang="en-US" sz="2000" dirty="0" smtClean="0">
                        <a:solidFill>
                          <a:srgbClr val="FF0000"/>
                        </a:solidFill>
                      </a:rPr>
                      <a:t>tightest efficient relaxation </a:t>
                    </a:r>
                    <a:r>
                      <a:rPr lang="en-US" sz="2000" dirty="0" smtClean="0">
                        <a:solidFill>
                          <a:schemeClr val="tx1"/>
                        </a:solidFill>
                      </a:rPr>
                      <a:t>for </a:t>
                    </a:r>
                    <a:r>
                      <a:rPr lang="en-US" sz="2000" dirty="0">
                        <a:solidFill>
                          <a:schemeClr val="tx1"/>
                        </a:solidFill>
                      </a:rPr>
                      <a:t>r</a:t>
                    </a:r>
                    <a:r>
                      <a:rPr lang="en-US" sz="2000" dirty="0" smtClean="0">
                        <a:solidFill>
                          <a:schemeClr val="tx1"/>
                        </a:solidFill>
                      </a:rPr>
                      <a:t>andom </a:t>
                    </a:r>
                    <a14:m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𝐶𝑆𝑃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oMath>
                    </a14:m>
                    <a:r>
                      <a:rPr lang="en-US" sz="2000" dirty="0" smtClean="0"/>
                      <a:t>:</a:t>
                    </a:r>
                    <a:endParaRPr lang="en-US" sz="2000" dirty="0"/>
                  </a:p>
                </p:txBody>
              </p:sp>
            </mc:Choice>
            <mc:Fallback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800" y="4655641"/>
                    <a:ext cx="8229600" cy="769441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l="-1111" t="-6349" b="-1349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838200" y="6031468"/>
                  <a:ext cx="830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∀</m:t>
                      </m:r>
                    </m:oMath>
                  </a14:m>
                  <a:r>
                    <a:rPr lang="en-US" dirty="0" smtClean="0">
                      <a:solidFill>
                        <a:schemeClr val="tx1"/>
                      </a:solidFill>
                    </a:rPr>
                    <a:t> efficient relaxation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ℛ</m:t>
                      </m:r>
                    </m:oMath>
                  </a14:m>
                  <a:r>
                    <a:rPr lang="en-US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and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𝜖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&gt;0</m:t>
                      </m:r>
                    </m:oMath>
                  </a14:m>
                  <a:r>
                    <a:rPr lang="en-US" dirty="0" smtClean="0">
                      <a:solidFill>
                        <a:schemeClr val="tx1"/>
                      </a:solidFill>
                    </a:rPr>
                    <a:t> it holds that </a:t>
                  </a:r>
                  <a14:m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𝔼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ℛ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𝜑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𝔼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[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𝑆𝐷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𝜑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]−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𝜖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6031468"/>
                  <a:ext cx="8305800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52400" y="4554885"/>
                <a:ext cx="87635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The probabilistic (</a:t>
                </a:r>
                <a:r>
                  <a:rPr lang="en-US" sz="2000" dirty="0" err="1" smtClean="0"/>
                  <a:t>Erd</a:t>
                </a:r>
                <a:r>
                  <a:rPr lang="hu-HU" sz="2000" dirty="0" smtClean="0"/>
                  <a:t>ő</a:t>
                </a:r>
                <a:r>
                  <a:rPr lang="en-US" sz="2000" dirty="0" smtClean="0"/>
                  <a:t>s) method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𝑣𝑎𝑙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𝜑</m:t>
                        </m:r>
                      </m:e>
                    </m:d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  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non-constructively</a:t>
                </a:r>
                <a:endParaRPr 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554885"/>
                <a:ext cx="8763586" cy="400110"/>
              </a:xfrm>
              <a:prstGeom prst="rect">
                <a:avLst/>
              </a:prstGeom>
              <a:blipFill rotWithShape="1">
                <a:blip r:embed="rId10"/>
                <a:stretch>
                  <a:fillRect l="-69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17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-0.02477 L -0.01875 -0.60856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2919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3.33333E-6 -0.14167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08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07083 -0.18634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-932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6625 -0.3287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25" y="-1643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-0.33194 -0.3930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97" y="-1965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5" grpId="1"/>
      <p:bldP spid="6" grpId="0"/>
      <p:bldP spid="6" grpId="1"/>
      <p:bldP spid="7" grpId="0"/>
      <p:bldP spid="9" grpId="0"/>
      <p:bldP spid="9" grpId="1"/>
      <p:bldP spid="10" grpId="0"/>
      <p:bldP spid="14" grpId="0"/>
      <p:bldP spid="14" grpId="1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60515</TotalTime>
  <Words>2288</Words>
  <Application>Microsoft Office PowerPoint</Application>
  <PresentationFormat>On-screen Show (4:3)</PresentationFormat>
  <Paragraphs>218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On Combinatorial vs Algebraic Computational Problems</vt:lpstr>
      <vt:lpstr>Heuristic Classification of Computational Problems</vt:lpstr>
      <vt:lpstr>Heuristic Classification of Computational Problems</vt:lpstr>
      <vt:lpstr>Research Questions</vt:lpstr>
      <vt:lpstr>This Talk</vt:lpstr>
      <vt:lpstr>Part I: Average-Case Complexity of Combinatorial Problems</vt:lpstr>
      <vt:lpstr>Alternative Approach to Showing Hardness</vt:lpstr>
      <vt:lpstr>Optimal Algorithm for Random CSP’s</vt:lpstr>
      <vt:lpstr>Optimal Algorithm for Random CSP’s</vt:lpstr>
      <vt:lpstr>PowerPoint Presentation</vt:lpstr>
      <vt:lpstr>PowerPoint Presentation</vt:lpstr>
      <vt:lpstr>PowerPoint Presentation</vt:lpstr>
      <vt:lpstr>Part II: Structure and Public Key Crypto</vt:lpstr>
      <vt:lpstr>Is Structure needed for Public Key Crypto?</vt:lpstr>
      <vt:lpstr>Public-Key Crypto from Random 3SAT</vt:lpstr>
      <vt:lpstr>Public-Key Crypto from Random 3SAT</vt:lpstr>
      <vt:lpstr>PowerPoint Presentation</vt:lpstr>
      <vt:lpstr>(Some of the many) Open Questions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Boaz Barak</dc:creator>
  <cp:lastModifiedBy>Boaz Barak</cp:lastModifiedBy>
  <cp:revision>332</cp:revision>
  <dcterms:created xsi:type="dcterms:W3CDTF">2011-04-22T00:46:43Z</dcterms:created>
  <dcterms:modified xsi:type="dcterms:W3CDTF">2013-07-10T02:25:51Z</dcterms:modified>
</cp:coreProperties>
</file>