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vml" ContentType="application/vnd.openxmlformats-officedocument.vmlDrawing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handoutMasterIdLst>
    <p:handoutMasterId r:id="rId54"/>
  </p:handoutMasterIdLst>
  <p:sldIdLst>
    <p:sldId id="371" r:id="rId2"/>
    <p:sldId id="612" r:id="rId3"/>
    <p:sldId id="634" r:id="rId4"/>
    <p:sldId id="635" r:id="rId5"/>
    <p:sldId id="636" r:id="rId6"/>
    <p:sldId id="638" r:id="rId7"/>
    <p:sldId id="637" r:id="rId8"/>
    <p:sldId id="639" r:id="rId9"/>
    <p:sldId id="633" r:id="rId10"/>
    <p:sldId id="611" r:id="rId11"/>
    <p:sldId id="613" r:id="rId12"/>
    <p:sldId id="609" r:id="rId13"/>
    <p:sldId id="556" r:id="rId14"/>
    <p:sldId id="605" r:id="rId15"/>
    <p:sldId id="600" r:id="rId16"/>
    <p:sldId id="601" r:id="rId17"/>
    <p:sldId id="602" r:id="rId18"/>
    <p:sldId id="603" r:id="rId19"/>
    <p:sldId id="604" r:id="rId20"/>
    <p:sldId id="619" r:id="rId21"/>
    <p:sldId id="620" r:id="rId22"/>
    <p:sldId id="614" r:id="rId23"/>
    <p:sldId id="606" r:id="rId24"/>
    <p:sldId id="607" r:id="rId25"/>
    <p:sldId id="608" r:id="rId26"/>
    <p:sldId id="618" r:id="rId27"/>
    <p:sldId id="616" r:id="rId28"/>
    <p:sldId id="617" r:id="rId29"/>
    <p:sldId id="624" r:id="rId30"/>
    <p:sldId id="625" r:id="rId31"/>
    <p:sldId id="627" r:id="rId32"/>
    <p:sldId id="615" r:id="rId33"/>
    <p:sldId id="623" r:id="rId34"/>
    <p:sldId id="622" r:id="rId35"/>
    <p:sldId id="480" r:id="rId36"/>
    <p:sldId id="481" r:id="rId37"/>
    <p:sldId id="538" r:id="rId38"/>
    <p:sldId id="632" r:id="rId39"/>
    <p:sldId id="539" r:id="rId40"/>
    <p:sldId id="540" r:id="rId41"/>
    <p:sldId id="594" r:id="rId42"/>
    <p:sldId id="595" r:id="rId43"/>
    <p:sldId id="596" r:id="rId44"/>
    <p:sldId id="597" r:id="rId45"/>
    <p:sldId id="598" r:id="rId46"/>
    <p:sldId id="588" r:id="rId47"/>
    <p:sldId id="628" r:id="rId48"/>
    <p:sldId id="629" r:id="rId49"/>
    <p:sldId id="630" r:id="rId50"/>
    <p:sldId id="631" r:id="rId51"/>
    <p:sldId id="501" r:id="rId52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Times New Roman" pitchFamily="18" charset="0"/>
      </a:defRPr>
    </a:lvl1pPr>
    <a:lvl2pPr marL="457200" algn="ctr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Times New Roman" pitchFamily="18" charset="0"/>
      </a:defRPr>
    </a:lvl2pPr>
    <a:lvl3pPr marL="914400" algn="ctr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Times New Roman" pitchFamily="18" charset="0"/>
      </a:defRPr>
    </a:lvl3pPr>
    <a:lvl4pPr marL="1371600" algn="ctr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Times New Roman" pitchFamily="18" charset="0"/>
      </a:defRPr>
    </a:lvl4pPr>
    <a:lvl5pPr marL="1828800" algn="ctr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0000"/>
    <a:srgbClr val="FF66CC"/>
    <a:srgbClr val="FF7C80"/>
    <a:srgbClr val="99FF99"/>
    <a:srgbClr val="99CCFF"/>
    <a:srgbClr val="000099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64" autoAdjust="0"/>
    <p:restoredTop sz="99295" autoAdjust="0"/>
  </p:normalViewPr>
  <p:slideViewPr>
    <p:cSldViewPr>
      <p:cViewPr>
        <p:scale>
          <a:sx n="100" d="100"/>
          <a:sy n="100" d="100"/>
        </p:scale>
        <p:origin x="-78" y="6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36.xml"/><Relationship Id="rId7" Type="http://schemas.openxmlformats.org/officeDocument/2006/relationships/slide" Target="slides/slide40.xml"/><Relationship Id="rId2" Type="http://schemas.openxmlformats.org/officeDocument/2006/relationships/slide" Target="slides/slide35.xml"/><Relationship Id="rId1" Type="http://schemas.openxmlformats.org/officeDocument/2006/relationships/slide" Target="slides/slide1.xml"/><Relationship Id="rId6" Type="http://schemas.openxmlformats.org/officeDocument/2006/relationships/slide" Target="slides/slide39.xml"/><Relationship Id="rId5" Type="http://schemas.openxmlformats.org/officeDocument/2006/relationships/slide" Target="slides/slide38.xml"/><Relationship Id="rId4" Type="http://schemas.openxmlformats.org/officeDocument/2006/relationships/slide" Target="slides/slide3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9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9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92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8CC27790-6583-4E04-9828-0699F79A32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noProof="0" smtClean="0"/>
              <a:t>לחץ כדי לערוך סגנונות טקסט של תבנית בסיס</a:t>
            </a:r>
            <a:endParaRPr lang="en-US" noProof="0" smtClean="0"/>
          </a:p>
          <a:p>
            <a:pPr lvl="1"/>
            <a:r>
              <a:rPr lang="he-IL" noProof="0" smtClean="0"/>
              <a:t>רמה שנייה</a:t>
            </a:r>
            <a:endParaRPr lang="en-US" noProof="0" smtClean="0"/>
          </a:p>
          <a:p>
            <a:pPr lvl="2"/>
            <a:r>
              <a:rPr lang="he-IL" noProof="0" smtClean="0"/>
              <a:t>רמה שלישית</a:t>
            </a:r>
            <a:endParaRPr lang="en-US" noProof="0" smtClean="0"/>
          </a:p>
          <a:p>
            <a:pPr lvl="3"/>
            <a:r>
              <a:rPr lang="he-IL" noProof="0" smtClean="0"/>
              <a:t>רמה רביעית</a:t>
            </a:r>
            <a:endParaRPr lang="en-US" noProof="0" smtClean="0"/>
          </a:p>
          <a:p>
            <a:pPr lvl="4"/>
            <a:r>
              <a:rPr lang="he-IL" noProof="0" smtClean="0"/>
              <a:t>רמה חמישית</a:t>
            </a:r>
            <a:endParaRPr lang="en-US" noProof="0" smtClean="0"/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4B42FA36-CE32-4B5D-9DFC-524E054832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E54809-DF55-4E29-A817-37C564826330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57C774-5722-4486-9D83-12BF8E46CCE3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57C774-5722-4486-9D83-12BF8E46CCE3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57C774-5722-4486-9D83-12BF8E46CCE3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57C774-5722-4486-9D83-12BF8E46CCE3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57C774-5722-4486-9D83-12BF8E46CCE3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57C774-5722-4486-9D83-12BF8E46CCE3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57C774-5722-4486-9D83-12BF8E46CCE3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57C774-5722-4486-9D83-12BF8E46CCE3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57C774-5722-4486-9D83-12BF8E46CCE3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57C774-5722-4486-9D83-12BF8E46CCE3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CE1148-2854-4DEF-AE65-8D3612EB8CA3}" type="slidenum">
              <a:rPr lang="en-US"/>
              <a:pPr/>
              <a:t>12</a:t>
            </a:fld>
            <a:endParaRPr lang="en-US"/>
          </a:p>
        </p:txBody>
      </p:sp>
      <p:sp>
        <p:nvSpPr>
          <p:cNvPr id="487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7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2412FD-44FA-49CA-9357-A5F8E6ED45F1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2412FD-44FA-49CA-9357-A5F8E6ED45F1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F2C1A-142A-4E30-8231-9AEAB2983ECD}" type="slidenum">
              <a:rPr lang="en-US"/>
              <a:pPr/>
              <a:t>33</a:t>
            </a:fld>
            <a:endParaRPr lang="en-US"/>
          </a:p>
        </p:txBody>
      </p:sp>
      <p:sp>
        <p:nvSpPr>
          <p:cNvPr id="444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4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732836-8303-497F-9F9A-B744B83C1AD0}" type="slidenum">
              <a:rPr lang="en-US" smtClean="0"/>
              <a:pPr/>
              <a:t>34</a:t>
            </a:fld>
            <a:endParaRPr lang="en-U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085D5E-2F79-4407-8094-5E53BEF401E8}" type="slidenum">
              <a:rPr lang="en-US" smtClean="0"/>
              <a:pPr/>
              <a:t>35</a:t>
            </a:fld>
            <a:endParaRPr lang="en-US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3121E-7640-4B7D-AED7-32E75B2B3249}" type="slidenum">
              <a:rPr lang="en-US" smtClean="0"/>
              <a:pPr/>
              <a:t>36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63AAAD-1CBF-44FE-8728-E4A2A0AEB505}" type="slidenum">
              <a:rPr lang="en-US" smtClean="0"/>
              <a:pPr/>
              <a:t>37</a:t>
            </a:fld>
            <a:endParaRPr lang="en-US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63AAAD-1CBF-44FE-8728-E4A2A0AEB505}" type="slidenum">
              <a:rPr lang="en-US" smtClean="0"/>
              <a:pPr/>
              <a:t>38</a:t>
            </a:fld>
            <a:endParaRPr lang="en-US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561E2C-2B31-40F1-9096-B0A2B6530AFB}" type="slidenum">
              <a:rPr lang="en-US" smtClean="0"/>
              <a:pPr/>
              <a:t>39</a:t>
            </a:fld>
            <a:endParaRPr lang="en-US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29E88C-F168-49E3-8BB5-50301AD0EFB6}" type="slidenum">
              <a:rPr lang="en-US" smtClean="0"/>
              <a:pPr/>
              <a:t>40</a:t>
            </a:fld>
            <a:endParaRPr lang="en-US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FCE7AB-DBF8-4518-8A98-D818DA46ABC4}" type="slidenum">
              <a:rPr lang="en-US" smtClean="0"/>
              <a:pPr/>
              <a:t>41</a:t>
            </a:fld>
            <a:endParaRPr lang="en-US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57C774-5722-4486-9D83-12BF8E46CCE3}" type="slidenum">
              <a:rPr lang="en-US" smtClean="0"/>
              <a:pPr/>
              <a:t>42</a:t>
            </a:fld>
            <a:endParaRPr 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4A62C5-6844-4720-B298-CB8F377E1294}" type="slidenum">
              <a:rPr lang="en-US" smtClean="0"/>
              <a:pPr/>
              <a:t>43</a:t>
            </a:fld>
            <a:endParaRPr lang="en-US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35A983-1049-4310-85AD-40ED08530D99}" type="slidenum">
              <a:rPr lang="en-US" smtClean="0"/>
              <a:pPr/>
              <a:t>44</a:t>
            </a:fld>
            <a:endParaRPr lang="en-US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D5928C-C6E7-4575-9D27-7FBB3AADB656}" type="slidenum">
              <a:rPr lang="en-US" smtClean="0"/>
              <a:pPr/>
              <a:t>45</a:t>
            </a:fld>
            <a:endParaRPr lang="en-US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7BF710-A6FF-4094-B65E-601FD1E2D6F6}" type="slidenum">
              <a:rPr lang="en-US" smtClean="0"/>
              <a:pPr/>
              <a:t>46</a:t>
            </a:fld>
            <a:endParaRPr lang="en-US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7BF710-A6FF-4094-B65E-601FD1E2D6F6}" type="slidenum">
              <a:rPr lang="en-US" smtClean="0"/>
              <a:pPr/>
              <a:t>47</a:t>
            </a:fld>
            <a:endParaRPr lang="en-US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7BF710-A6FF-4094-B65E-601FD1E2D6F6}" type="slidenum">
              <a:rPr lang="en-US" smtClean="0"/>
              <a:pPr/>
              <a:t>48</a:t>
            </a:fld>
            <a:endParaRPr lang="en-US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7BF710-A6FF-4094-B65E-601FD1E2D6F6}" type="slidenum">
              <a:rPr lang="en-US" smtClean="0"/>
              <a:pPr/>
              <a:t>49</a:t>
            </a:fld>
            <a:endParaRPr lang="en-US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7BF710-A6FF-4094-B65E-601FD1E2D6F6}" type="slidenum">
              <a:rPr lang="en-US" smtClean="0"/>
              <a:pPr/>
              <a:t>50</a:t>
            </a:fld>
            <a:endParaRPr lang="en-US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A5BCF8-E12A-4388-941D-67F11A344FC2}" type="slidenum">
              <a:rPr lang="en-US" smtClean="0"/>
              <a:pPr/>
              <a:t>51</a:t>
            </a:fld>
            <a:endParaRPr lang="en-US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97F209-9261-4C27-A0B1-0482D7659B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EC767-E264-48EB-981C-F01B89A707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ED27BB-8768-4CED-9706-3859447036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0EE62-2859-4A8B-ABDD-EF4851FD4D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2CED58-FAED-4B01-A4FE-3E12E546B4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7FDDC6-1CAB-4759-9D69-F754070766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F5AA3-7412-40E7-9EA2-A11116B975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B5D50-7C5F-40DE-B06E-4038C0F445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83E70-8C6D-427F-831E-87C0D7E2A8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4BBD9-3CB7-4556-8177-ED14067067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EBD810-755A-489B-B1D2-A50FA8D77C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/>
            </a:lvl1pPr>
          </a:lstStyle>
          <a:p>
            <a:pPr>
              <a:defRPr/>
            </a:pPr>
            <a:fld id="{462B163B-9948-42D2-BFCF-AA5FAE99E4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w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descr="White marble"/>
          <p:cNvSpPr>
            <a:spLocks noChangeArrowheads="1"/>
          </p:cNvSpPr>
          <p:nvPr/>
        </p:nvSpPr>
        <p:spPr bwMode="auto">
          <a:xfrm>
            <a:off x="312738" y="2143117"/>
            <a:ext cx="8593137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5400" b="1" dirty="0" err="1">
                <a:solidFill>
                  <a:srgbClr val="FF0000"/>
                </a:solidFill>
              </a:rPr>
              <a:t>Shakhar</a:t>
            </a:r>
            <a:r>
              <a:rPr lang="en-US" sz="5400" b="1" dirty="0">
                <a:solidFill>
                  <a:srgbClr val="FF0000"/>
                </a:solidFill>
              </a:rPr>
              <a:t> </a:t>
            </a:r>
            <a:r>
              <a:rPr lang="en-US" sz="5400" b="1" dirty="0" err="1">
                <a:solidFill>
                  <a:srgbClr val="FF0000"/>
                </a:solidFill>
              </a:rPr>
              <a:t>Smorodinsky</a:t>
            </a:r>
            <a:endParaRPr lang="en-US" sz="5400" b="1" dirty="0">
              <a:solidFill>
                <a:srgbClr val="FF0000"/>
              </a:solidFill>
            </a:endParaRPr>
          </a:p>
          <a:p>
            <a:r>
              <a:rPr lang="en-US" sz="2800" dirty="0"/>
              <a:t>Ben-Gurion University, </a:t>
            </a:r>
            <a:r>
              <a:rPr lang="en-US" sz="2800" dirty="0" err="1"/>
              <a:t>Be’er-Sheva</a:t>
            </a:r>
            <a:r>
              <a:rPr lang="en-US" sz="2800" dirty="0"/>
              <a:t> </a:t>
            </a:r>
            <a:endParaRPr lang="en-US" sz="3200" dirty="0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687388" y="333375"/>
            <a:ext cx="7772400" cy="15696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>
              <a:spcBef>
                <a:spcPct val="0"/>
              </a:spcBef>
            </a:pPr>
            <a:r>
              <a:rPr lang="en-US" sz="4800" dirty="0" smtClean="0"/>
              <a:t>New trends in geometric </a:t>
            </a:r>
            <a:r>
              <a:rPr lang="en-US" sz="4800" dirty="0" err="1" smtClean="0"/>
              <a:t>hypergraph</a:t>
            </a:r>
            <a:r>
              <a:rPr lang="en-US" sz="4800" dirty="0" smtClean="0"/>
              <a:t> </a:t>
            </a:r>
            <a:r>
              <a:rPr lang="en-US" sz="4800" dirty="0" smtClean="0">
                <a:solidFill>
                  <a:schemeClr val="folHlink"/>
                </a:solidFill>
              </a:rPr>
              <a:t>c</a:t>
            </a:r>
            <a:r>
              <a:rPr lang="en-US" sz="4800" dirty="0" smtClean="0">
                <a:solidFill>
                  <a:schemeClr val="bg2"/>
                </a:solidFill>
              </a:rPr>
              <a:t>o</a:t>
            </a:r>
            <a:r>
              <a:rPr lang="en-US" sz="4800" dirty="0" smtClean="0">
                <a:solidFill>
                  <a:schemeClr val="accent2"/>
                </a:solidFill>
              </a:rPr>
              <a:t>l</a:t>
            </a:r>
            <a:r>
              <a:rPr lang="en-US" sz="4800" dirty="0" smtClean="0">
                <a:solidFill>
                  <a:schemeClr val="hlink"/>
                </a:solidFill>
              </a:rPr>
              <a:t>o</a:t>
            </a:r>
            <a:r>
              <a:rPr lang="en-US" sz="4800" dirty="0" smtClean="0">
                <a:solidFill>
                  <a:schemeClr val="folHlink"/>
                </a:solidFill>
              </a:rPr>
              <a:t>r</a:t>
            </a:r>
            <a:r>
              <a:rPr lang="en-US" sz="4800" dirty="0" smtClean="0">
                <a:solidFill>
                  <a:srgbClr val="CC9900"/>
                </a:solidFill>
              </a:rPr>
              <a:t>i</a:t>
            </a:r>
            <a:r>
              <a:rPr lang="en-US" sz="4800" dirty="0" smtClean="0">
                <a:solidFill>
                  <a:srgbClr val="FF0066"/>
                </a:solidFill>
              </a:rPr>
              <a:t>n</a:t>
            </a:r>
            <a:r>
              <a:rPr lang="en-US" sz="4800" dirty="0" smtClean="0">
                <a:solidFill>
                  <a:srgbClr val="990033"/>
                </a:solidFill>
              </a:rPr>
              <a:t>g</a:t>
            </a:r>
            <a:endParaRPr lang="en-US" sz="4800" dirty="0">
              <a:solidFill>
                <a:schemeClr val="folHlink"/>
              </a:solidFill>
            </a:endParaRPr>
          </a:p>
        </p:txBody>
      </p:sp>
      <p:pic>
        <p:nvPicPr>
          <p:cNvPr id="4" name="Picture 3" descr="art_of_painting_b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3714752"/>
            <a:ext cx="2357454" cy="28140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1214414" y="1357298"/>
            <a:ext cx="2468880" cy="2468880"/>
          </a:xfrm>
          <a:prstGeom prst="ellipse">
            <a:avLst/>
          </a:prstGeom>
          <a:solidFill>
            <a:schemeClr val="bg2">
              <a:alpha val="56078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1571604" y="3822003"/>
            <a:ext cx="2468880" cy="2468880"/>
          </a:xfrm>
          <a:prstGeom prst="ellipse">
            <a:avLst/>
          </a:prstGeom>
          <a:solidFill>
            <a:schemeClr val="bg2">
              <a:alpha val="56078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3512305" y="2273929"/>
            <a:ext cx="2468880" cy="2468880"/>
          </a:xfrm>
          <a:prstGeom prst="ellipse">
            <a:avLst/>
          </a:prstGeom>
          <a:solidFill>
            <a:schemeClr val="bg2">
              <a:alpha val="56078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3143240" y="3524188"/>
            <a:ext cx="365760" cy="365760"/>
          </a:xfrm>
          <a:prstGeom prst="ellipse">
            <a:avLst/>
          </a:prstGeom>
          <a:solidFill>
            <a:schemeClr val="bg2">
              <a:alpha val="56078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14282" y="500043"/>
            <a:ext cx="5500726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Color </a:t>
            </a:r>
            <a:r>
              <a:rPr lang="en-US" sz="20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s.t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. </a:t>
            </a:r>
            <a:r>
              <a:rPr lang="en-US" sz="2000" u="sng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touching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pairs have distinct colors</a:t>
            </a:r>
          </a:p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How many colors suffice?</a:t>
            </a:r>
            <a:endParaRPr lang="en-US" sz="20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spcBef>
                <a:spcPct val="50000"/>
              </a:spcBef>
            </a:pPr>
            <a:endParaRPr lang="en-US" sz="36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5634045" y="1000108"/>
            <a:ext cx="2468880" cy="2468880"/>
          </a:xfrm>
          <a:prstGeom prst="ellipse">
            <a:avLst/>
          </a:prstGeom>
          <a:solidFill>
            <a:schemeClr val="bg2">
              <a:alpha val="56078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1214414" y="1357298"/>
            <a:ext cx="2468880" cy="2468880"/>
          </a:xfrm>
          <a:prstGeom prst="ellipse">
            <a:avLst/>
          </a:prstGeom>
          <a:solidFill>
            <a:schemeClr val="bg2">
              <a:alpha val="56078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1571604" y="3822003"/>
            <a:ext cx="2468880" cy="2468880"/>
          </a:xfrm>
          <a:prstGeom prst="ellipse">
            <a:avLst/>
          </a:prstGeom>
          <a:solidFill>
            <a:schemeClr val="bg2">
              <a:alpha val="56078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3512305" y="2273929"/>
            <a:ext cx="2468880" cy="2468880"/>
          </a:xfrm>
          <a:prstGeom prst="ellipse">
            <a:avLst/>
          </a:prstGeom>
          <a:solidFill>
            <a:schemeClr val="bg2">
              <a:alpha val="56078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3143240" y="3524188"/>
            <a:ext cx="365760" cy="365760"/>
          </a:xfrm>
          <a:prstGeom prst="ellipse">
            <a:avLst/>
          </a:prstGeom>
          <a:solidFill>
            <a:schemeClr val="bg2">
              <a:alpha val="56078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5634045" y="1000108"/>
            <a:ext cx="2468880" cy="2468880"/>
          </a:xfrm>
          <a:prstGeom prst="ellipse">
            <a:avLst/>
          </a:prstGeom>
          <a:solidFill>
            <a:schemeClr val="bg2">
              <a:alpha val="56078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14282" y="500043"/>
            <a:ext cx="5500726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Four colors suffice by </a:t>
            </a:r>
            <a:r>
              <a:rPr lang="en-US" sz="2000" u="sng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Four-Color-THM</a:t>
            </a:r>
            <a:endParaRPr lang="en-US" sz="2000" u="sng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spcBef>
                <a:spcPct val="50000"/>
              </a:spcBef>
            </a:pPr>
            <a:endParaRPr lang="en-US" sz="36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56" name="Group 55"/>
          <p:cNvGrpSpPr/>
          <p:nvPr/>
        </p:nvGrpSpPr>
        <p:grpSpPr>
          <a:xfrm>
            <a:off x="2357422" y="2071678"/>
            <a:ext cx="5786478" cy="3257630"/>
            <a:chOff x="2357422" y="2071678"/>
            <a:chExt cx="5786478" cy="3257630"/>
          </a:xfrm>
        </p:grpSpPr>
        <p:grpSp>
          <p:nvGrpSpPr>
            <p:cNvPr id="52" name="Group 51"/>
            <p:cNvGrpSpPr/>
            <p:nvPr/>
          </p:nvGrpSpPr>
          <p:grpSpPr>
            <a:xfrm>
              <a:off x="2357422" y="2071678"/>
              <a:ext cx="4652994" cy="3152796"/>
              <a:chOff x="2357422" y="2071678"/>
              <a:chExt cx="4652994" cy="3152796"/>
            </a:xfrm>
          </p:grpSpPr>
          <p:cxnSp>
            <p:nvCxnSpPr>
              <p:cNvPr id="35" name="Straight Connector 34"/>
              <p:cNvCxnSpPr>
                <a:stCxn id="8" idx="5"/>
                <a:endCxn id="11" idx="2"/>
              </p:cNvCxnSpPr>
              <p:nvPr/>
            </p:nvCxnSpPr>
            <p:spPr bwMode="auto">
              <a:xfrm rot="16200000" flipH="1">
                <a:off x="3163784" y="1882670"/>
                <a:ext cx="874812" cy="2227372"/>
              </a:xfrm>
              <a:prstGeom prst="line">
                <a:avLst/>
              </a:prstGeom>
              <a:solidFill>
                <a:schemeClr val="bg2">
                  <a:alpha val="92999"/>
                </a:schemeClr>
              </a:solidFill>
              <a:ln w="19050" cap="flat" cmpd="sng" algn="ctr">
                <a:solidFill>
                  <a:schemeClr val="tx1"/>
                </a:solidFill>
                <a:prstDash val="sysDash"/>
                <a:round/>
                <a:headEnd type="none" w="med" len="med"/>
                <a:tailEnd type="none" w="med" len="med"/>
              </a:ln>
              <a:effectLst/>
            </p:spPr>
          </p:cxnSp>
          <p:grpSp>
            <p:nvGrpSpPr>
              <p:cNvPr id="51" name="Group 50"/>
              <p:cNvGrpSpPr/>
              <p:nvPr/>
            </p:nvGrpSpPr>
            <p:grpSpPr>
              <a:xfrm>
                <a:off x="2357422" y="2071678"/>
                <a:ext cx="4652994" cy="3152796"/>
                <a:chOff x="2357422" y="2071678"/>
                <a:chExt cx="4652994" cy="3152796"/>
              </a:xfrm>
            </p:grpSpPr>
            <p:sp>
              <p:nvSpPr>
                <p:cNvPr id="10" name="Oval 11"/>
                <p:cNvSpPr>
                  <a:spLocks noChangeArrowheads="1"/>
                </p:cNvSpPr>
                <p:nvPr/>
              </p:nvSpPr>
              <p:spPr bwMode="auto">
                <a:xfrm>
                  <a:off x="2714612" y="5072074"/>
                  <a:ext cx="152400" cy="152400"/>
                </a:xfrm>
                <a:prstGeom prst="ellipse">
                  <a:avLst/>
                </a:prstGeom>
                <a:solidFill>
                  <a:schemeClr val="hlink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14" name="Straight Connector 13"/>
                <p:cNvCxnSpPr/>
                <p:nvPr/>
              </p:nvCxnSpPr>
              <p:spPr bwMode="auto">
                <a:xfrm rot="16200000" flipH="1">
                  <a:off x="2279222" y="2672232"/>
                  <a:ext cx="1202571" cy="881006"/>
                </a:xfrm>
                <a:prstGeom prst="line">
                  <a:avLst/>
                </a:prstGeom>
                <a:solidFill>
                  <a:schemeClr val="bg2">
                    <a:alpha val="92999"/>
                  </a:schemeClr>
                </a:solidFill>
                <a:ln w="19050" cap="flat" cmpd="sng" algn="ctr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0" name="Straight Connector 19"/>
                <p:cNvCxnSpPr>
                  <a:stCxn id="10" idx="7"/>
                  <a:endCxn id="9" idx="4"/>
                </p:cNvCxnSpPr>
                <p:nvPr/>
              </p:nvCxnSpPr>
              <p:spPr bwMode="auto">
                <a:xfrm rot="5400000" flipH="1" flipV="1">
                  <a:off x="2424385" y="4204149"/>
                  <a:ext cx="1310553" cy="469934"/>
                </a:xfrm>
                <a:prstGeom prst="line">
                  <a:avLst/>
                </a:prstGeom>
                <a:solidFill>
                  <a:schemeClr val="bg2">
                    <a:alpha val="92999"/>
                  </a:schemeClr>
                </a:solidFill>
                <a:ln w="19050" cap="flat" cmpd="sng" algn="ctr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7" name="Straight Connector 26"/>
                <p:cNvCxnSpPr>
                  <a:stCxn id="8" idx="4"/>
                  <a:endCxn id="10" idx="0"/>
                </p:cNvCxnSpPr>
                <p:nvPr/>
              </p:nvCxnSpPr>
              <p:spPr bwMode="auto">
                <a:xfrm rot="16200000" flipH="1">
                  <a:off x="1366814" y="3648076"/>
                  <a:ext cx="2490806" cy="357190"/>
                </a:xfrm>
                <a:prstGeom prst="line">
                  <a:avLst/>
                </a:prstGeom>
                <a:solidFill>
                  <a:schemeClr val="bg2">
                    <a:alpha val="92999"/>
                  </a:schemeClr>
                </a:solidFill>
                <a:ln w="19050" cap="flat" cmpd="sng" algn="ctr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" name="Straight Connector 29"/>
                <p:cNvCxnSpPr>
                  <a:stCxn id="11" idx="2"/>
                  <a:endCxn id="9" idx="6"/>
                </p:cNvCxnSpPr>
                <p:nvPr/>
              </p:nvCxnSpPr>
              <p:spPr bwMode="auto">
                <a:xfrm rot="10800000" flipV="1">
                  <a:off x="3390828" y="3433761"/>
                  <a:ext cx="1324048" cy="273877"/>
                </a:xfrm>
                <a:prstGeom prst="line">
                  <a:avLst/>
                </a:prstGeom>
                <a:solidFill>
                  <a:schemeClr val="bg2">
                    <a:alpha val="92999"/>
                  </a:schemeClr>
                </a:solidFill>
                <a:ln w="19050" cap="flat" cmpd="sng" algn="ctr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8" name="Straight Connector 37"/>
                <p:cNvCxnSpPr>
                  <a:stCxn id="11" idx="2"/>
                  <a:endCxn id="10" idx="7"/>
                </p:cNvCxnSpPr>
                <p:nvPr/>
              </p:nvCxnSpPr>
              <p:spPr bwMode="auto">
                <a:xfrm rot="10800000" flipV="1">
                  <a:off x="2844694" y="3433762"/>
                  <a:ext cx="1870182" cy="1660630"/>
                </a:xfrm>
                <a:prstGeom prst="line">
                  <a:avLst/>
                </a:prstGeom>
                <a:solidFill>
                  <a:schemeClr val="bg2">
                    <a:alpha val="92999"/>
                  </a:schemeClr>
                </a:solidFill>
                <a:ln w="19050" cap="flat" cmpd="sng" algn="ctr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1" name="Straight Connector 40"/>
                <p:cNvCxnSpPr>
                  <a:stCxn id="11" idx="2"/>
                  <a:endCxn id="12" idx="3"/>
                </p:cNvCxnSpPr>
                <p:nvPr/>
              </p:nvCxnSpPr>
              <p:spPr bwMode="auto">
                <a:xfrm rot="10800000" flipH="1">
                  <a:off x="4714876" y="2201760"/>
                  <a:ext cx="2165458" cy="1232002"/>
                </a:xfrm>
                <a:prstGeom prst="line">
                  <a:avLst/>
                </a:prstGeom>
                <a:solidFill>
                  <a:schemeClr val="bg2">
                    <a:alpha val="92999"/>
                  </a:schemeClr>
                </a:solidFill>
                <a:ln w="19050" cap="flat" cmpd="sng" algn="ctr">
                  <a:solidFill>
                    <a:schemeClr val="tx1"/>
                  </a:solidFill>
                  <a:prstDash val="sysDash"/>
                  <a:round/>
                  <a:headEnd type="none" w="med" len="med"/>
                  <a:tailEnd type="none" w="med" len="med"/>
                </a:ln>
                <a:effectLst/>
              </p:spPr>
            </p:cxnSp>
            <p:sp>
              <p:nvSpPr>
                <p:cNvPr id="8" name="Oval 11"/>
                <p:cNvSpPr>
                  <a:spLocks noChangeArrowheads="1"/>
                </p:cNvSpPr>
                <p:nvPr/>
              </p:nvSpPr>
              <p:spPr bwMode="auto">
                <a:xfrm>
                  <a:off x="2357422" y="2428868"/>
                  <a:ext cx="152400" cy="152400"/>
                </a:xfrm>
                <a:prstGeom prst="ellipse">
                  <a:avLst/>
                </a:prstGeom>
                <a:solidFill>
                  <a:schemeClr val="hlink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9" name="Oval 11"/>
                <p:cNvSpPr>
                  <a:spLocks noChangeArrowheads="1"/>
                </p:cNvSpPr>
                <p:nvPr/>
              </p:nvSpPr>
              <p:spPr bwMode="auto">
                <a:xfrm>
                  <a:off x="3238428" y="3631439"/>
                  <a:ext cx="152400" cy="152400"/>
                </a:xfrm>
                <a:prstGeom prst="ellipse">
                  <a:avLst/>
                </a:prstGeom>
                <a:solidFill>
                  <a:schemeClr val="hlink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1" name="Oval 11"/>
                <p:cNvSpPr>
                  <a:spLocks noChangeArrowheads="1"/>
                </p:cNvSpPr>
                <p:nvPr/>
              </p:nvSpPr>
              <p:spPr bwMode="auto">
                <a:xfrm>
                  <a:off x="4714876" y="3357562"/>
                  <a:ext cx="152400" cy="152400"/>
                </a:xfrm>
                <a:prstGeom prst="ellipse">
                  <a:avLst/>
                </a:prstGeom>
                <a:solidFill>
                  <a:schemeClr val="hlink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2" name="Oval 11"/>
                <p:cNvSpPr>
                  <a:spLocks noChangeArrowheads="1"/>
                </p:cNvSpPr>
                <p:nvPr/>
              </p:nvSpPr>
              <p:spPr bwMode="auto">
                <a:xfrm>
                  <a:off x="6858016" y="2071678"/>
                  <a:ext cx="152400" cy="152400"/>
                </a:xfrm>
                <a:prstGeom prst="ellipse">
                  <a:avLst/>
                </a:prstGeom>
                <a:solidFill>
                  <a:schemeClr val="hlink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55" name="Line Callout 2 54"/>
            <p:cNvSpPr/>
            <p:nvPr/>
          </p:nvSpPr>
          <p:spPr bwMode="auto">
            <a:xfrm>
              <a:off x="6429388" y="4929198"/>
              <a:ext cx="1714512" cy="400110"/>
            </a:xfrm>
            <a:prstGeom prst="borderCallout2">
              <a:avLst>
                <a:gd name="adj1" fmla="val -1882"/>
                <a:gd name="adj2" fmla="val 12222"/>
                <a:gd name="adj3" fmla="val -160359"/>
                <a:gd name="adj4" fmla="val -10741"/>
                <a:gd name="adj5" fmla="val -293405"/>
                <a:gd name="adj6" fmla="val -61852"/>
              </a:avLst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mic Sans MS" pitchFamily="66" charset="0"/>
                  <a:cs typeface="Times New Roman" pitchFamily="18" charset="0"/>
                </a:rPr>
                <a:t>Planar graph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3512305" y="2273929"/>
            <a:ext cx="2468880" cy="2468880"/>
          </a:xfrm>
          <a:prstGeom prst="ellipse">
            <a:avLst/>
          </a:prstGeom>
          <a:solidFill>
            <a:srgbClr val="FF0000">
              <a:alpha val="56000"/>
            </a:srgb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5634045" y="1000108"/>
            <a:ext cx="2926080" cy="2926080"/>
          </a:xfrm>
          <a:prstGeom prst="ellipse">
            <a:avLst/>
          </a:prstGeom>
          <a:solidFill>
            <a:srgbClr val="00B050">
              <a:alpha val="56000"/>
            </a:srgb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1214414" y="1357298"/>
            <a:ext cx="2468880" cy="2468880"/>
          </a:xfrm>
          <a:prstGeom prst="ellipse">
            <a:avLst/>
          </a:prstGeom>
          <a:solidFill>
            <a:schemeClr val="accent2">
              <a:alpha val="56000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1571604" y="3822003"/>
            <a:ext cx="2468880" cy="2468880"/>
          </a:xfrm>
          <a:prstGeom prst="ellipse">
            <a:avLst/>
          </a:prstGeom>
          <a:solidFill>
            <a:srgbClr val="00B050">
              <a:alpha val="56000"/>
            </a:srgb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3143240" y="3524188"/>
            <a:ext cx="365760" cy="365760"/>
          </a:xfrm>
          <a:prstGeom prst="ellipse">
            <a:avLst/>
          </a:prstGeom>
          <a:solidFill>
            <a:schemeClr val="tx1">
              <a:alpha val="56000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5786446" y="3029278"/>
            <a:ext cx="91440" cy="9144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endParaRPr lang="en-US"/>
          </a:p>
        </p:txBody>
      </p:sp>
      <p:sp>
        <p:nvSpPr>
          <p:cNvPr id="9" name="Line Callout 1 8"/>
          <p:cNvSpPr/>
          <p:nvPr/>
        </p:nvSpPr>
        <p:spPr bwMode="auto">
          <a:xfrm>
            <a:off x="428596" y="97673"/>
            <a:ext cx="8072494" cy="830997"/>
          </a:xfrm>
          <a:prstGeom prst="borderCallout1">
            <a:avLst>
              <a:gd name="adj1" fmla="val 104476"/>
              <a:gd name="adj2" fmla="val 50148"/>
              <a:gd name="adj3" fmla="val 341530"/>
              <a:gd name="adj4" fmla="val 66379"/>
            </a:avLst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 smtClean="0">
                <a:solidFill>
                  <a:schemeClr val="tx2"/>
                </a:solidFill>
              </a:rPr>
              <a:t>4 colors suffice </a:t>
            </a:r>
            <a:r>
              <a:rPr lang="en-US" dirty="0" err="1" smtClean="0">
                <a:solidFill>
                  <a:schemeClr val="tx2"/>
                </a:solidFill>
              </a:rPr>
              <a:t>s.t</a:t>
            </a:r>
            <a:r>
              <a:rPr lang="en-US" dirty="0" smtClean="0">
                <a:solidFill>
                  <a:schemeClr val="tx2"/>
                </a:solidFill>
              </a:rPr>
              <a:t>. point covered by two discs is </a:t>
            </a:r>
            <a:r>
              <a:rPr lang="en-US" u="sng" dirty="0" smtClean="0">
                <a:solidFill>
                  <a:schemeClr val="tx2"/>
                </a:solidFill>
              </a:rPr>
              <a:t>non-monochromatic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5429256" y="1714488"/>
            <a:ext cx="1828800" cy="182880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66682" y="142852"/>
            <a:ext cx="550072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chemeClr val="tx2"/>
                </a:solidFill>
              </a:rPr>
              <a:t>What about (possibly) overlapping discs</a:t>
            </a:r>
            <a:r>
              <a:rPr lang="en-US" sz="2000" dirty="0" smtClean="0">
                <a:solidFill>
                  <a:schemeClr val="tx2"/>
                </a:solidFill>
              </a:rPr>
              <a:t>?</a:t>
            </a:r>
          </a:p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chemeClr val="tx2"/>
                </a:solidFill>
              </a:rPr>
              <a:t>Color </a:t>
            </a:r>
            <a:r>
              <a:rPr lang="en-US" sz="2000" dirty="0" err="1" smtClean="0">
                <a:solidFill>
                  <a:schemeClr val="tx2"/>
                </a:solidFill>
              </a:rPr>
              <a:t>s.t</a:t>
            </a:r>
            <a:r>
              <a:rPr lang="en-US" sz="2000" dirty="0" smtClean="0">
                <a:solidFill>
                  <a:schemeClr val="tx2"/>
                </a:solidFill>
              </a:rPr>
              <a:t>. every point is covered with a non-monochromatic set</a:t>
            </a:r>
            <a:endParaRPr lang="en-US" sz="36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3571868" y="2500306"/>
            <a:ext cx="2926080" cy="292608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3214678" y="1071546"/>
            <a:ext cx="2926080" cy="292608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2214546" y="2357430"/>
            <a:ext cx="2926080" cy="292608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428596" y="1609708"/>
            <a:ext cx="3200400" cy="320040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214282" y="5643578"/>
            <a:ext cx="36433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err="1" smtClean="0">
                <a:solidFill>
                  <a:schemeClr val="tx2"/>
                </a:solidFill>
              </a:rPr>
              <a:t>Thm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1600" kern="0" dirty="0" smtClean="0">
                <a:solidFill>
                  <a:srgbClr val="000000"/>
                </a:solidFill>
                <a:latin typeface="Comic Sans MS"/>
                <a:cs typeface="Times New Roman"/>
              </a:rPr>
              <a:t>[</a:t>
            </a:r>
            <a:r>
              <a:rPr lang="en-US" sz="1600" b="1" kern="0" dirty="0" smtClean="0">
                <a:solidFill>
                  <a:srgbClr val="0066FF"/>
                </a:solidFill>
              </a:rPr>
              <a:t>S</a:t>
            </a:r>
            <a:r>
              <a:rPr lang="en-US" sz="1600" kern="0" dirty="0" smtClean="0">
                <a:solidFill>
                  <a:srgbClr val="000000"/>
                </a:solidFill>
                <a:latin typeface="Comic Sans MS"/>
                <a:cs typeface="Times New Roman"/>
              </a:rPr>
              <a:t> </a:t>
            </a:r>
            <a:r>
              <a:rPr lang="en-US" sz="1600" kern="0" dirty="0" smtClean="0">
                <a:solidFill>
                  <a:srgbClr val="000000"/>
                </a:solidFill>
                <a:latin typeface="Comic Sans MS"/>
                <a:cs typeface="Times New Roman"/>
              </a:rPr>
              <a:t>06] </a:t>
            </a:r>
            <a:r>
              <a:rPr lang="en-US" sz="2000" dirty="0" smtClean="0">
                <a:solidFill>
                  <a:schemeClr val="tx2"/>
                </a:solidFill>
              </a:rPr>
              <a:t>: 4 </a:t>
            </a:r>
            <a:r>
              <a:rPr lang="en-US" sz="2000" dirty="0" smtClean="0">
                <a:solidFill>
                  <a:schemeClr val="tx2"/>
                </a:solidFill>
              </a:rPr>
              <a:t>colors </a:t>
            </a:r>
            <a:r>
              <a:rPr lang="en-US" sz="2000" dirty="0" smtClean="0">
                <a:solidFill>
                  <a:schemeClr val="tx2"/>
                </a:solidFill>
              </a:rPr>
              <a:t>suffice!</a:t>
            </a:r>
            <a:endParaRPr lang="en-US" sz="36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4143372" y="5572140"/>
            <a:ext cx="378621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chemeClr val="tx2"/>
                </a:solidFill>
              </a:rPr>
              <a:t>Obviously we “have” to use the Four-Color-</a:t>
            </a:r>
            <a:r>
              <a:rPr lang="en-US" sz="2000" dirty="0" err="1" smtClean="0">
                <a:solidFill>
                  <a:schemeClr val="tx2"/>
                </a:solidFill>
              </a:rPr>
              <a:t>Thm</a:t>
            </a:r>
            <a:endParaRPr lang="en-US" sz="36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66682" y="142852"/>
            <a:ext cx="55007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chemeClr val="tx2"/>
                </a:solidFill>
              </a:rPr>
              <a:t>In fact .. Holds for </a:t>
            </a:r>
            <a:r>
              <a:rPr lang="en-US" sz="2000" b="1" u="sng" dirty="0" smtClean="0">
                <a:solidFill>
                  <a:schemeClr val="tx2"/>
                </a:solidFill>
              </a:rPr>
              <a:t>pseudo-discs </a:t>
            </a:r>
            <a:r>
              <a:rPr lang="en-US" sz="2000" dirty="0" smtClean="0">
                <a:solidFill>
                  <a:schemeClr val="tx2"/>
                </a:solidFill>
              </a:rPr>
              <a:t>but with a  larger constant </a:t>
            </a:r>
            <a:r>
              <a:rPr lang="en-US" sz="2000" dirty="0" smtClean="0">
                <a:solidFill>
                  <a:srgbClr val="FF0000"/>
                </a:solidFill>
              </a:rPr>
              <a:t>c</a:t>
            </a:r>
            <a:endParaRPr lang="en-US" sz="360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Freeform 9"/>
          <p:cNvSpPr/>
          <p:nvPr/>
        </p:nvSpPr>
        <p:spPr bwMode="auto">
          <a:xfrm>
            <a:off x="1049079" y="2255875"/>
            <a:ext cx="1942214" cy="1789814"/>
          </a:xfrm>
          <a:custGeom>
            <a:avLst/>
            <a:gdLst>
              <a:gd name="connsiteX0" fmla="*/ 184298 w 1942214"/>
              <a:gd name="connsiteY0" fmla="*/ 519223 h 1789814"/>
              <a:gd name="connsiteX1" fmla="*/ 1321981 w 1942214"/>
              <a:gd name="connsiteY1" fmla="*/ 8860 h 1789814"/>
              <a:gd name="connsiteX2" fmla="*/ 1874874 w 1942214"/>
              <a:gd name="connsiteY2" fmla="*/ 572385 h 1789814"/>
              <a:gd name="connsiteX3" fmla="*/ 1726019 w 1942214"/>
              <a:gd name="connsiteY3" fmla="*/ 1720702 h 1789814"/>
              <a:gd name="connsiteX4" fmla="*/ 1524000 w 1942214"/>
              <a:gd name="connsiteY4" fmla="*/ 987055 h 1789814"/>
              <a:gd name="connsiteX5" fmla="*/ 832884 w 1942214"/>
              <a:gd name="connsiteY5" fmla="*/ 944525 h 1789814"/>
              <a:gd name="connsiteX6" fmla="*/ 216195 w 1942214"/>
              <a:gd name="connsiteY6" fmla="*/ 838199 h 1789814"/>
              <a:gd name="connsiteX7" fmla="*/ 184298 w 1942214"/>
              <a:gd name="connsiteY7" fmla="*/ 519223 h 1789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42214" h="1789814">
                <a:moveTo>
                  <a:pt x="184298" y="519223"/>
                </a:moveTo>
                <a:cubicBezTo>
                  <a:pt x="368596" y="381000"/>
                  <a:pt x="1040218" y="0"/>
                  <a:pt x="1321981" y="8860"/>
                </a:cubicBezTo>
                <a:cubicBezTo>
                  <a:pt x="1603744" y="17720"/>
                  <a:pt x="1807534" y="287078"/>
                  <a:pt x="1874874" y="572385"/>
                </a:cubicBezTo>
                <a:cubicBezTo>
                  <a:pt x="1942214" y="857692"/>
                  <a:pt x="1784498" y="1651590"/>
                  <a:pt x="1726019" y="1720702"/>
                </a:cubicBezTo>
                <a:cubicBezTo>
                  <a:pt x="1667540" y="1789814"/>
                  <a:pt x="1672856" y="1116418"/>
                  <a:pt x="1524000" y="987055"/>
                </a:cubicBezTo>
                <a:cubicBezTo>
                  <a:pt x="1375144" y="857692"/>
                  <a:pt x="1050852" y="969334"/>
                  <a:pt x="832884" y="944525"/>
                </a:cubicBezTo>
                <a:cubicBezTo>
                  <a:pt x="614917" y="919716"/>
                  <a:pt x="324293" y="912627"/>
                  <a:pt x="216195" y="838199"/>
                </a:cubicBezTo>
                <a:cubicBezTo>
                  <a:pt x="108097" y="763771"/>
                  <a:pt x="0" y="657446"/>
                  <a:pt x="184298" y="519223"/>
                </a:cubicBezTo>
                <a:close/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9" name="Freeform 18"/>
          <p:cNvSpPr/>
          <p:nvPr/>
        </p:nvSpPr>
        <p:spPr bwMode="auto">
          <a:xfrm>
            <a:off x="2348023" y="1442483"/>
            <a:ext cx="1509823" cy="2512829"/>
          </a:xfrm>
          <a:custGeom>
            <a:avLst/>
            <a:gdLst>
              <a:gd name="connsiteX0" fmla="*/ 756684 w 1509823"/>
              <a:gd name="connsiteY0" fmla="*/ 492643 h 2512829"/>
              <a:gd name="connsiteX1" fmla="*/ 1500963 w 1509823"/>
              <a:gd name="connsiteY1" fmla="*/ 1577164 h 2512829"/>
              <a:gd name="connsiteX2" fmla="*/ 809847 w 1509823"/>
              <a:gd name="connsiteY2" fmla="*/ 2502196 h 2512829"/>
              <a:gd name="connsiteX3" fmla="*/ 320749 w 1509823"/>
              <a:gd name="connsiteY3" fmla="*/ 1513368 h 2512829"/>
              <a:gd name="connsiteX4" fmla="*/ 76200 w 1509823"/>
              <a:gd name="connsiteY4" fmla="*/ 184298 h 2512829"/>
              <a:gd name="connsiteX5" fmla="*/ 777949 w 1509823"/>
              <a:gd name="connsiteY5" fmla="*/ 407582 h 2512829"/>
              <a:gd name="connsiteX6" fmla="*/ 756684 w 1509823"/>
              <a:gd name="connsiteY6" fmla="*/ 492643 h 2512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09823" h="2512829">
                <a:moveTo>
                  <a:pt x="756684" y="492643"/>
                </a:moveTo>
                <a:cubicBezTo>
                  <a:pt x="877186" y="687573"/>
                  <a:pt x="1492103" y="1242239"/>
                  <a:pt x="1500963" y="1577164"/>
                </a:cubicBezTo>
                <a:cubicBezTo>
                  <a:pt x="1509823" y="1912089"/>
                  <a:pt x="1006549" y="2512829"/>
                  <a:pt x="809847" y="2502196"/>
                </a:cubicBezTo>
                <a:cubicBezTo>
                  <a:pt x="613145" y="2491563"/>
                  <a:pt x="443023" y="1899684"/>
                  <a:pt x="320749" y="1513368"/>
                </a:cubicBezTo>
                <a:cubicBezTo>
                  <a:pt x="198475" y="1127052"/>
                  <a:pt x="0" y="368596"/>
                  <a:pt x="76200" y="184298"/>
                </a:cubicBezTo>
                <a:cubicBezTo>
                  <a:pt x="152400" y="0"/>
                  <a:pt x="668079" y="357963"/>
                  <a:pt x="777949" y="407582"/>
                </a:cubicBezTo>
                <a:cubicBezTo>
                  <a:pt x="887819" y="457201"/>
                  <a:pt x="636182" y="297713"/>
                  <a:pt x="756684" y="492643"/>
                </a:cubicBezTo>
                <a:close/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20" name="Freeform 19"/>
          <p:cNvSpPr/>
          <p:nvPr/>
        </p:nvSpPr>
        <p:spPr bwMode="auto">
          <a:xfrm>
            <a:off x="3340395" y="1408814"/>
            <a:ext cx="2479159" cy="2682949"/>
          </a:xfrm>
          <a:custGeom>
            <a:avLst/>
            <a:gdLst>
              <a:gd name="connsiteX0" fmla="*/ 774405 w 2479159"/>
              <a:gd name="connsiteY0" fmla="*/ 2503967 h 2682949"/>
              <a:gd name="connsiteX1" fmla="*/ 731875 w 2479159"/>
              <a:gd name="connsiteY1" fmla="*/ 2461437 h 2682949"/>
              <a:gd name="connsiteX2" fmla="*/ 8861 w 2479159"/>
              <a:gd name="connsiteY2" fmla="*/ 1174898 h 2682949"/>
              <a:gd name="connsiteX3" fmla="*/ 785038 w 2479159"/>
              <a:gd name="connsiteY3" fmla="*/ 26581 h 2682949"/>
              <a:gd name="connsiteX4" fmla="*/ 1008321 w 2479159"/>
              <a:gd name="connsiteY4" fmla="*/ 1334386 h 2682949"/>
              <a:gd name="connsiteX5" fmla="*/ 1593112 w 2479159"/>
              <a:gd name="connsiteY5" fmla="*/ 271130 h 2682949"/>
              <a:gd name="connsiteX6" fmla="*/ 2348024 w 2479159"/>
              <a:gd name="connsiteY6" fmla="*/ 1174898 h 2682949"/>
              <a:gd name="connsiteX7" fmla="*/ 806303 w 2479159"/>
              <a:gd name="connsiteY7" fmla="*/ 2610293 h 2682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79159" h="2682949">
                <a:moveTo>
                  <a:pt x="774405" y="2503967"/>
                </a:moveTo>
                <a:cubicBezTo>
                  <a:pt x="816935" y="2593458"/>
                  <a:pt x="859466" y="2682949"/>
                  <a:pt x="731875" y="2461437"/>
                </a:cubicBezTo>
                <a:cubicBezTo>
                  <a:pt x="604284" y="2239926"/>
                  <a:pt x="0" y="1580707"/>
                  <a:pt x="8861" y="1174898"/>
                </a:cubicBezTo>
                <a:cubicBezTo>
                  <a:pt x="17722" y="769089"/>
                  <a:pt x="618461" y="0"/>
                  <a:pt x="785038" y="26581"/>
                </a:cubicBezTo>
                <a:cubicBezTo>
                  <a:pt x="951615" y="53162"/>
                  <a:pt x="873642" y="1293628"/>
                  <a:pt x="1008321" y="1334386"/>
                </a:cubicBezTo>
                <a:cubicBezTo>
                  <a:pt x="1143000" y="1375144"/>
                  <a:pt x="1369828" y="297711"/>
                  <a:pt x="1593112" y="271130"/>
                </a:cubicBezTo>
                <a:cubicBezTo>
                  <a:pt x="1816396" y="244549"/>
                  <a:pt x="2479159" y="785038"/>
                  <a:pt x="2348024" y="1174898"/>
                </a:cubicBezTo>
                <a:cubicBezTo>
                  <a:pt x="2216889" y="1564758"/>
                  <a:pt x="1511596" y="2087525"/>
                  <a:pt x="806303" y="2610293"/>
                </a:cubicBez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21" name="Freeform 20"/>
          <p:cNvSpPr/>
          <p:nvPr/>
        </p:nvSpPr>
        <p:spPr bwMode="auto">
          <a:xfrm>
            <a:off x="-517451" y="2656367"/>
            <a:ext cx="8304028" cy="3115340"/>
          </a:xfrm>
          <a:custGeom>
            <a:avLst/>
            <a:gdLst>
              <a:gd name="connsiteX0" fmla="*/ 3239386 w 8304028"/>
              <a:gd name="connsiteY0" fmla="*/ 2989521 h 3115340"/>
              <a:gd name="connsiteX1" fmla="*/ 1399953 w 8304028"/>
              <a:gd name="connsiteY1" fmla="*/ 2383466 h 3115340"/>
              <a:gd name="connsiteX2" fmla="*/ 985284 w 8304028"/>
              <a:gd name="connsiteY2" fmla="*/ 225056 h 3115340"/>
              <a:gd name="connsiteX3" fmla="*/ 7311656 w 8304028"/>
              <a:gd name="connsiteY3" fmla="*/ 1033131 h 3115340"/>
              <a:gd name="connsiteX4" fmla="*/ 6939516 w 8304028"/>
              <a:gd name="connsiteY4" fmla="*/ 2574852 h 3115340"/>
              <a:gd name="connsiteX5" fmla="*/ 4823637 w 8304028"/>
              <a:gd name="connsiteY5" fmla="*/ 3021419 h 3115340"/>
              <a:gd name="connsiteX6" fmla="*/ 4355804 w 8304028"/>
              <a:gd name="connsiteY6" fmla="*/ 2011326 h 3115340"/>
              <a:gd name="connsiteX7" fmla="*/ 3143693 w 8304028"/>
              <a:gd name="connsiteY7" fmla="*/ 2468526 h 3115340"/>
              <a:gd name="connsiteX8" fmla="*/ 3239386 w 8304028"/>
              <a:gd name="connsiteY8" fmla="*/ 2989521 h 311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04028" h="3115340">
                <a:moveTo>
                  <a:pt x="3239386" y="2989521"/>
                </a:moveTo>
                <a:cubicBezTo>
                  <a:pt x="2948763" y="2975344"/>
                  <a:pt x="1775637" y="2844210"/>
                  <a:pt x="1399953" y="2383466"/>
                </a:cubicBezTo>
                <a:cubicBezTo>
                  <a:pt x="1024269" y="1922722"/>
                  <a:pt x="0" y="450112"/>
                  <a:pt x="985284" y="225056"/>
                </a:cubicBezTo>
                <a:cubicBezTo>
                  <a:pt x="1970568" y="0"/>
                  <a:pt x="6319284" y="641498"/>
                  <a:pt x="7311656" y="1033131"/>
                </a:cubicBezTo>
                <a:cubicBezTo>
                  <a:pt x="8304028" y="1424764"/>
                  <a:pt x="7354186" y="2243471"/>
                  <a:pt x="6939516" y="2574852"/>
                </a:cubicBezTo>
                <a:cubicBezTo>
                  <a:pt x="6524846" y="2906233"/>
                  <a:pt x="5254256" y="3115340"/>
                  <a:pt x="4823637" y="3021419"/>
                </a:cubicBezTo>
                <a:cubicBezTo>
                  <a:pt x="4393018" y="2927498"/>
                  <a:pt x="4635795" y="2103475"/>
                  <a:pt x="4355804" y="2011326"/>
                </a:cubicBezTo>
                <a:cubicBezTo>
                  <a:pt x="4075813" y="1919177"/>
                  <a:pt x="3327991" y="2305494"/>
                  <a:pt x="3143693" y="2468526"/>
                </a:cubicBezTo>
                <a:cubicBezTo>
                  <a:pt x="2959395" y="2631559"/>
                  <a:pt x="3530009" y="3003698"/>
                  <a:pt x="3239386" y="2989521"/>
                </a:cubicBezTo>
                <a:close/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5429256" y="2717498"/>
            <a:ext cx="1828800" cy="182880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66682" y="142852"/>
            <a:ext cx="550072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 smtClean="0">
                <a:solidFill>
                  <a:schemeClr val="tx2"/>
                </a:solidFill>
              </a:rPr>
              <a:t>How about </a:t>
            </a:r>
            <a:r>
              <a:rPr lang="en-US" dirty="0" smtClean="0">
                <a:solidFill>
                  <a:srgbClr val="FF0000"/>
                </a:solidFill>
              </a:rPr>
              <a:t>2</a:t>
            </a:r>
            <a:r>
              <a:rPr lang="en-US" dirty="0" smtClean="0">
                <a:solidFill>
                  <a:schemeClr val="tx2"/>
                </a:solidFill>
              </a:rPr>
              <a:t> colors but worry only about </a:t>
            </a:r>
          </a:p>
          <a:p>
            <a:pPr algn="l">
              <a:spcBef>
                <a:spcPct val="50000"/>
              </a:spcBef>
            </a:pPr>
            <a:r>
              <a:rPr lang="en-US" dirty="0" smtClean="0">
                <a:solidFill>
                  <a:schemeClr val="tx2"/>
                </a:solidFill>
              </a:rPr>
              <a:t>“</a:t>
            </a:r>
            <a:r>
              <a:rPr lang="en-US" b="1" u="sng" dirty="0" smtClean="0">
                <a:solidFill>
                  <a:schemeClr val="tx2"/>
                </a:solidFill>
              </a:rPr>
              <a:t>deep</a:t>
            </a:r>
            <a:r>
              <a:rPr lang="en-US" dirty="0" smtClean="0">
                <a:solidFill>
                  <a:schemeClr val="tx2"/>
                </a:solidFill>
              </a:rPr>
              <a:t>” points. </a:t>
            </a:r>
          </a:p>
          <a:p>
            <a:pPr algn="l">
              <a:spcBef>
                <a:spcPct val="50000"/>
              </a:spcBef>
            </a:pPr>
            <a:r>
              <a:rPr lang="en-US" dirty="0" smtClean="0">
                <a:solidFill>
                  <a:schemeClr val="tx2"/>
                </a:solidFill>
              </a:rPr>
              <a:t>If possible, how deep should pts be?</a:t>
            </a: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3571868" y="3503316"/>
            <a:ext cx="2926080" cy="292608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3214678" y="2074556"/>
            <a:ext cx="2926080" cy="292608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2214546" y="3360440"/>
            <a:ext cx="2926080" cy="292608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428596" y="2612718"/>
            <a:ext cx="3200400" cy="320040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3420438" y="2273929"/>
            <a:ext cx="2651760" cy="265176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1262039" y="1404923"/>
            <a:ext cx="2468880" cy="246888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1571604" y="3736278"/>
            <a:ext cx="2468880" cy="246888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3143240" y="3524188"/>
            <a:ext cx="365760" cy="365760"/>
          </a:xfrm>
          <a:prstGeom prst="ellips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590800" y="3733800"/>
            <a:ext cx="3505200" cy="2362200"/>
            <a:chOff x="1632" y="2160"/>
            <a:chExt cx="2208" cy="1488"/>
          </a:xfrm>
        </p:grpSpPr>
        <p:sp>
          <p:nvSpPr>
            <p:cNvPr id="14353" name="Oval 4"/>
            <p:cNvSpPr>
              <a:spLocks noChangeArrowheads="1"/>
            </p:cNvSpPr>
            <p:nvPr/>
          </p:nvSpPr>
          <p:spPr bwMode="auto">
            <a:xfrm>
              <a:off x="2592" y="3024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4" name="Oval 5"/>
            <p:cNvSpPr>
              <a:spLocks noChangeArrowheads="1"/>
            </p:cNvSpPr>
            <p:nvPr/>
          </p:nvSpPr>
          <p:spPr bwMode="auto">
            <a:xfrm>
              <a:off x="1632" y="3456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5" name="Oval 6"/>
            <p:cNvSpPr>
              <a:spLocks noChangeArrowheads="1"/>
            </p:cNvSpPr>
            <p:nvPr/>
          </p:nvSpPr>
          <p:spPr bwMode="auto">
            <a:xfrm>
              <a:off x="2688" y="331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6" name="Oval 7"/>
            <p:cNvSpPr>
              <a:spLocks noChangeArrowheads="1"/>
            </p:cNvSpPr>
            <p:nvPr/>
          </p:nvSpPr>
          <p:spPr bwMode="auto">
            <a:xfrm>
              <a:off x="3216" y="355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7" name="Oval 8"/>
            <p:cNvSpPr>
              <a:spLocks noChangeArrowheads="1"/>
            </p:cNvSpPr>
            <p:nvPr/>
          </p:nvSpPr>
          <p:spPr bwMode="auto">
            <a:xfrm>
              <a:off x="2064" y="30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8" name="Oval 9"/>
            <p:cNvSpPr>
              <a:spLocks noChangeArrowheads="1"/>
            </p:cNvSpPr>
            <p:nvPr/>
          </p:nvSpPr>
          <p:spPr bwMode="auto">
            <a:xfrm>
              <a:off x="2112" y="216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9" name="Oval 10"/>
            <p:cNvSpPr>
              <a:spLocks noChangeArrowheads="1"/>
            </p:cNvSpPr>
            <p:nvPr/>
          </p:nvSpPr>
          <p:spPr bwMode="auto">
            <a:xfrm>
              <a:off x="2736" y="264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60" name="Oval 11"/>
            <p:cNvSpPr>
              <a:spLocks noChangeArrowheads="1"/>
            </p:cNvSpPr>
            <p:nvPr/>
          </p:nvSpPr>
          <p:spPr bwMode="auto">
            <a:xfrm>
              <a:off x="3744" y="288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12" name="Oval 22"/>
          <p:cNvSpPr>
            <a:spLocks noChangeArrowheads="1"/>
          </p:cNvSpPr>
          <p:nvPr/>
        </p:nvSpPr>
        <p:spPr bwMode="auto">
          <a:xfrm>
            <a:off x="2709882" y="2214554"/>
            <a:ext cx="4648200" cy="4343400"/>
          </a:xfrm>
          <a:prstGeom prst="ellips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762000" y="304800"/>
            <a:ext cx="7620000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Geometric </a:t>
            </a:r>
            <a:r>
              <a:rPr lang="en-US" sz="28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Hypergraphs</a:t>
            </a: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Type 1</a:t>
            </a:r>
          </a:p>
          <a:p>
            <a:pPr>
              <a:spcBef>
                <a:spcPct val="50000"/>
              </a:spcBef>
            </a:pPr>
            <a:endParaRPr lang="en-US" sz="36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214282" y="1769266"/>
            <a:ext cx="5500726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Pts </a:t>
            </a:r>
            <a:r>
              <a:rPr lang="en-US" sz="20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w.r.t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‘’something” 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(e.g., 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all 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discs)</a:t>
            </a:r>
          </a:p>
          <a:p>
            <a:pPr>
              <a:spcBef>
                <a:spcPct val="50000"/>
              </a:spcBef>
            </a:pPr>
            <a:endParaRPr lang="en-US" sz="36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250825" y="2428868"/>
            <a:ext cx="8713788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P</a:t>
            </a:r>
            <a:r>
              <a:rPr lang="en-US" sz="2000" dirty="0" smtClean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=</a:t>
            </a:r>
            <a:r>
              <a:rPr lang="en-US" sz="2000" dirty="0" smtClean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set of pts</a:t>
            </a:r>
            <a:endParaRPr lang="en-US" sz="2000" dirty="0" smtClean="0"/>
          </a:p>
          <a:p>
            <a:pPr algn="l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D</a:t>
            </a:r>
            <a:r>
              <a:rPr lang="en-US" sz="2000" dirty="0" smtClean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= family of all discs</a:t>
            </a:r>
          </a:p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  <a:sym typeface="Symbol" pitchFamily="18" charset="2"/>
              </a:rPr>
              <a:t>We obtain a </a:t>
            </a:r>
            <a:r>
              <a:rPr lang="en-US" sz="20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  <a:sym typeface="Symbol" pitchFamily="18" charset="2"/>
              </a:rPr>
              <a:t>hypergraph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  <a:sym typeface="Symbol" pitchFamily="18" charset="2"/>
              </a:rPr>
              <a:t> (i.e., a range space)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 algn="l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H = (P,D)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uiExpand="1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590800" y="3733800"/>
            <a:ext cx="3505200" cy="2362200"/>
            <a:chOff x="1632" y="2160"/>
            <a:chExt cx="2208" cy="1488"/>
          </a:xfrm>
        </p:grpSpPr>
        <p:sp>
          <p:nvSpPr>
            <p:cNvPr id="14353" name="Oval 4"/>
            <p:cNvSpPr>
              <a:spLocks noChangeArrowheads="1"/>
            </p:cNvSpPr>
            <p:nvPr/>
          </p:nvSpPr>
          <p:spPr bwMode="auto">
            <a:xfrm>
              <a:off x="2592" y="3024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4" name="Oval 5"/>
            <p:cNvSpPr>
              <a:spLocks noChangeArrowheads="1"/>
            </p:cNvSpPr>
            <p:nvPr/>
          </p:nvSpPr>
          <p:spPr bwMode="auto">
            <a:xfrm>
              <a:off x="1632" y="3456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5" name="Oval 6"/>
            <p:cNvSpPr>
              <a:spLocks noChangeArrowheads="1"/>
            </p:cNvSpPr>
            <p:nvPr/>
          </p:nvSpPr>
          <p:spPr bwMode="auto">
            <a:xfrm>
              <a:off x="2688" y="331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6" name="Oval 7"/>
            <p:cNvSpPr>
              <a:spLocks noChangeArrowheads="1"/>
            </p:cNvSpPr>
            <p:nvPr/>
          </p:nvSpPr>
          <p:spPr bwMode="auto">
            <a:xfrm>
              <a:off x="3216" y="355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7" name="Oval 8"/>
            <p:cNvSpPr>
              <a:spLocks noChangeArrowheads="1"/>
            </p:cNvSpPr>
            <p:nvPr/>
          </p:nvSpPr>
          <p:spPr bwMode="auto">
            <a:xfrm>
              <a:off x="2064" y="30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8" name="Oval 9"/>
            <p:cNvSpPr>
              <a:spLocks noChangeArrowheads="1"/>
            </p:cNvSpPr>
            <p:nvPr/>
          </p:nvSpPr>
          <p:spPr bwMode="auto">
            <a:xfrm>
              <a:off x="2112" y="216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9" name="Oval 10"/>
            <p:cNvSpPr>
              <a:spLocks noChangeArrowheads="1"/>
            </p:cNvSpPr>
            <p:nvPr/>
          </p:nvSpPr>
          <p:spPr bwMode="auto">
            <a:xfrm>
              <a:off x="2736" y="264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60" name="Oval 11"/>
            <p:cNvSpPr>
              <a:spLocks noChangeArrowheads="1"/>
            </p:cNvSpPr>
            <p:nvPr/>
          </p:nvSpPr>
          <p:spPr bwMode="auto">
            <a:xfrm>
              <a:off x="3744" y="288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523286" name="Oval 22"/>
          <p:cNvSpPr>
            <a:spLocks noChangeArrowheads="1"/>
          </p:cNvSpPr>
          <p:nvPr/>
        </p:nvSpPr>
        <p:spPr bwMode="auto">
          <a:xfrm>
            <a:off x="1828800" y="2743200"/>
            <a:ext cx="2819400" cy="2667000"/>
          </a:xfrm>
          <a:prstGeom prst="ellips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762000" y="304800"/>
            <a:ext cx="7620000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Geometric </a:t>
            </a:r>
            <a:r>
              <a:rPr lang="en-US" sz="28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Hypergraphs</a:t>
            </a: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Type 1</a:t>
            </a:r>
          </a:p>
          <a:p>
            <a:pPr>
              <a:spcBef>
                <a:spcPct val="50000"/>
              </a:spcBef>
            </a:pPr>
            <a:endParaRPr lang="en-US" sz="36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214282" y="1769266"/>
            <a:ext cx="550072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chemeClr val="tx2"/>
                </a:solidFill>
              </a:rPr>
              <a:t>Pts </a:t>
            </a:r>
            <a:r>
              <a:rPr lang="en-US" sz="2000" dirty="0" err="1" smtClean="0">
                <a:solidFill>
                  <a:schemeClr val="tx2"/>
                </a:solidFill>
              </a:rPr>
              <a:t>w.r.t</a:t>
            </a:r>
            <a:r>
              <a:rPr lang="en-US" sz="2000" dirty="0" smtClean="0">
                <a:solidFill>
                  <a:schemeClr val="tx2"/>
                </a:solidFill>
              </a:rPr>
              <a:t> ‘’something” (e.g., all discs</a:t>
            </a:r>
            <a:r>
              <a:rPr lang="en-US" sz="2000" dirty="0" smtClean="0">
                <a:solidFill>
                  <a:schemeClr val="tx2"/>
                </a:solidFill>
              </a:rPr>
              <a:t>)</a:t>
            </a:r>
            <a:endParaRPr lang="en-US" sz="2000" dirty="0" smtClean="0">
              <a:solidFill>
                <a:schemeClr val="tx2"/>
              </a:solidFill>
            </a:endParaRPr>
          </a:p>
        </p:txBody>
      </p:sp>
      <p:sp>
        <p:nvSpPr>
          <p:cNvPr id="30" name="Text Box 2"/>
          <p:cNvSpPr txBox="1">
            <a:spLocks noChangeArrowheads="1"/>
          </p:cNvSpPr>
          <p:nvPr/>
        </p:nvSpPr>
        <p:spPr bwMode="auto">
          <a:xfrm>
            <a:off x="250825" y="2428868"/>
            <a:ext cx="8713788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P</a:t>
            </a:r>
            <a:r>
              <a:rPr lang="en-US" sz="2000" dirty="0" smtClean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=</a:t>
            </a:r>
            <a:r>
              <a:rPr lang="en-US" sz="2000" dirty="0" smtClean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set of pts</a:t>
            </a:r>
            <a:endParaRPr lang="en-US" sz="2000" dirty="0" smtClean="0"/>
          </a:p>
          <a:p>
            <a:pPr algn="l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D</a:t>
            </a:r>
            <a:r>
              <a:rPr lang="en-US" sz="2000" dirty="0" smtClean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= family of all discs</a:t>
            </a:r>
          </a:p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  <a:sym typeface="Symbol" pitchFamily="18" charset="2"/>
              </a:rPr>
              <a:t>We obtain a </a:t>
            </a:r>
            <a:r>
              <a:rPr lang="en-US" sz="20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  <a:sym typeface="Symbol" pitchFamily="18" charset="2"/>
              </a:rPr>
              <a:t>hypergraph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  <a:sym typeface="Symbol" pitchFamily="18" charset="2"/>
              </a:rPr>
              <a:t> (i.e., a range space)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 algn="l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H = (P,D)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328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590800" y="3733800"/>
            <a:ext cx="3505200" cy="2362200"/>
            <a:chOff x="1632" y="2160"/>
            <a:chExt cx="2208" cy="1488"/>
          </a:xfrm>
        </p:grpSpPr>
        <p:sp>
          <p:nvSpPr>
            <p:cNvPr id="14353" name="Oval 4"/>
            <p:cNvSpPr>
              <a:spLocks noChangeArrowheads="1"/>
            </p:cNvSpPr>
            <p:nvPr/>
          </p:nvSpPr>
          <p:spPr bwMode="auto">
            <a:xfrm>
              <a:off x="2592" y="3024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4" name="Oval 5"/>
            <p:cNvSpPr>
              <a:spLocks noChangeArrowheads="1"/>
            </p:cNvSpPr>
            <p:nvPr/>
          </p:nvSpPr>
          <p:spPr bwMode="auto">
            <a:xfrm>
              <a:off x="1632" y="3456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5" name="Oval 6"/>
            <p:cNvSpPr>
              <a:spLocks noChangeArrowheads="1"/>
            </p:cNvSpPr>
            <p:nvPr/>
          </p:nvSpPr>
          <p:spPr bwMode="auto">
            <a:xfrm>
              <a:off x="2688" y="331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6" name="Oval 7"/>
            <p:cNvSpPr>
              <a:spLocks noChangeArrowheads="1"/>
            </p:cNvSpPr>
            <p:nvPr/>
          </p:nvSpPr>
          <p:spPr bwMode="auto">
            <a:xfrm>
              <a:off x="3216" y="355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7" name="Oval 8"/>
            <p:cNvSpPr>
              <a:spLocks noChangeArrowheads="1"/>
            </p:cNvSpPr>
            <p:nvPr/>
          </p:nvSpPr>
          <p:spPr bwMode="auto">
            <a:xfrm>
              <a:off x="2064" y="30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8" name="Oval 9"/>
            <p:cNvSpPr>
              <a:spLocks noChangeArrowheads="1"/>
            </p:cNvSpPr>
            <p:nvPr/>
          </p:nvSpPr>
          <p:spPr bwMode="auto">
            <a:xfrm>
              <a:off x="2112" y="216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9" name="Oval 10"/>
            <p:cNvSpPr>
              <a:spLocks noChangeArrowheads="1"/>
            </p:cNvSpPr>
            <p:nvPr/>
          </p:nvSpPr>
          <p:spPr bwMode="auto">
            <a:xfrm>
              <a:off x="2736" y="264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60" name="Oval 11"/>
            <p:cNvSpPr>
              <a:spLocks noChangeArrowheads="1"/>
            </p:cNvSpPr>
            <p:nvPr/>
          </p:nvSpPr>
          <p:spPr bwMode="auto">
            <a:xfrm>
              <a:off x="3744" y="288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16" name="Oval 15"/>
          <p:cNvSpPr/>
          <p:nvPr/>
        </p:nvSpPr>
        <p:spPr bwMode="auto">
          <a:xfrm>
            <a:off x="3786182" y="4429132"/>
            <a:ext cx="1097280" cy="109728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762000" y="304800"/>
            <a:ext cx="7620000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Geometric </a:t>
            </a:r>
            <a:r>
              <a:rPr lang="en-US" sz="28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Hypergraphs</a:t>
            </a: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Type 1</a:t>
            </a:r>
          </a:p>
          <a:p>
            <a:pPr>
              <a:spcBef>
                <a:spcPct val="50000"/>
              </a:spcBef>
            </a:pPr>
            <a:endParaRPr lang="en-US" sz="36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214282" y="1769266"/>
            <a:ext cx="5500726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chemeClr val="tx2"/>
                </a:solidFill>
              </a:rPr>
              <a:t>Pts </a:t>
            </a:r>
            <a:r>
              <a:rPr lang="en-US" sz="2000" dirty="0" err="1" smtClean="0">
                <a:solidFill>
                  <a:schemeClr val="tx2"/>
                </a:solidFill>
              </a:rPr>
              <a:t>w.r.t</a:t>
            </a:r>
            <a:r>
              <a:rPr lang="en-US" sz="2000" dirty="0" smtClean="0">
                <a:solidFill>
                  <a:schemeClr val="tx2"/>
                </a:solidFill>
              </a:rPr>
              <a:t> ‘’something” (e.g., all discs)</a:t>
            </a:r>
          </a:p>
          <a:p>
            <a:pPr>
              <a:spcBef>
                <a:spcPct val="50000"/>
              </a:spcBef>
            </a:pPr>
            <a:endParaRPr lang="en-US" sz="36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250825" y="2428868"/>
            <a:ext cx="8713788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P</a:t>
            </a:r>
            <a:r>
              <a:rPr lang="en-US" sz="2000" dirty="0" smtClean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=</a:t>
            </a:r>
            <a:r>
              <a:rPr lang="en-US" sz="2000" dirty="0" smtClean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set of pts</a:t>
            </a:r>
            <a:endParaRPr lang="en-US" sz="2000" dirty="0" smtClean="0"/>
          </a:p>
          <a:p>
            <a:pPr algn="l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D</a:t>
            </a:r>
            <a:r>
              <a:rPr lang="en-US" sz="2000" dirty="0" smtClean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= family of all discs</a:t>
            </a:r>
          </a:p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  <a:sym typeface="Symbol" pitchFamily="18" charset="2"/>
              </a:rPr>
              <a:t>We obtain a </a:t>
            </a:r>
            <a:r>
              <a:rPr lang="en-US" sz="20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  <a:sym typeface="Symbol" pitchFamily="18" charset="2"/>
              </a:rPr>
              <a:t>hypergraph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  <a:sym typeface="Symbol" pitchFamily="18" charset="2"/>
              </a:rPr>
              <a:t> (i.e., a range space)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 algn="l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H = (P,D)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402" name="Text Box 2"/>
          <p:cNvSpPr txBox="1">
            <a:spLocks noChangeArrowheads="1"/>
          </p:cNvSpPr>
          <p:nvPr/>
        </p:nvSpPr>
        <p:spPr bwMode="auto">
          <a:xfrm>
            <a:off x="250825" y="2214554"/>
            <a:ext cx="871378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D={1,2,3,4},  H(D) = (D,E), </a:t>
            </a:r>
          </a:p>
          <a:p>
            <a:pPr algn="l"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E</a:t>
            </a:r>
            <a:r>
              <a:rPr lang="en-US" sz="2000" dirty="0" smtClean="0">
                <a:solidFill>
                  <a:srgbClr val="0066FF"/>
                </a:solidFill>
                <a:sym typeface="Symbol" pitchFamily="18" charset="2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=</a:t>
            </a:r>
            <a:r>
              <a:rPr lang="en-US" sz="2000" dirty="0" smtClean="0">
                <a:solidFill>
                  <a:srgbClr val="0066FF"/>
                </a:solidFill>
                <a:sym typeface="Symbol" pitchFamily="18" charset="2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{</a:t>
            </a:r>
            <a:r>
              <a:rPr lang="en-US" sz="2000" dirty="0" smtClean="0">
                <a:solidFill>
                  <a:srgbClr val="0066FF"/>
                </a:solidFill>
                <a:sym typeface="Symbol" pitchFamily="18" charset="2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{1}, {2}, {3}, {4},{1,2}, {2,4},{2,3}, {1,3}, {1,2,3} {2,3,4}, {3,4}</a:t>
            </a:r>
            <a:r>
              <a:rPr lang="en-US" sz="2000" dirty="0" smtClean="0">
                <a:solidFill>
                  <a:srgbClr val="0066FF"/>
                </a:solidFill>
                <a:sym typeface="Symbol" pitchFamily="18" charset="2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}</a:t>
            </a:r>
          </a:p>
        </p:txBody>
      </p:sp>
      <p:sp>
        <p:nvSpPr>
          <p:cNvPr id="486404" name="Oval 4" descr="Weave"/>
          <p:cNvSpPr>
            <a:spLocks noChangeArrowheads="1"/>
          </p:cNvSpPr>
          <p:nvPr/>
        </p:nvSpPr>
        <p:spPr bwMode="auto">
          <a:xfrm>
            <a:off x="2339975" y="4652963"/>
            <a:ext cx="2376488" cy="1081087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6405" name="Oval 5" descr="Weave"/>
          <p:cNvSpPr>
            <a:spLocks noChangeArrowheads="1"/>
          </p:cNvSpPr>
          <p:nvPr/>
        </p:nvSpPr>
        <p:spPr bwMode="auto">
          <a:xfrm>
            <a:off x="3997325" y="5299075"/>
            <a:ext cx="1439863" cy="1081088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6406" name="Oval 6" descr="Weave"/>
          <p:cNvSpPr>
            <a:spLocks noChangeArrowheads="1"/>
          </p:cNvSpPr>
          <p:nvPr/>
        </p:nvSpPr>
        <p:spPr bwMode="auto">
          <a:xfrm>
            <a:off x="4356100" y="4294188"/>
            <a:ext cx="2447925" cy="1654175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6407" name="Oval 7" descr="Weave"/>
          <p:cNvSpPr>
            <a:spLocks noChangeArrowheads="1"/>
          </p:cNvSpPr>
          <p:nvPr/>
        </p:nvSpPr>
        <p:spPr bwMode="auto">
          <a:xfrm>
            <a:off x="3349625" y="4078288"/>
            <a:ext cx="935038" cy="23749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6408" name="Text Box 8" descr="Weave"/>
          <p:cNvSpPr txBox="1">
            <a:spLocks noChangeArrowheads="1"/>
          </p:cNvSpPr>
          <p:nvPr/>
        </p:nvSpPr>
        <p:spPr bwMode="auto">
          <a:xfrm>
            <a:off x="3492500" y="3716338"/>
            <a:ext cx="576263" cy="3968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1</a:t>
            </a:r>
          </a:p>
        </p:txBody>
      </p:sp>
      <p:sp>
        <p:nvSpPr>
          <p:cNvPr id="486409" name="Text Box 9" descr="Weave"/>
          <p:cNvSpPr txBox="1">
            <a:spLocks noChangeArrowheads="1"/>
          </p:cNvSpPr>
          <p:nvPr/>
        </p:nvSpPr>
        <p:spPr bwMode="auto">
          <a:xfrm>
            <a:off x="2000232" y="4760913"/>
            <a:ext cx="576263" cy="3968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2</a:t>
            </a:r>
          </a:p>
        </p:txBody>
      </p:sp>
      <p:sp>
        <p:nvSpPr>
          <p:cNvPr id="486410" name="Text Box 10" descr="Weave"/>
          <p:cNvSpPr txBox="1">
            <a:spLocks noChangeArrowheads="1"/>
          </p:cNvSpPr>
          <p:nvPr/>
        </p:nvSpPr>
        <p:spPr bwMode="auto">
          <a:xfrm>
            <a:off x="4500563" y="6345238"/>
            <a:ext cx="576262" cy="3968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3</a:t>
            </a:r>
          </a:p>
        </p:txBody>
      </p:sp>
      <p:sp>
        <p:nvSpPr>
          <p:cNvPr id="486411" name="Text Box 11" descr="Weave"/>
          <p:cNvSpPr txBox="1">
            <a:spLocks noChangeArrowheads="1"/>
          </p:cNvSpPr>
          <p:nvPr/>
        </p:nvSpPr>
        <p:spPr bwMode="auto">
          <a:xfrm>
            <a:off x="6156325" y="4143380"/>
            <a:ext cx="576263" cy="3968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4</a:t>
            </a:r>
          </a:p>
        </p:txBody>
      </p:sp>
      <p:sp>
        <p:nvSpPr>
          <p:cNvPr id="486412" name="Oval 12"/>
          <p:cNvSpPr>
            <a:spLocks noChangeArrowheads="1"/>
          </p:cNvSpPr>
          <p:nvPr/>
        </p:nvSpPr>
        <p:spPr bwMode="auto">
          <a:xfrm>
            <a:off x="4483100" y="5084763"/>
            <a:ext cx="71438" cy="71437"/>
          </a:xfrm>
          <a:prstGeom prst="ellipse">
            <a:avLst/>
          </a:prstGeom>
          <a:solidFill>
            <a:srgbClr val="000099"/>
          </a:soli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6413" name="Line 13"/>
          <p:cNvSpPr>
            <a:spLocks noChangeShapeType="1"/>
          </p:cNvSpPr>
          <p:nvPr/>
        </p:nvSpPr>
        <p:spPr bwMode="auto">
          <a:xfrm>
            <a:off x="4286248" y="3071810"/>
            <a:ext cx="214314" cy="1928824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762000" y="304800"/>
            <a:ext cx="7620000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Geometric </a:t>
            </a:r>
            <a:r>
              <a:rPr lang="en-US" sz="28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Hypergraphs</a:t>
            </a: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Type 2</a:t>
            </a:r>
          </a:p>
          <a:p>
            <a:pPr>
              <a:spcBef>
                <a:spcPct val="50000"/>
              </a:spcBef>
            </a:pPr>
            <a:endParaRPr lang="en-US" sz="36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214282" y="1357298"/>
            <a:ext cx="8643998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Hypergraphs</a:t>
            </a:r>
            <a:r>
              <a:rPr lang="en-US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induced by “something” (e.g., a finite family of ellipses)</a:t>
            </a:r>
          </a:p>
          <a:p>
            <a:pPr>
              <a:spcBef>
                <a:spcPct val="50000"/>
              </a:spcBef>
            </a:pPr>
            <a:endParaRPr lang="en-US" sz="3600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6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6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8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6402" grpId="0" autoUpdateAnimBg="0"/>
      <p:bldP spid="486412" grpId="0" animBg="1"/>
      <p:bldP spid="4864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500034" y="739202"/>
            <a:ext cx="33528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sym typeface="Symbol" pitchFamily="18" charset="2"/>
              </a:rPr>
              <a:t>R</a:t>
            </a:r>
            <a:r>
              <a:rPr lang="en-US" dirty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</a:rPr>
              <a:t> = infinite family of ranges </a:t>
            </a:r>
            <a:r>
              <a:rPr lang="en-US" dirty="0">
                <a:solidFill>
                  <a:srgbClr val="000000"/>
                </a:solidFill>
              </a:rPr>
              <a:t>(e.g., all discs)</a:t>
            </a:r>
          </a:p>
          <a:p>
            <a:pPr algn="l"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  <a:sym typeface="Symbol" pitchFamily="18" charset="2"/>
              </a:rPr>
              <a:t>P</a:t>
            </a:r>
            <a:r>
              <a:rPr lang="en-US" dirty="0">
                <a:solidFill>
                  <a:srgbClr val="000000"/>
                </a:solidFill>
              </a:rPr>
              <a:t> = </a:t>
            </a:r>
            <a:r>
              <a:rPr lang="en-US" dirty="0" smtClean="0">
                <a:solidFill>
                  <a:srgbClr val="000000"/>
                </a:solidFill>
              </a:rPr>
              <a:t>finite set</a:t>
            </a:r>
            <a:endParaRPr lang="en-US" dirty="0" smtClean="0">
              <a:solidFill>
                <a:srgbClr val="000000"/>
              </a:solidFill>
            </a:endParaRPr>
          </a:p>
          <a:p>
            <a:pPr algn="l"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  <a:sym typeface="Symbol" pitchFamily="18" charset="2"/>
              </a:rPr>
              <a:t>(P,R) </a:t>
            </a:r>
            <a:r>
              <a:rPr lang="en-US" dirty="0" smtClean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dirty="0" smtClean="0">
                <a:sym typeface="Symbol" pitchFamily="18" charset="2"/>
              </a:rPr>
              <a:t>=</a:t>
            </a:r>
            <a:r>
              <a:rPr lang="en-US" dirty="0" smtClean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dirty="0" smtClean="0">
                <a:solidFill>
                  <a:srgbClr val="000000"/>
                </a:solidFill>
              </a:rPr>
              <a:t>range-space</a:t>
            </a:r>
            <a:endParaRPr lang="en-US" dirty="0">
              <a:solidFill>
                <a:srgbClr val="000000"/>
              </a:solidFill>
            </a:endParaRPr>
          </a:p>
          <a:p>
            <a:pPr algn="l">
              <a:spcBef>
                <a:spcPct val="50000"/>
              </a:spcBef>
            </a:pPr>
            <a:endParaRPr lang="en-US" dirty="0">
              <a:solidFill>
                <a:srgbClr val="000000"/>
              </a:solidFill>
            </a:endParaRPr>
          </a:p>
          <a:p>
            <a:pPr algn="l">
              <a:spcBef>
                <a:spcPct val="50000"/>
              </a:spcBef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62000" y="304800"/>
            <a:ext cx="7620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folHlink"/>
                </a:solidFill>
              </a:rPr>
              <a:t>Polychromatic </a:t>
            </a:r>
            <a:r>
              <a:rPr lang="en-US" dirty="0">
                <a:solidFill>
                  <a:schemeClr val="folHlink"/>
                </a:solidFill>
              </a:rPr>
              <a:t>C</a:t>
            </a:r>
            <a:r>
              <a:rPr lang="en-US" dirty="0">
                <a:solidFill>
                  <a:schemeClr val="bg2"/>
                </a:solidFill>
              </a:rPr>
              <a:t>o</a:t>
            </a:r>
            <a:r>
              <a:rPr lang="en-US" dirty="0">
                <a:solidFill>
                  <a:schemeClr val="accent2"/>
                </a:solidFill>
              </a:rPr>
              <a:t>l</a:t>
            </a:r>
            <a:r>
              <a:rPr lang="en-US" dirty="0">
                <a:solidFill>
                  <a:schemeClr val="hlink"/>
                </a:solidFill>
              </a:rPr>
              <a:t>o</a:t>
            </a:r>
            <a:r>
              <a:rPr lang="en-US" dirty="0">
                <a:solidFill>
                  <a:schemeClr val="folHlink"/>
                </a:solidFill>
              </a:rPr>
              <a:t>r</a:t>
            </a:r>
            <a:r>
              <a:rPr lang="en-US" dirty="0">
                <a:solidFill>
                  <a:srgbClr val="CC9900"/>
                </a:solidFill>
              </a:rPr>
              <a:t>i</a:t>
            </a:r>
            <a:r>
              <a:rPr lang="en-US" dirty="0">
                <a:solidFill>
                  <a:srgbClr val="FF0066"/>
                </a:solidFill>
              </a:rPr>
              <a:t>n</a:t>
            </a:r>
            <a:r>
              <a:rPr lang="en-US" dirty="0">
                <a:solidFill>
                  <a:srgbClr val="990033"/>
                </a:solidFill>
              </a:rPr>
              <a:t>g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5429256" y="1214422"/>
            <a:ext cx="33528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</a:rPr>
              <a:t>A </a:t>
            </a:r>
            <a:r>
              <a:rPr lang="en-US" dirty="0">
                <a:solidFill>
                  <a:srgbClr val="FF0000"/>
                </a:solidFill>
                <a:sym typeface="Symbol" pitchFamily="18" charset="2"/>
              </a:rPr>
              <a:t>k</a:t>
            </a:r>
            <a:r>
              <a:rPr lang="en-US" dirty="0">
                <a:solidFill>
                  <a:srgbClr val="000000"/>
                </a:solidFill>
              </a:rPr>
              <a:t>-coloring of points</a:t>
            </a:r>
          </a:p>
          <a:p>
            <a:pPr algn="l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</a:rPr>
              <a:t>Def: </a:t>
            </a:r>
            <a:r>
              <a:rPr lang="en-US" dirty="0" smtClean="0">
                <a:solidFill>
                  <a:srgbClr val="000000"/>
                </a:solidFill>
              </a:rPr>
              <a:t>region </a:t>
            </a:r>
            <a:r>
              <a:rPr lang="en-US" dirty="0" smtClean="0">
                <a:solidFill>
                  <a:srgbClr val="FF0000"/>
                </a:solidFill>
                <a:sym typeface="Symbol" pitchFamily="18" charset="2"/>
              </a:rPr>
              <a:t>r </a:t>
            </a:r>
            <a:r>
              <a:rPr lang="az-Cyrl-AZ" dirty="0" smtClean="0">
                <a:solidFill>
                  <a:srgbClr val="FF0000"/>
                </a:solidFill>
                <a:sym typeface="Symbol" pitchFamily="18" charset="2"/>
              </a:rPr>
              <a:t>Є</a:t>
            </a:r>
            <a:r>
              <a:rPr lang="en-US" dirty="0" smtClean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dirty="0">
                <a:solidFill>
                  <a:srgbClr val="FF0000"/>
                </a:solidFill>
                <a:sym typeface="Symbol" pitchFamily="18" charset="2"/>
              </a:rPr>
              <a:t>R  </a:t>
            </a:r>
            <a:r>
              <a:rPr lang="en-US" dirty="0">
                <a:solidFill>
                  <a:srgbClr val="000000"/>
                </a:solidFill>
              </a:rPr>
              <a:t>is </a:t>
            </a:r>
            <a:r>
              <a:rPr lang="en-US" b="1" u="sng" dirty="0">
                <a:solidFill>
                  <a:srgbClr val="000000"/>
                </a:solidFill>
              </a:rPr>
              <a:t>polychromatic</a:t>
            </a:r>
            <a:r>
              <a:rPr lang="en-US" dirty="0">
                <a:solidFill>
                  <a:srgbClr val="000000"/>
                </a:solidFill>
              </a:rPr>
              <a:t> if it contains all </a:t>
            </a:r>
            <a:r>
              <a:rPr lang="en-US" dirty="0">
                <a:solidFill>
                  <a:srgbClr val="FF0000"/>
                </a:solidFill>
                <a:sym typeface="Symbol" pitchFamily="18" charset="2"/>
              </a:rPr>
              <a:t>k</a:t>
            </a:r>
            <a:r>
              <a:rPr lang="en-US" dirty="0">
                <a:solidFill>
                  <a:srgbClr val="000000"/>
                </a:solidFill>
              </a:rPr>
              <a:t> colors</a:t>
            </a:r>
          </a:p>
        </p:txBody>
      </p:sp>
      <p:sp>
        <p:nvSpPr>
          <p:cNvPr id="13" name="Oval 5"/>
          <p:cNvSpPr>
            <a:spLocks noChangeArrowheads="1"/>
          </p:cNvSpPr>
          <p:nvPr/>
        </p:nvSpPr>
        <p:spPr bwMode="auto">
          <a:xfrm>
            <a:off x="1204884" y="3714750"/>
            <a:ext cx="152400" cy="1524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4" name="Oval 5"/>
          <p:cNvSpPr>
            <a:spLocks noChangeArrowheads="1"/>
          </p:cNvSpPr>
          <p:nvPr/>
        </p:nvSpPr>
        <p:spPr bwMode="auto">
          <a:xfrm>
            <a:off x="2500284" y="4786313"/>
            <a:ext cx="152400" cy="152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5" name="Oval 5"/>
          <p:cNvSpPr>
            <a:spLocks noChangeArrowheads="1"/>
          </p:cNvSpPr>
          <p:nvPr/>
        </p:nvSpPr>
        <p:spPr bwMode="auto">
          <a:xfrm>
            <a:off x="1571596" y="4500563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6" name="Oval 5"/>
          <p:cNvSpPr>
            <a:spLocks noChangeArrowheads="1"/>
          </p:cNvSpPr>
          <p:nvPr/>
        </p:nvSpPr>
        <p:spPr bwMode="auto">
          <a:xfrm>
            <a:off x="2786034" y="5357813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7" name="Oval 5"/>
          <p:cNvSpPr>
            <a:spLocks noChangeArrowheads="1"/>
          </p:cNvSpPr>
          <p:nvPr/>
        </p:nvSpPr>
        <p:spPr bwMode="auto">
          <a:xfrm>
            <a:off x="928659" y="5214938"/>
            <a:ext cx="152400" cy="1524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8" name="Oval 5"/>
          <p:cNvSpPr>
            <a:spLocks noChangeArrowheads="1"/>
          </p:cNvSpPr>
          <p:nvPr/>
        </p:nvSpPr>
        <p:spPr bwMode="auto">
          <a:xfrm>
            <a:off x="2990821" y="3857625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5" name="Group 24"/>
          <p:cNvGrpSpPr/>
          <p:nvPr/>
        </p:nvGrpSpPr>
        <p:grpSpPr>
          <a:xfrm>
            <a:off x="500034" y="2714625"/>
            <a:ext cx="6429420" cy="2714625"/>
            <a:chOff x="500034" y="2714625"/>
            <a:chExt cx="6429420" cy="2714625"/>
          </a:xfrm>
        </p:grpSpPr>
        <p:sp>
          <p:nvSpPr>
            <p:cNvPr id="20" name="Oval 19"/>
            <p:cNvSpPr>
              <a:spLocks noChangeArrowheads="1"/>
            </p:cNvSpPr>
            <p:nvPr/>
          </p:nvSpPr>
          <p:spPr bwMode="auto">
            <a:xfrm>
              <a:off x="500034" y="2714625"/>
              <a:ext cx="3071812" cy="2714625"/>
            </a:xfrm>
            <a:prstGeom prst="ellipse">
              <a:avLst/>
            </a:prstGeom>
            <a:solidFill>
              <a:schemeClr val="bg2">
                <a:alpha val="50195"/>
              </a:schemeClr>
            </a:solidFill>
            <a:ln w="19050" algn="ctr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21" name="Line Callout 2 20"/>
            <p:cNvSpPr/>
            <p:nvPr/>
          </p:nvSpPr>
          <p:spPr bwMode="auto">
            <a:xfrm>
              <a:off x="4929190" y="3214686"/>
              <a:ext cx="2000264" cy="400110"/>
            </a:xfrm>
            <a:prstGeom prst="border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75098"/>
                <a:gd name="adj6" fmla="val -92381"/>
              </a:avLst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US" sz="2000" dirty="0" smtClean="0">
                  <a:solidFill>
                    <a:srgbClr val="000000"/>
                  </a:solidFill>
                </a:rPr>
                <a:t>polychromatic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Times New Roman" pitchFamily="18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714346" y="3929063"/>
            <a:ext cx="6367508" cy="2214581"/>
            <a:chOff x="714346" y="3929063"/>
            <a:chExt cx="6367508" cy="2214581"/>
          </a:xfrm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714346" y="3929063"/>
              <a:ext cx="2071688" cy="2071687"/>
            </a:xfrm>
            <a:prstGeom prst="ellipse">
              <a:avLst/>
            </a:prstGeom>
            <a:solidFill>
              <a:schemeClr val="bg2">
                <a:alpha val="56078"/>
              </a:schemeClr>
            </a:solidFill>
            <a:ln w="19050" algn="ctr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23" name="Line Callout 2 22"/>
            <p:cNvSpPr/>
            <p:nvPr/>
          </p:nvSpPr>
          <p:spPr bwMode="auto">
            <a:xfrm>
              <a:off x="5081590" y="5743534"/>
              <a:ext cx="2000264" cy="400110"/>
            </a:xfrm>
            <a:prstGeom prst="border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-37687"/>
                <a:gd name="adj6" fmla="val -129189"/>
              </a:avLst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US" sz="2000" dirty="0" smtClean="0">
                  <a:solidFill>
                    <a:srgbClr val="000000"/>
                  </a:solidFill>
                </a:rPr>
                <a:t>polychromatic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utoUpdateAnimBg="0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571500" y="1000125"/>
            <a:ext cx="335280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sym typeface="Symbol" pitchFamily="18" charset="2"/>
              </a:rPr>
              <a:t>R</a:t>
            </a:r>
            <a:r>
              <a:rPr lang="en-US" dirty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</a:rPr>
              <a:t> = infinite family of ranges </a:t>
            </a:r>
            <a:r>
              <a:rPr lang="en-US" dirty="0">
                <a:solidFill>
                  <a:srgbClr val="000000"/>
                </a:solidFill>
              </a:rPr>
              <a:t>(e.g., all discs)</a:t>
            </a:r>
          </a:p>
          <a:p>
            <a:pPr algn="l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sym typeface="Symbol" pitchFamily="18" charset="2"/>
              </a:rPr>
              <a:t>P</a:t>
            </a:r>
            <a:r>
              <a:rPr lang="en-US" dirty="0">
                <a:solidFill>
                  <a:srgbClr val="000000"/>
                </a:solidFill>
              </a:rPr>
              <a:t> = a finite point set</a:t>
            </a:r>
          </a:p>
          <a:p>
            <a:pPr algn="l">
              <a:spcBef>
                <a:spcPct val="50000"/>
              </a:spcBef>
            </a:pPr>
            <a:endParaRPr lang="en-US" dirty="0">
              <a:solidFill>
                <a:srgbClr val="000000"/>
              </a:solidFill>
            </a:endParaRPr>
          </a:p>
          <a:p>
            <a:pPr algn="l">
              <a:spcBef>
                <a:spcPct val="50000"/>
              </a:spcBef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62000" y="304800"/>
            <a:ext cx="7620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folHlink"/>
                </a:solidFill>
              </a:rPr>
              <a:t>Polychromatic C</a:t>
            </a:r>
            <a:r>
              <a:rPr lang="en-US" dirty="0">
                <a:solidFill>
                  <a:schemeClr val="bg2"/>
                </a:solidFill>
              </a:rPr>
              <a:t>o</a:t>
            </a:r>
            <a:r>
              <a:rPr lang="en-US" dirty="0">
                <a:solidFill>
                  <a:schemeClr val="accent2"/>
                </a:solidFill>
              </a:rPr>
              <a:t>l</a:t>
            </a:r>
            <a:r>
              <a:rPr lang="en-US" dirty="0">
                <a:solidFill>
                  <a:schemeClr val="hlink"/>
                </a:solidFill>
              </a:rPr>
              <a:t>o</a:t>
            </a:r>
            <a:r>
              <a:rPr lang="en-US" dirty="0">
                <a:solidFill>
                  <a:schemeClr val="folHlink"/>
                </a:solidFill>
              </a:rPr>
              <a:t>r</a:t>
            </a:r>
            <a:r>
              <a:rPr lang="en-US" dirty="0">
                <a:solidFill>
                  <a:srgbClr val="CC9900"/>
                </a:solidFill>
              </a:rPr>
              <a:t>i</a:t>
            </a:r>
            <a:r>
              <a:rPr lang="en-US" dirty="0">
                <a:solidFill>
                  <a:srgbClr val="FF0066"/>
                </a:solidFill>
              </a:rPr>
              <a:t>n</a:t>
            </a:r>
            <a:r>
              <a:rPr lang="en-US" dirty="0">
                <a:solidFill>
                  <a:srgbClr val="990033"/>
                </a:solidFill>
              </a:rPr>
              <a:t>g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4929190" y="714356"/>
            <a:ext cx="407196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 smtClean="0">
                <a:solidFill>
                  <a:srgbClr val="000000"/>
                </a:solidFill>
              </a:rPr>
              <a:t>Def</a:t>
            </a:r>
            <a:r>
              <a:rPr lang="en-US" dirty="0">
                <a:solidFill>
                  <a:srgbClr val="000000"/>
                </a:solidFill>
              </a:rPr>
              <a:t>: </a:t>
            </a:r>
            <a:r>
              <a:rPr lang="en-US" dirty="0" smtClean="0">
                <a:solidFill>
                  <a:srgbClr val="000000"/>
                </a:solidFill>
              </a:rPr>
              <a:t>region </a:t>
            </a:r>
            <a:r>
              <a:rPr lang="en-US" dirty="0" smtClean="0">
                <a:solidFill>
                  <a:srgbClr val="FF0000"/>
                </a:solidFill>
                <a:sym typeface="Symbol" pitchFamily="18" charset="2"/>
              </a:rPr>
              <a:t>r </a:t>
            </a:r>
            <a:r>
              <a:rPr lang="az-Cyrl-AZ" dirty="0" smtClean="0">
                <a:solidFill>
                  <a:srgbClr val="FF0000"/>
                </a:solidFill>
                <a:sym typeface="Symbol" pitchFamily="18" charset="2"/>
              </a:rPr>
              <a:t>Є</a:t>
            </a:r>
            <a:r>
              <a:rPr lang="en-US" dirty="0" smtClean="0">
                <a:solidFill>
                  <a:srgbClr val="FF0000"/>
                </a:solidFill>
                <a:sym typeface="Symbol" pitchFamily="18" charset="2"/>
              </a:rPr>
              <a:t> R </a:t>
            </a:r>
            <a:r>
              <a:rPr lang="en-US" dirty="0" smtClean="0">
                <a:solidFill>
                  <a:srgbClr val="000000"/>
                </a:solidFill>
              </a:rPr>
              <a:t>is </a:t>
            </a:r>
            <a:endParaRPr lang="en-US" dirty="0" smtClean="0">
              <a:solidFill>
                <a:srgbClr val="000000"/>
              </a:solidFill>
            </a:endParaRPr>
          </a:p>
          <a:p>
            <a:pPr algn="l"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  <a:sym typeface="Symbol" pitchFamily="18" charset="2"/>
              </a:rPr>
              <a:t>c</a:t>
            </a:r>
            <a:r>
              <a:rPr lang="en-US" dirty="0" smtClean="0">
                <a:solidFill>
                  <a:srgbClr val="000000"/>
                </a:solidFill>
              </a:rPr>
              <a:t>-</a:t>
            </a:r>
            <a:r>
              <a:rPr lang="en-US" u="sng" dirty="0" smtClean="0">
                <a:solidFill>
                  <a:srgbClr val="000000"/>
                </a:solidFill>
              </a:rPr>
              <a:t>heavy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smtClean="0">
                <a:solidFill>
                  <a:srgbClr val="000000"/>
                </a:solidFill>
              </a:rPr>
              <a:t>if </a:t>
            </a:r>
            <a:r>
              <a:rPr lang="en-US" dirty="0">
                <a:solidFill>
                  <a:srgbClr val="000000"/>
                </a:solidFill>
              </a:rPr>
              <a:t>it contains </a:t>
            </a:r>
            <a:r>
              <a:rPr lang="en-US" dirty="0" smtClean="0">
                <a:solidFill>
                  <a:srgbClr val="FF0000"/>
                </a:solidFill>
                <a:sym typeface="Symbol" pitchFamily="18" charset="2"/>
              </a:rPr>
              <a:t>c</a:t>
            </a:r>
            <a:r>
              <a:rPr lang="en-US" dirty="0" smtClean="0">
                <a:solidFill>
                  <a:srgbClr val="000000"/>
                </a:solidFill>
              </a:rPr>
              <a:t> points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" name="Oval 5"/>
          <p:cNvSpPr>
            <a:spLocks noChangeArrowheads="1"/>
          </p:cNvSpPr>
          <p:nvPr/>
        </p:nvSpPr>
        <p:spPr bwMode="auto">
          <a:xfrm>
            <a:off x="1204884" y="3714750"/>
            <a:ext cx="152400" cy="1524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7" name="Oval 5"/>
          <p:cNvSpPr>
            <a:spLocks noChangeArrowheads="1"/>
          </p:cNvSpPr>
          <p:nvPr/>
        </p:nvSpPr>
        <p:spPr bwMode="auto">
          <a:xfrm>
            <a:off x="2500284" y="4786313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8" name="Oval 5"/>
          <p:cNvSpPr>
            <a:spLocks noChangeArrowheads="1"/>
          </p:cNvSpPr>
          <p:nvPr/>
        </p:nvSpPr>
        <p:spPr bwMode="auto">
          <a:xfrm>
            <a:off x="1571596" y="4500563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9" name="Oval 5"/>
          <p:cNvSpPr>
            <a:spLocks noChangeArrowheads="1"/>
          </p:cNvSpPr>
          <p:nvPr/>
        </p:nvSpPr>
        <p:spPr bwMode="auto">
          <a:xfrm>
            <a:off x="2786034" y="5357813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0" name="Oval 5"/>
          <p:cNvSpPr>
            <a:spLocks noChangeArrowheads="1"/>
          </p:cNvSpPr>
          <p:nvPr/>
        </p:nvSpPr>
        <p:spPr bwMode="auto">
          <a:xfrm>
            <a:off x="928659" y="5214938"/>
            <a:ext cx="152400" cy="1524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1" name="Oval 5"/>
          <p:cNvSpPr>
            <a:spLocks noChangeArrowheads="1"/>
          </p:cNvSpPr>
          <p:nvPr/>
        </p:nvSpPr>
        <p:spPr bwMode="auto">
          <a:xfrm>
            <a:off x="2990821" y="3857625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4000496" y="2071678"/>
            <a:ext cx="4786346" cy="331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u="sng" dirty="0">
                <a:solidFill>
                  <a:srgbClr val="000000"/>
                </a:solidFill>
              </a:rPr>
              <a:t>Q</a:t>
            </a:r>
            <a:r>
              <a:rPr lang="en-US" dirty="0">
                <a:solidFill>
                  <a:srgbClr val="000000"/>
                </a:solidFill>
              </a:rPr>
              <a:t>: </a:t>
            </a:r>
            <a:r>
              <a:rPr lang="en-US" sz="2000" dirty="0" smtClean="0"/>
              <a:t>Is there a </a:t>
            </a:r>
            <a:r>
              <a:rPr lang="en-US" sz="2000" b="1" u="sng" dirty="0" smtClean="0"/>
              <a:t>constant</a:t>
            </a:r>
            <a:r>
              <a:rPr lang="en-US" i="1" dirty="0" smtClean="0"/>
              <a:t>,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c</a:t>
            </a:r>
            <a:r>
              <a:rPr lang="en-US" sz="2000" i="1" dirty="0" smtClean="0">
                <a:solidFill>
                  <a:srgbClr val="0066FF"/>
                </a:solidFill>
                <a:sym typeface="Symbol" pitchFamily="18" charset="2"/>
              </a:rPr>
              <a:t> </a:t>
            </a:r>
            <a:r>
              <a:rPr lang="en-US" sz="2000" i="1" dirty="0" err="1" smtClean="0"/>
              <a:t>s.t</a:t>
            </a:r>
            <a:r>
              <a:rPr lang="en-US" sz="2000" i="1" dirty="0" smtClean="0"/>
              <a:t>.</a:t>
            </a:r>
            <a:endParaRPr lang="en-US" i="1" dirty="0" smtClean="0"/>
          </a:p>
          <a:p>
            <a:pPr algn="l"/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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000" dirty="0" smtClean="0">
                <a:sym typeface="Symbol" pitchFamily="18" charset="2"/>
              </a:rPr>
              <a:t>set</a:t>
            </a:r>
            <a:r>
              <a:rPr lang="en-US" dirty="0" smtClean="0">
                <a:sym typeface="Symbol" pitchFamily="18" charset="2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P   2</a:t>
            </a:r>
            <a:r>
              <a:rPr lang="en-US" sz="2000" dirty="0" smtClean="0"/>
              <a:t>-coloring</a:t>
            </a:r>
            <a:r>
              <a:rPr lang="en-US" dirty="0" smtClean="0"/>
              <a:t> </a:t>
            </a:r>
            <a:r>
              <a:rPr lang="en-US" sz="2000" dirty="0" err="1" smtClean="0"/>
              <a:t>s.t</a:t>
            </a:r>
            <a:r>
              <a:rPr lang="en-US" sz="2000" dirty="0" smtClean="0"/>
              <a:t>, </a:t>
            </a:r>
            <a:endParaRPr lang="en-US" dirty="0" smtClean="0"/>
          </a:p>
          <a:p>
            <a:pPr algn="l"/>
            <a:r>
              <a:rPr lang="en-US" sz="2000" b="1" dirty="0" smtClean="0">
                <a:solidFill>
                  <a:srgbClr val="FF0000"/>
                </a:solidFill>
                <a:sym typeface="Symbol" pitchFamily="18" charset="2"/>
              </a:rPr>
              <a:t>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c</a:t>
            </a:r>
            <a:r>
              <a:rPr lang="en-US" sz="2000" i="1" dirty="0" smtClean="0"/>
              <a:t>-</a:t>
            </a:r>
            <a:r>
              <a:rPr lang="en-US" sz="2000" dirty="0" smtClean="0"/>
              <a:t>heavy </a:t>
            </a:r>
            <a:r>
              <a:rPr lang="en-US" sz="2000" dirty="0" smtClean="0"/>
              <a:t>region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r </a:t>
            </a:r>
            <a:r>
              <a:rPr lang="az-Cyrl-AZ" sz="2000" dirty="0" smtClean="0">
                <a:solidFill>
                  <a:srgbClr val="FF0000"/>
                </a:solidFill>
                <a:sym typeface="Symbol" pitchFamily="18" charset="2"/>
              </a:rPr>
              <a:t>Є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 R </a:t>
            </a:r>
            <a:r>
              <a:rPr lang="en-US" sz="2000" dirty="0" smtClean="0"/>
              <a:t>is polychromatic?</a:t>
            </a:r>
            <a:endParaRPr lang="en-US" dirty="0" smtClean="0"/>
          </a:p>
          <a:p>
            <a:pPr algn="l"/>
            <a:endParaRPr lang="en-US" sz="2000" dirty="0"/>
          </a:p>
          <a:p>
            <a:pPr algn="l"/>
            <a:endParaRPr lang="en-US" sz="2000" dirty="0"/>
          </a:p>
          <a:p>
            <a:pPr algn="l"/>
            <a:endParaRPr lang="en-US" sz="2000" dirty="0"/>
          </a:p>
          <a:p>
            <a:pPr algn="l">
              <a:spcBef>
                <a:spcPct val="50000"/>
              </a:spcBef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4000496" y="3857628"/>
            <a:ext cx="4643470" cy="3982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solidFill>
                  <a:srgbClr val="000000"/>
                </a:solidFill>
              </a:rPr>
              <a:t>More generally:</a:t>
            </a:r>
          </a:p>
          <a:p>
            <a:pPr algn="l"/>
            <a:r>
              <a:rPr lang="en-US" u="sng" dirty="0" smtClean="0">
                <a:solidFill>
                  <a:srgbClr val="000000"/>
                </a:solidFill>
              </a:rPr>
              <a:t>Q</a:t>
            </a:r>
            <a:r>
              <a:rPr lang="en-US" dirty="0" smtClean="0">
                <a:solidFill>
                  <a:srgbClr val="000000"/>
                </a:solidFill>
              </a:rPr>
              <a:t>: </a:t>
            </a:r>
            <a:r>
              <a:rPr lang="en-US" sz="2000" dirty="0" smtClean="0"/>
              <a:t>Is </a:t>
            </a:r>
            <a:r>
              <a:rPr lang="en-US" sz="2000" dirty="0"/>
              <a:t>there a </a:t>
            </a:r>
            <a:r>
              <a:rPr lang="en-US" sz="2000" b="1" u="sng" dirty="0"/>
              <a:t>function</a:t>
            </a:r>
            <a:r>
              <a:rPr lang="en-US" i="1" dirty="0" smtClean="0"/>
              <a:t>,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f=f(k)</a:t>
            </a:r>
            <a:r>
              <a:rPr lang="en-US" sz="1800" i="1" dirty="0" smtClean="0">
                <a:solidFill>
                  <a:srgbClr val="0066FF"/>
                </a:solidFill>
                <a:sym typeface="Symbol" pitchFamily="18" charset="2"/>
              </a:rPr>
              <a:t> </a:t>
            </a:r>
            <a:r>
              <a:rPr lang="en-US" sz="2000" i="1" dirty="0" err="1" smtClean="0"/>
              <a:t>s.t</a:t>
            </a:r>
            <a:r>
              <a:rPr lang="en-US" sz="2000" i="1" dirty="0" smtClean="0"/>
              <a:t>.</a:t>
            </a:r>
            <a:endParaRPr lang="en-US" i="1" dirty="0" smtClean="0"/>
          </a:p>
          <a:p>
            <a:pPr algn="l"/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 </a:t>
            </a:r>
            <a:r>
              <a:rPr lang="en-US" sz="2000" dirty="0" smtClean="0">
                <a:sym typeface="Symbol" pitchFamily="18" charset="2"/>
              </a:rPr>
              <a:t>set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P   k</a:t>
            </a:r>
            <a:r>
              <a:rPr lang="en-US" sz="2000" dirty="0" smtClean="0"/>
              <a:t>-coloring </a:t>
            </a:r>
            <a:r>
              <a:rPr lang="en-US" sz="2000" dirty="0" err="1"/>
              <a:t>s.t</a:t>
            </a:r>
            <a:r>
              <a:rPr lang="en-US" sz="2000" dirty="0"/>
              <a:t>, </a:t>
            </a:r>
          </a:p>
          <a:p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</a:t>
            </a:r>
            <a:r>
              <a:rPr lang="en-US" sz="2000" dirty="0" smtClean="0">
                <a:sym typeface="Symbol" pitchFamily="18" charset="2"/>
              </a:rPr>
              <a:t> </a:t>
            </a:r>
            <a:r>
              <a:rPr lang="en-US" sz="2000" dirty="0">
                <a:solidFill>
                  <a:srgbClr val="FF0000"/>
                </a:solidFill>
                <a:sym typeface="Symbol" pitchFamily="18" charset="2"/>
              </a:rPr>
              <a:t>f(k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)</a:t>
            </a:r>
            <a:r>
              <a:rPr lang="en-US" sz="2000" i="1" dirty="0" smtClean="0"/>
              <a:t>-</a:t>
            </a:r>
            <a:r>
              <a:rPr lang="en-US" sz="2000" dirty="0" smtClean="0"/>
              <a:t>heavy region </a:t>
            </a:r>
            <a:r>
              <a:rPr lang="en-US" sz="2000" dirty="0"/>
              <a:t>is polychromatic</a:t>
            </a:r>
            <a:r>
              <a:rPr lang="en-US" sz="2000" dirty="0" smtClean="0"/>
              <a:t>? </a:t>
            </a:r>
          </a:p>
          <a:p>
            <a:pPr algn="l"/>
            <a:r>
              <a:rPr lang="en-US" sz="2000" dirty="0" smtClean="0"/>
              <a:t> Note: We “hope”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f</a:t>
            </a:r>
            <a:r>
              <a:rPr lang="en-US" sz="2000" dirty="0" smtClean="0"/>
              <a:t> is independent of the size of </a:t>
            </a:r>
            <a:r>
              <a:rPr lang="en-US" sz="2000" dirty="0">
                <a:solidFill>
                  <a:srgbClr val="FF0000"/>
                </a:solidFill>
                <a:sym typeface="Symbol" pitchFamily="18" charset="2"/>
              </a:rPr>
              <a:t>P</a:t>
            </a:r>
            <a:r>
              <a:rPr lang="en-US" sz="2000" dirty="0" smtClean="0"/>
              <a:t> ! </a:t>
            </a:r>
          </a:p>
          <a:p>
            <a:pPr algn="l"/>
            <a:endParaRPr lang="en-US" sz="2000" dirty="0"/>
          </a:p>
          <a:p>
            <a:pPr algn="l"/>
            <a:endParaRPr lang="en-US" sz="2000" dirty="0"/>
          </a:p>
          <a:p>
            <a:pPr algn="l"/>
            <a:endParaRPr lang="en-US" sz="2000" dirty="0"/>
          </a:p>
          <a:p>
            <a:pPr algn="l">
              <a:spcBef>
                <a:spcPct val="50000"/>
              </a:spcBef>
            </a:pPr>
            <a:endParaRPr lang="en-US" dirty="0">
              <a:solidFill>
                <a:srgbClr val="000000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745798" y="2246004"/>
            <a:ext cx="2540318" cy="3254698"/>
            <a:chOff x="357158" y="2643182"/>
            <a:chExt cx="2540318" cy="3254698"/>
          </a:xfrm>
        </p:grpSpPr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428596" y="3429000"/>
              <a:ext cx="2468880" cy="2468880"/>
            </a:xfrm>
            <a:prstGeom prst="ellipse">
              <a:avLst/>
            </a:prstGeom>
            <a:solidFill>
              <a:schemeClr val="bg2">
                <a:alpha val="56078"/>
              </a:schemeClr>
            </a:solidFill>
            <a:ln w="19050" algn="ctr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19" name="Line Callout 2 18"/>
            <p:cNvSpPr/>
            <p:nvPr/>
          </p:nvSpPr>
          <p:spPr bwMode="auto">
            <a:xfrm>
              <a:off x="357158" y="2643182"/>
              <a:ext cx="2000264" cy="400110"/>
            </a:xfrm>
            <a:prstGeom prst="borderCallout2">
              <a:avLst>
                <a:gd name="adj1" fmla="val 104822"/>
                <a:gd name="adj2" fmla="val 48661"/>
                <a:gd name="adj3" fmla="val 152311"/>
                <a:gd name="adj4" fmla="val 69418"/>
                <a:gd name="adj5" fmla="val 205691"/>
                <a:gd name="adj6" fmla="val 69697"/>
              </a:avLst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US" sz="2000" dirty="0" smtClean="0">
                  <a:solidFill>
                    <a:srgbClr val="FF0000"/>
                  </a:solidFill>
                  <a:sym typeface="Symbol" pitchFamily="18" charset="2"/>
                </a:rPr>
                <a:t>4</a:t>
              </a:r>
              <a:r>
                <a:rPr lang="en-US" sz="2000" dirty="0" smtClean="0">
                  <a:solidFill>
                    <a:srgbClr val="000000"/>
                  </a:solidFill>
                </a:rPr>
                <a:t>-heavy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autoUpdateAnimBg="0"/>
      <p:bldP spid="1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val 30"/>
          <p:cNvSpPr>
            <a:spLocks noChangeArrowheads="1"/>
          </p:cNvSpPr>
          <p:nvPr/>
        </p:nvSpPr>
        <p:spPr bwMode="auto">
          <a:xfrm>
            <a:off x="6689754" y="3136896"/>
            <a:ext cx="1260475" cy="1168416"/>
          </a:xfrm>
          <a:prstGeom prst="ellipse">
            <a:avLst/>
          </a:prstGeom>
          <a:solidFill>
            <a:srgbClr val="CCFF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9" name="Oval 30"/>
          <p:cNvSpPr>
            <a:spLocks noChangeArrowheads="1"/>
          </p:cNvSpPr>
          <p:nvPr/>
        </p:nvSpPr>
        <p:spPr bwMode="auto">
          <a:xfrm>
            <a:off x="6069033" y="3429000"/>
            <a:ext cx="1260475" cy="1168416"/>
          </a:xfrm>
          <a:prstGeom prst="ellipse">
            <a:avLst/>
          </a:prstGeom>
          <a:solidFill>
            <a:srgbClr val="CCFF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7" name="Oval 30"/>
          <p:cNvSpPr>
            <a:spLocks noChangeArrowheads="1"/>
          </p:cNvSpPr>
          <p:nvPr/>
        </p:nvSpPr>
        <p:spPr bwMode="auto">
          <a:xfrm>
            <a:off x="6361137" y="2771766"/>
            <a:ext cx="1260475" cy="1168416"/>
          </a:xfrm>
          <a:prstGeom prst="ellipse">
            <a:avLst/>
          </a:prstGeom>
          <a:solidFill>
            <a:srgbClr val="CCFF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5" name="Oval 30"/>
          <p:cNvSpPr>
            <a:spLocks noChangeArrowheads="1"/>
          </p:cNvSpPr>
          <p:nvPr/>
        </p:nvSpPr>
        <p:spPr bwMode="auto">
          <a:xfrm>
            <a:off x="6215085" y="2297097"/>
            <a:ext cx="1260475" cy="1168416"/>
          </a:xfrm>
          <a:prstGeom prst="ellipse">
            <a:avLst/>
          </a:prstGeom>
          <a:solidFill>
            <a:srgbClr val="CCFF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6" name="Oval 30"/>
          <p:cNvSpPr>
            <a:spLocks noChangeArrowheads="1"/>
          </p:cNvSpPr>
          <p:nvPr/>
        </p:nvSpPr>
        <p:spPr bwMode="auto">
          <a:xfrm>
            <a:off x="7127910" y="2443149"/>
            <a:ext cx="1260475" cy="1168416"/>
          </a:xfrm>
          <a:prstGeom prst="ellipse">
            <a:avLst/>
          </a:prstGeom>
          <a:solidFill>
            <a:srgbClr val="CCFFFF">
              <a:alpha val="82000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40" name="Oval 30"/>
          <p:cNvSpPr>
            <a:spLocks noChangeArrowheads="1"/>
          </p:cNvSpPr>
          <p:nvPr/>
        </p:nvSpPr>
        <p:spPr bwMode="auto">
          <a:xfrm>
            <a:off x="7018371" y="3538539"/>
            <a:ext cx="1260475" cy="1168416"/>
          </a:xfrm>
          <a:prstGeom prst="ellipse">
            <a:avLst/>
          </a:prstGeom>
          <a:solidFill>
            <a:srgbClr val="CCFF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80EF44D-DE0C-4270-AEFD-3AFD3A2D0640}" type="slidenum">
              <a:rPr lang="en-US"/>
              <a:pPr/>
              <a:t>15</a:t>
            </a:fld>
            <a:endParaRPr lang="en-US" dirty="0"/>
          </a:p>
        </p:txBody>
      </p:sp>
      <p:sp>
        <p:nvSpPr>
          <p:cNvPr id="8199" name="Rectangle 2"/>
          <p:cNvSpPr>
            <a:spLocks noGrp="1" noChangeArrowheads="1"/>
          </p:cNvSpPr>
          <p:nvPr>
            <p:ph type="title"/>
          </p:nvPr>
        </p:nvSpPr>
        <p:spPr>
          <a:xfrm>
            <a:off x="299979" y="142830"/>
            <a:ext cx="7772400" cy="730260"/>
          </a:xfrm>
        </p:spPr>
        <p:txBody>
          <a:bodyPr/>
          <a:lstStyle/>
          <a:p>
            <a:pPr rtl="0" eaLnBrk="1" hangingPunct="1"/>
            <a:r>
              <a:rPr lang="en-US" sz="3600" dirty="0" smtClean="0"/>
              <a:t>Related Problems</a:t>
            </a:r>
            <a:endParaRPr lang="en-US" dirty="0" smtClean="0"/>
          </a:p>
        </p:txBody>
      </p:sp>
      <p:sp>
        <p:nvSpPr>
          <p:cNvPr id="8221" name="Text Box 29"/>
          <p:cNvSpPr txBox="1">
            <a:spLocks noChangeArrowheads="1"/>
          </p:cNvSpPr>
          <p:nvPr/>
        </p:nvSpPr>
        <p:spPr bwMode="auto">
          <a:xfrm>
            <a:off x="6288111" y="4853007"/>
            <a:ext cx="212569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dirty="0">
                <a:latin typeface="Comic Sans MS" pitchFamily="66" charset="0"/>
              </a:rPr>
              <a:t/>
            </a:r>
            <a:br>
              <a:rPr lang="en-US" dirty="0">
                <a:latin typeface="Comic Sans MS" pitchFamily="66" charset="0"/>
              </a:rPr>
            </a:br>
            <a:r>
              <a:rPr lang="en-US" sz="1800" dirty="0">
                <a:latin typeface="Comic Sans MS" pitchFamily="66" charset="0"/>
              </a:rPr>
              <a:t>Disks are </a:t>
            </a:r>
            <a:r>
              <a:rPr lang="en-US" sz="1800" dirty="0" smtClean="0">
                <a:latin typeface="Comic Sans MS" pitchFamily="66" charset="0"/>
              </a:rPr>
              <a:t>sensors.</a:t>
            </a:r>
            <a:endParaRPr lang="en-US" dirty="0">
              <a:latin typeface="Comic Sans MS" pitchFamily="66" charset="0"/>
            </a:endParaRPr>
          </a:p>
        </p:txBody>
      </p:sp>
      <p:grpSp>
        <p:nvGrpSpPr>
          <p:cNvPr id="2" name="Group 44"/>
          <p:cNvGrpSpPr/>
          <p:nvPr/>
        </p:nvGrpSpPr>
        <p:grpSpPr>
          <a:xfrm>
            <a:off x="6635778" y="2808279"/>
            <a:ext cx="1198578" cy="1400192"/>
            <a:chOff x="6635778" y="2808279"/>
            <a:chExt cx="1198578" cy="1400192"/>
          </a:xfrm>
        </p:grpSpPr>
        <p:sp>
          <p:nvSpPr>
            <p:cNvPr id="102411" name="Oval 11"/>
            <p:cNvSpPr>
              <a:spLocks noChangeArrowheads="1"/>
            </p:cNvSpPr>
            <p:nvPr/>
          </p:nvSpPr>
          <p:spPr bwMode="auto">
            <a:xfrm>
              <a:off x="7602579" y="4086234"/>
              <a:ext cx="122237" cy="12223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102417" name="Oval 17"/>
            <p:cNvSpPr>
              <a:spLocks noChangeArrowheads="1"/>
            </p:cNvSpPr>
            <p:nvPr/>
          </p:nvSpPr>
          <p:spPr bwMode="auto">
            <a:xfrm>
              <a:off x="6799293" y="2808279"/>
              <a:ext cx="122238" cy="12223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1" name="Oval 17"/>
            <p:cNvSpPr>
              <a:spLocks noChangeArrowheads="1"/>
            </p:cNvSpPr>
            <p:nvPr/>
          </p:nvSpPr>
          <p:spPr bwMode="auto">
            <a:xfrm>
              <a:off x="7273962" y="3684591"/>
              <a:ext cx="122238" cy="12223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2" name="Oval 17"/>
            <p:cNvSpPr>
              <a:spLocks noChangeArrowheads="1"/>
            </p:cNvSpPr>
            <p:nvPr/>
          </p:nvSpPr>
          <p:spPr bwMode="auto">
            <a:xfrm>
              <a:off x="6945345" y="3319461"/>
              <a:ext cx="122238" cy="12223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3" name="Oval 17"/>
            <p:cNvSpPr>
              <a:spLocks noChangeArrowheads="1"/>
            </p:cNvSpPr>
            <p:nvPr/>
          </p:nvSpPr>
          <p:spPr bwMode="auto">
            <a:xfrm>
              <a:off x="6635778" y="3965583"/>
              <a:ext cx="122238" cy="12223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4" name="Oval 17"/>
            <p:cNvSpPr>
              <a:spLocks noChangeArrowheads="1"/>
            </p:cNvSpPr>
            <p:nvPr/>
          </p:nvSpPr>
          <p:spPr bwMode="auto">
            <a:xfrm>
              <a:off x="7712118" y="2990844"/>
              <a:ext cx="122238" cy="12223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</p:grpSp>
      <p:sp>
        <p:nvSpPr>
          <p:cNvPr id="48" name="Rectangle 3"/>
          <p:cNvSpPr txBox="1">
            <a:spLocks noChangeArrowheads="1"/>
          </p:cNvSpPr>
          <p:nvPr/>
        </p:nvSpPr>
        <p:spPr bwMode="auto">
          <a:xfrm>
            <a:off x="80901" y="801654"/>
            <a:ext cx="8705941" cy="498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Sensor cover problem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Buchsbaum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Efrat</a:t>
            </a:r>
            <a:r>
              <a:rPr lang="en-US" sz="1800" dirty="0" smtClean="0">
                <a:solidFill>
                  <a:schemeClr val="folHlink"/>
                </a:solidFill>
              </a:rPr>
              <a:t>, Jain, </a:t>
            </a:r>
            <a:r>
              <a:rPr lang="en-US" sz="1800" dirty="0" err="1" smtClean="0">
                <a:solidFill>
                  <a:schemeClr val="folHlink"/>
                </a:solidFill>
              </a:rPr>
              <a:t>Venkatasubramanian</a:t>
            </a:r>
            <a:r>
              <a:rPr lang="en-US" sz="1800" dirty="0" smtClean="0">
                <a:solidFill>
                  <a:schemeClr val="folHlink"/>
                </a:solidFill>
              </a:rPr>
              <a:t>, Yi 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07]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Covering decomposition problems</a:t>
            </a:r>
          </a:p>
          <a:p>
            <a:pPr marL="342900" lvl="0" indent="-342900" algn="l" rtl="0">
              <a:spcBef>
                <a:spcPct val="20000"/>
              </a:spcBef>
            </a:pP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kumimoji="0" lang="en-US" sz="1800" b="0" i="0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 80</a:t>
            </a:r>
            <a:r>
              <a:rPr lang="en-US" sz="1800" kern="0" dirty="0" smtClean="0">
                <a:latin typeface="Comic Sans MS" pitchFamily="66" charset="0"/>
              </a:rPr>
              <a:t>]</a:t>
            </a:r>
            <a:r>
              <a:rPr lang="en-US" sz="2000" kern="0" dirty="0" smtClean="0">
                <a:latin typeface="Comic Sans MS" pitchFamily="66" charset="0"/>
              </a:rPr>
              <a:t>,</a:t>
            </a:r>
            <a:r>
              <a:rPr lang="en-US" kern="0" dirty="0" smtClean="0">
                <a:latin typeface="Comic Sans MS" pitchFamily="66" charset="0"/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lang="en-US" sz="1800" kern="0" dirty="0" smtClean="0">
                <a:latin typeface="Comic Sans MS" pitchFamily="66" charset="0"/>
              </a:rPr>
              <a:t> 86], </a:t>
            </a:r>
            <a:r>
              <a:rPr lang="en-US" sz="1800" kern="0" dirty="0">
                <a:latin typeface="Comic Sans MS" pitchFamily="66" charset="0"/>
              </a:rPr>
              <a:t>[</a:t>
            </a:r>
            <a:r>
              <a:rPr lang="en-US" sz="1800" dirty="0">
                <a:solidFill>
                  <a:schemeClr val="folHlink"/>
                </a:solidFill>
              </a:rPr>
              <a:t>Mani, </a:t>
            </a:r>
            <a:r>
              <a:rPr lang="en-US" sz="1800" dirty="0" err="1">
                <a:solidFill>
                  <a:schemeClr val="folHlink"/>
                </a:solidFill>
              </a:rPr>
              <a:t>Pach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>
                <a:latin typeface="Comic Sans MS" pitchFamily="66" charset="0"/>
              </a:rPr>
              <a:t>86] </a:t>
            </a:r>
            <a:r>
              <a:rPr lang="en-US" sz="1800" kern="0" dirty="0" smtClean="0">
                <a:latin typeface="Comic Sans MS" pitchFamily="66" charset="0"/>
              </a:rPr>
              <a:t>,</a:t>
            </a:r>
            <a:endParaRPr lang="en-US" kern="0" dirty="0" smtClean="0">
              <a:latin typeface="Comic Sans MS" pitchFamily="66" charset="0"/>
            </a:endParaRPr>
          </a:p>
          <a:p>
            <a:pPr marL="342900" lvl="0" indent="-342900" algn="l" rtl="0">
              <a:spcBef>
                <a:spcPct val="20000"/>
              </a:spcBef>
            </a:pP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Tóth</a:t>
            </a:r>
            <a:r>
              <a:rPr lang="en-US" sz="1800" dirty="0" smtClean="0">
                <a:solidFill>
                  <a:schemeClr val="folHlink"/>
                </a:solidFill>
              </a:rPr>
              <a:t> </a:t>
            </a: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07], 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Tardos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>
                <a:solidFill>
                  <a:schemeClr val="folHlink"/>
                </a:solidFill>
              </a:rPr>
              <a:t>Tóth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07</a:t>
            </a:r>
            <a:r>
              <a:rPr lang="en-US" sz="2000" kern="0" dirty="0" smtClean="0">
                <a:latin typeface="Comic Sans MS" pitchFamily="66" charset="0"/>
              </a:rPr>
              <a:t>],</a:t>
            </a:r>
            <a:endParaRPr lang="en-US" kern="0" dirty="0" smtClean="0">
              <a:latin typeface="Comic Sans MS" pitchFamily="66" charset="0"/>
            </a:endParaRPr>
          </a:p>
          <a:p>
            <a:pPr marL="342900" indent="-342900" algn="l" rtl="0">
              <a:spcBef>
                <a:spcPct val="20000"/>
              </a:spcBef>
            </a:pP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Tardos</a:t>
            </a:r>
            <a:r>
              <a:rPr lang="en-US" sz="1800" dirty="0">
                <a:solidFill>
                  <a:schemeClr val="folHlink"/>
                </a:solidFill>
              </a:rPr>
              <a:t>,</a:t>
            </a:r>
            <a:r>
              <a:rPr lang="en-US" sz="1800" dirty="0" smtClean="0">
                <a:solidFill>
                  <a:schemeClr val="folHlink"/>
                </a:solidFill>
              </a:rPr>
              <a:t> </a:t>
            </a:r>
            <a:r>
              <a:rPr lang="en-US" sz="1800" dirty="0" err="1">
                <a:solidFill>
                  <a:schemeClr val="folHlink"/>
                </a:solidFill>
              </a:rPr>
              <a:t>Tóth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07], </a:t>
            </a:r>
            <a:r>
              <a:rPr lang="en-US" sz="2000" kern="0" dirty="0">
                <a:latin typeface="Comic Sans MS" pitchFamily="66" charset="0"/>
              </a:rPr>
              <a:t>[</a:t>
            </a:r>
            <a:r>
              <a:rPr lang="en-US" sz="1800" dirty="0" err="1">
                <a:solidFill>
                  <a:schemeClr val="folHlink"/>
                </a:solidFill>
              </a:rPr>
              <a:t>Pálvölgyi</a:t>
            </a:r>
            <a:r>
              <a:rPr lang="en-US" sz="1800" dirty="0">
                <a:solidFill>
                  <a:schemeClr val="folHlink"/>
                </a:solidFill>
              </a:rPr>
              <a:t>, </a:t>
            </a:r>
            <a:r>
              <a:rPr lang="en-US" sz="1800" dirty="0" err="1">
                <a:solidFill>
                  <a:schemeClr val="folHlink"/>
                </a:solidFill>
              </a:rPr>
              <a:t>Tóth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09],</a:t>
            </a:r>
            <a:endParaRPr lang="en-US" kern="0" dirty="0" smtClean="0">
              <a:latin typeface="Comic Sans MS" pitchFamily="66" charset="0"/>
            </a:endParaRPr>
          </a:p>
          <a:p>
            <a:pPr marL="342900" indent="-342900" algn="l" rtl="0">
              <a:spcBef>
                <a:spcPct val="20000"/>
              </a:spcBef>
            </a:pPr>
            <a:r>
              <a:rPr lang="en-US" sz="1800" kern="0" dirty="0" smtClean="0">
                <a:latin typeface="Comic Sans MS" pitchFamily="66" charset="0"/>
              </a:rPr>
              <a:t>[</a:t>
            </a:r>
            <a:r>
              <a:rPr lang="en-US" sz="1800" dirty="0" err="1">
                <a:solidFill>
                  <a:schemeClr val="folHlink"/>
                </a:solidFill>
              </a:rPr>
              <a:t>Aloupis</a:t>
            </a:r>
            <a:r>
              <a:rPr lang="en-US" sz="1800" dirty="0">
                <a:solidFill>
                  <a:schemeClr val="folHlink"/>
                </a:solidFill>
              </a:rPr>
              <a:t>, Cardinal, Collette, </a:t>
            </a:r>
            <a:r>
              <a:rPr lang="en-US" sz="1800" dirty="0" err="1">
                <a:solidFill>
                  <a:schemeClr val="folHlink"/>
                </a:solidFill>
              </a:rPr>
              <a:t>Langerman</a:t>
            </a:r>
            <a:r>
              <a:rPr lang="en-US" sz="1800" kern="0" dirty="0">
                <a:latin typeface="Comic Sans MS" pitchFamily="66" charset="0"/>
              </a:rPr>
              <a:t>, </a:t>
            </a:r>
            <a:r>
              <a:rPr lang="en-US" sz="1800" b="1" kern="0" dirty="0">
                <a:solidFill>
                  <a:schemeClr val="accent2"/>
                </a:solidFill>
                <a:latin typeface="Comic Sans MS" pitchFamily="66" charset="0"/>
              </a:rPr>
              <a:t>S</a:t>
            </a:r>
            <a:r>
              <a:rPr lang="en-US" sz="1800" kern="0" dirty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US" sz="1800" kern="0" dirty="0">
                <a:latin typeface="Comic Sans MS" pitchFamily="66" charset="0"/>
              </a:rPr>
              <a:t>09</a:t>
            </a:r>
            <a:r>
              <a:rPr lang="en-US" sz="1800" kern="0" dirty="0" smtClean="0">
                <a:latin typeface="Comic Sans MS" pitchFamily="66" charset="0"/>
              </a:rPr>
              <a:t>]</a:t>
            </a:r>
          </a:p>
          <a:p>
            <a:pPr marL="342900" indent="-342900" algn="l" rtl="0">
              <a:spcBef>
                <a:spcPct val="20000"/>
              </a:spcBef>
            </a:pPr>
            <a:r>
              <a:rPr lang="en-US" sz="1800" kern="0" dirty="0" smtClean="0">
                <a:latin typeface="Comic Sans MS" pitchFamily="66" charset="0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Aloupis</a:t>
            </a:r>
            <a:r>
              <a:rPr lang="en-US" sz="1800" dirty="0" smtClean="0">
                <a:solidFill>
                  <a:schemeClr val="folHlink"/>
                </a:solidFill>
              </a:rPr>
              <a:t>, Cardinal, Collette, </a:t>
            </a:r>
            <a:r>
              <a:rPr lang="en-US" sz="1800" dirty="0" err="1" smtClean="0">
                <a:solidFill>
                  <a:schemeClr val="folHlink"/>
                </a:solidFill>
              </a:rPr>
              <a:t>Langerman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Orden</a:t>
            </a:r>
            <a:r>
              <a:rPr lang="en-US" sz="1800" dirty="0" smtClean="0">
                <a:solidFill>
                  <a:schemeClr val="folHlink"/>
                </a:solidFill>
              </a:rPr>
              <a:t>, Ramos </a:t>
            </a:r>
            <a:r>
              <a:rPr lang="en-US" sz="1800" kern="0" dirty="0" smtClean="0">
                <a:latin typeface="Comic Sans MS" pitchFamily="66" charset="0"/>
              </a:rPr>
              <a:t>09]</a:t>
            </a:r>
            <a:endParaRPr lang="en-US" kern="0" dirty="0" smtClean="0">
              <a:latin typeface="Comic Sans MS" pitchFamily="66" charset="0"/>
            </a:endParaRPr>
          </a:p>
          <a:p>
            <a:pPr marL="342900" indent="-342900" algn="l" rtl="0">
              <a:spcBef>
                <a:spcPct val="20000"/>
              </a:spcBef>
            </a:pPr>
            <a:endParaRPr lang="en-US" kern="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80EF44D-DE0C-4270-AEFD-3AFD3A2D0640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8199" name="Rectangle 2"/>
          <p:cNvSpPr>
            <a:spLocks noGrp="1" noChangeArrowheads="1"/>
          </p:cNvSpPr>
          <p:nvPr>
            <p:ph type="title"/>
          </p:nvPr>
        </p:nvSpPr>
        <p:spPr>
          <a:xfrm>
            <a:off x="299979" y="142830"/>
            <a:ext cx="7772400" cy="730260"/>
          </a:xfrm>
        </p:spPr>
        <p:txBody>
          <a:bodyPr/>
          <a:lstStyle/>
          <a:p>
            <a:pPr rtl="0" eaLnBrk="1" hangingPunct="1"/>
            <a:r>
              <a:rPr lang="en-US" sz="3600" dirty="0" smtClean="0"/>
              <a:t>Related Problems</a:t>
            </a:r>
            <a:endParaRPr lang="en-US" dirty="0" smtClean="0"/>
          </a:p>
        </p:txBody>
      </p:sp>
      <p:grpSp>
        <p:nvGrpSpPr>
          <p:cNvPr id="2" name="Group 44"/>
          <p:cNvGrpSpPr/>
          <p:nvPr/>
        </p:nvGrpSpPr>
        <p:grpSpPr>
          <a:xfrm>
            <a:off x="6635778" y="2808279"/>
            <a:ext cx="1198578" cy="1400192"/>
            <a:chOff x="6635778" y="2808279"/>
            <a:chExt cx="1198578" cy="1400192"/>
          </a:xfrm>
        </p:grpSpPr>
        <p:sp>
          <p:nvSpPr>
            <p:cNvPr id="102411" name="Oval 11"/>
            <p:cNvSpPr>
              <a:spLocks noChangeArrowheads="1"/>
            </p:cNvSpPr>
            <p:nvPr/>
          </p:nvSpPr>
          <p:spPr bwMode="auto">
            <a:xfrm>
              <a:off x="7602579" y="4086234"/>
              <a:ext cx="122237" cy="12223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102417" name="Oval 17"/>
            <p:cNvSpPr>
              <a:spLocks noChangeArrowheads="1"/>
            </p:cNvSpPr>
            <p:nvPr/>
          </p:nvSpPr>
          <p:spPr bwMode="auto">
            <a:xfrm>
              <a:off x="6799293" y="2808279"/>
              <a:ext cx="122238" cy="12223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1" name="Oval 17"/>
            <p:cNvSpPr>
              <a:spLocks noChangeArrowheads="1"/>
            </p:cNvSpPr>
            <p:nvPr/>
          </p:nvSpPr>
          <p:spPr bwMode="auto">
            <a:xfrm>
              <a:off x="7273962" y="3684591"/>
              <a:ext cx="122238" cy="12223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2" name="Oval 17"/>
            <p:cNvSpPr>
              <a:spLocks noChangeArrowheads="1"/>
            </p:cNvSpPr>
            <p:nvPr/>
          </p:nvSpPr>
          <p:spPr bwMode="auto">
            <a:xfrm>
              <a:off x="6945345" y="3319461"/>
              <a:ext cx="122238" cy="12223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3" name="Oval 17"/>
            <p:cNvSpPr>
              <a:spLocks noChangeArrowheads="1"/>
            </p:cNvSpPr>
            <p:nvPr/>
          </p:nvSpPr>
          <p:spPr bwMode="auto">
            <a:xfrm>
              <a:off x="6635778" y="3965583"/>
              <a:ext cx="122238" cy="12223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4" name="Oval 17"/>
            <p:cNvSpPr>
              <a:spLocks noChangeArrowheads="1"/>
            </p:cNvSpPr>
            <p:nvPr/>
          </p:nvSpPr>
          <p:spPr bwMode="auto">
            <a:xfrm>
              <a:off x="7712118" y="2990844"/>
              <a:ext cx="122238" cy="12223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</p:grp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80901" y="801654"/>
            <a:ext cx="8705941" cy="498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Sensor cover problem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Buchsbaum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Efrat</a:t>
            </a:r>
            <a:r>
              <a:rPr lang="en-US" sz="1800" dirty="0" smtClean="0">
                <a:solidFill>
                  <a:schemeClr val="folHlink"/>
                </a:solidFill>
              </a:rPr>
              <a:t>, Jain, </a:t>
            </a:r>
            <a:r>
              <a:rPr lang="en-US" sz="1800" dirty="0" err="1" smtClean="0">
                <a:solidFill>
                  <a:schemeClr val="folHlink"/>
                </a:solidFill>
              </a:rPr>
              <a:t>Venkatasubramanian</a:t>
            </a:r>
            <a:r>
              <a:rPr lang="en-US" sz="1800" dirty="0" smtClean="0">
                <a:solidFill>
                  <a:schemeClr val="folHlink"/>
                </a:solidFill>
              </a:rPr>
              <a:t>, Yi 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07]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Covering decomposition problems</a:t>
            </a:r>
          </a:p>
          <a:p>
            <a:pPr marL="342900" lvl="0" indent="-342900" algn="l" rtl="0">
              <a:spcBef>
                <a:spcPct val="20000"/>
              </a:spcBef>
            </a:pP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kumimoji="0" lang="en-US" sz="1800" b="0" i="0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 80</a:t>
            </a:r>
            <a:r>
              <a:rPr lang="en-US" sz="1800" kern="0" dirty="0" smtClean="0">
                <a:latin typeface="Comic Sans MS" pitchFamily="66" charset="0"/>
              </a:rPr>
              <a:t>]</a:t>
            </a:r>
            <a:r>
              <a:rPr lang="en-US" sz="2000" kern="0" dirty="0" smtClean="0">
                <a:latin typeface="Comic Sans MS" pitchFamily="66" charset="0"/>
              </a:rPr>
              <a:t>,</a:t>
            </a:r>
            <a:r>
              <a:rPr lang="en-US" kern="0" dirty="0" smtClean="0">
                <a:latin typeface="Comic Sans MS" pitchFamily="66" charset="0"/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lang="en-US" sz="1800" kern="0" dirty="0" smtClean="0">
                <a:latin typeface="Comic Sans MS" pitchFamily="66" charset="0"/>
              </a:rPr>
              <a:t> 86], </a:t>
            </a:r>
            <a:r>
              <a:rPr lang="en-US" sz="1800" kern="0" dirty="0">
                <a:latin typeface="Comic Sans MS" pitchFamily="66" charset="0"/>
              </a:rPr>
              <a:t>[</a:t>
            </a:r>
            <a:r>
              <a:rPr lang="en-US" sz="1800" dirty="0">
                <a:solidFill>
                  <a:schemeClr val="folHlink"/>
                </a:solidFill>
              </a:rPr>
              <a:t>Mani, </a:t>
            </a:r>
            <a:r>
              <a:rPr lang="en-US" sz="1800" dirty="0" err="1">
                <a:solidFill>
                  <a:schemeClr val="folHlink"/>
                </a:solidFill>
              </a:rPr>
              <a:t>Pach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>
                <a:latin typeface="Comic Sans MS" pitchFamily="66" charset="0"/>
              </a:rPr>
              <a:t>86] </a:t>
            </a:r>
            <a:r>
              <a:rPr lang="en-US" sz="1800" kern="0" dirty="0" smtClean="0">
                <a:latin typeface="Comic Sans MS" pitchFamily="66" charset="0"/>
              </a:rPr>
              <a:t>,</a:t>
            </a:r>
            <a:endParaRPr lang="en-US" kern="0" dirty="0" smtClean="0">
              <a:latin typeface="Comic Sans MS" pitchFamily="66" charset="0"/>
            </a:endParaRPr>
          </a:p>
          <a:p>
            <a:pPr marL="342900" lvl="0" indent="-342900" algn="l" rtl="0">
              <a:spcBef>
                <a:spcPct val="20000"/>
              </a:spcBef>
            </a:pP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Tóth</a:t>
            </a:r>
            <a:r>
              <a:rPr lang="en-US" sz="1800" dirty="0" smtClean="0">
                <a:solidFill>
                  <a:schemeClr val="folHlink"/>
                </a:solidFill>
              </a:rPr>
              <a:t> </a:t>
            </a: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07], 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Tardos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>
                <a:solidFill>
                  <a:schemeClr val="folHlink"/>
                </a:solidFill>
              </a:rPr>
              <a:t>Tóth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07</a:t>
            </a:r>
            <a:r>
              <a:rPr lang="en-US" sz="2000" kern="0" dirty="0" smtClean="0">
                <a:latin typeface="Comic Sans MS" pitchFamily="66" charset="0"/>
              </a:rPr>
              <a:t>],</a:t>
            </a:r>
            <a:endParaRPr lang="en-US" kern="0" dirty="0" smtClean="0">
              <a:latin typeface="Comic Sans MS" pitchFamily="66" charset="0"/>
            </a:endParaRPr>
          </a:p>
          <a:p>
            <a:pPr marL="342900" indent="-342900" algn="l" rtl="0">
              <a:spcBef>
                <a:spcPct val="20000"/>
              </a:spcBef>
            </a:pP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Tardos</a:t>
            </a:r>
            <a:r>
              <a:rPr lang="en-US" sz="1800" dirty="0">
                <a:solidFill>
                  <a:schemeClr val="folHlink"/>
                </a:solidFill>
              </a:rPr>
              <a:t>,</a:t>
            </a:r>
            <a:r>
              <a:rPr lang="en-US" sz="1800" dirty="0" smtClean="0">
                <a:solidFill>
                  <a:schemeClr val="folHlink"/>
                </a:solidFill>
              </a:rPr>
              <a:t> </a:t>
            </a:r>
            <a:r>
              <a:rPr lang="en-US" sz="1800" dirty="0" err="1">
                <a:solidFill>
                  <a:schemeClr val="folHlink"/>
                </a:solidFill>
              </a:rPr>
              <a:t>Tóth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07], </a:t>
            </a:r>
            <a:r>
              <a:rPr lang="en-US" sz="2000" kern="0" dirty="0">
                <a:latin typeface="Comic Sans MS" pitchFamily="66" charset="0"/>
              </a:rPr>
              <a:t>[</a:t>
            </a:r>
            <a:r>
              <a:rPr lang="en-US" sz="1800" dirty="0" err="1">
                <a:solidFill>
                  <a:schemeClr val="folHlink"/>
                </a:solidFill>
              </a:rPr>
              <a:t>Pálvölgyi</a:t>
            </a:r>
            <a:r>
              <a:rPr lang="en-US" sz="1800" dirty="0">
                <a:solidFill>
                  <a:schemeClr val="folHlink"/>
                </a:solidFill>
              </a:rPr>
              <a:t>, </a:t>
            </a:r>
            <a:r>
              <a:rPr lang="en-US" sz="1800" dirty="0" err="1">
                <a:solidFill>
                  <a:schemeClr val="folHlink"/>
                </a:solidFill>
              </a:rPr>
              <a:t>Tóth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09],</a:t>
            </a:r>
            <a:endParaRPr lang="en-US" kern="0" dirty="0" smtClean="0">
              <a:latin typeface="Comic Sans MS" pitchFamily="66" charset="0"/>
            </a:endParaRPr>
          </a:p>
          <a:p>
            <a:pPr marL="342900" indent="-342900" algn="l" rtl="0">
              <a:spcBef>
                <a:spcPct val="20000"/>
              </a:spcBef>
            </a:pPr>
            <a:r>
              <a:rPr lang="en-US" sz="1800" kern="0" dirty="0" smtClean="0">
                <a:latin typeface="Comic Sans MS" pitchFamily="66" charset="0"/>
              </a:rPr>
              <a:t>[</a:t>
            </a:r>
            <a:r>
              <a:rPr lang="en-US" sz="1800" dirty="0" err="1">
                <a:solidFill>
                  <a:schemeClr val="folHlink"/>
                </a:solidFill>
              </a:rPr>
              <a:t>Aloupis</a:t>
            </a:r>
            <a:r>
              <a:rPr lang="en-US" sz="1800" dirty="0">
                <a:solidFill>
                  <a:schemeClr val="folHlink"/>
                </a:solidFill>
              </a:rPr>
              <a:t>, Cardinal, Collette, </a:t>
            </a:r>
            <a:r>
              <a:rPr lang="en-US" sz="1800" dirty="0" err="1">
                <a:solidFill>
                  <a:schemeClr val="folHlink"/>
                </a:solidFill>
              </a:rPr>
              <a:t>Langerman</a:t>
            </a:r>
            <a:r>
              <a:rPr lang="en-US" sz="1800" kern="0" dirty="0">
                <a:latin typeface="Comic Sans MS" pitchFamily="66" charset="0"/>
              </a:rPr>
              <a:t>, </a:t>
            </a:r>
            <a:r>
              <a:rPr lang="en-US" sz="1800" b="1" kern="0" dirty="0">
                <a:solidFill>
                  <a:schemeClr val="accent2"/>
                </a:solidFill>
                <a:latin typeface="Comic Sans MS" pitchFamily="66" charset="0"/>
              </a:rPr>
              <a:t>S</a:t>
            </a:r>
            <a:r>
              <a:rPr lang="en-US" sz="1800" kern="0" dirty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US" sz="1800" kern="0" dirty="0">
                <a:latin typeface="Comic Sans MS" pitchFamily="66" charset="0"/>
              </a:rPr>
              <a:t>09</a:t>
            </a:r>
            <a:r>
              <a:rPr lang="en-US" sz="1800" kern="0" dirty="0" smtClean="0">
                <a:latin typeface="Comic Sans MS" pitchFamily="66" charset="0"/>
              </a:rPr>
              <a:t>]</a:t>
            </a:r>
          </a:p>
          <a:p>
            <a:pPr marL="342900" indent="-342900" algn="l" rtl="0">
              <a:spcBef>
                <a:spcPct val="20000"/>
              </a:spcBef>
            </a:pPr>
            <a:r>
              <a:rPr lang="en-US" sz="1800" kern="0" dirty="0" smtClean="0">
                <a:latin typeface="Comic Sans MS" pitchFamily="66" charset="0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Aloupis</a:t>
            </a:r>
            <a:r>
              <a:rPr lang="en-US" sz="1800" dirty="0" smtClean="0">
                <a:solidFill>
                  <a:schemeClr val="folHlink"/>
                </a:solidFill>
              </a:rPr>
              <a:t>, Cardinal, Collette, </a:t>
            </a:r>
            <a:r>
              <a:rPr lang="en-US" sz="1800" dirty="0" err="1" smtClean="0">
                <a:solidFill>
                  <a:schemeClr val="folHlink"/>
                </a:solidFill>
              </a:rPr>
              <a:t>Langerman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Orden</a:t>
            </a:r>
            <a:r>
              <a:rPr lang="en-US" sz="1800" dirty="0" smtClean="0">
                <a:solidFill>
                  <a:schemeClr val="folHlink"/>
                </a:solidFill>
              </a:rPr>
              <a:t>, Ramos </a:t>
            </a:r>
            <a:r>
              <a:rPr lang="en-US" sz="1800" kern="0" dirty="0" smtClean="0">
                <a:latin typeface="Comic Sans MS" pitchFamily="66" charset="0"/>
              </a:rPr>
              <a:t>09]</a:t>
            </a:r>
            <a:endParaRPr lang="en-US" kern="0" dirty="0" smtClean="0">
              <a:latin typeface="Comic Sans MS" pitchFamily="66" charset="0"/>
            </a:endParaRPr>
          </a:p>
          <a:p>
            <a:pPr marL="342900" indent="-342900" algn="l" rtl="0">
              <a:spcBef>
                <a:spcPct val="20000"/>
              </a:spcBef>
            </a:pPr>
            <a:endParaRPr lang="en-US" kern="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80EF44D-DE0C-4270-AEFD-3AFD3A2D0640}" type="slidenum">
              <a:rPr lang="en-US"/>
              <a:pPr/>
              <a:t>17</a:t>
            </a:fld>
            <a:endParaRPr lang="en-US" dirty="0"/>
          </a:p>
        </p:txBody>
      </p:sp>
      <p:sp>
        <p:nvSpPr>
          <p:cNvPr id="8199" name="Rectangle 2"/>
          <p:cNvSpPr>
            <a:spLocks noGrp="1" noChangeArrowheads="1"/>
          </p:cNvSpPr>
          <p:nvPr>
            <p:ph type="title"/>
          </p:nvPr>
        </p:nvSpPr>
        <p:spPr>
          <a:xfrm>
            <a:off x="299979" y="142830"/>
            <a:ext cx="7772400" cy="730260"/>
          </a:xfrm>
        </p:spPr>
        <p:txBody>
          <a:bodyPr/>
          <a:lstStyle/>
          <a:p>
            <a:pPr rtl="0" eaLnBrk="1" hangingPunct="1"/>
            <a:r>
              <a:rPr lang="en-US" sz="3600" dirty="0" smtClean="0"/>
              <a:t>Related Problems</a:t>
            </a:r>
            <a:endParaRPr lang="en-US" dirty="0" smtClean="0"/>
          </a:p>
        </p:txBody>
      </p:sp>
      <p:grpSp>
        <p:nvGrpSpPr>
          <p:cNvPr id="2" name="Group 16"/>
          <p:cNvGrpSpPr/>
          <p:nvPr/>
        </p:nvGrpSpPr>
        <p:grpSpPr>
          <a:xfrm>
            <a:off x="6635778" y="2808279"/>
            <a:ext cx="1198578" cy="1400192"/>
            <a:chOff x="6635778" y="2808279"/>
            <a:chExt cx="1198578" cy="1400192"/>
          </a:xfrm>
          <a:solidFill>
            <a:schemeClr val="bg2">
              <a:alpha val="98000"/>
            </a:schemeClr>
          </a:solidFill>
        </p:grpSpPr>
        <p:sp>
          <p:nvSpPr>
            <p:cNvPr id="102411" name="Oval 11"/>
            <p:cNvSpPr>
              <a:spLocks noChangeArrowheads="1"/>
            </p:cNvSpPr>
            <p:nvPr/>
          </p:nvSpPr>
          <p:spPr bwMode="auto">
            <a:xfrm>
              <a:off x="7602579" y="4086234"/>
              <a:ext cx="122237" cy="122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102417" name="Oval 17"/>
            <p:cNvSpPr>
              <a:spLocks noChangeArrowheads="1"/>
            </p:cNvSpPr>
            <p:nvPr/>
          </p:nvSpPr>
          <p:spPr bwMode="auto">
            <a:xfrm>
              <a:off x="6799293" y="2808279"/>
              <a:ext cx="122238" cy="1222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1" name="Oval 17"/>
            <p:cNvSpPr>
              <a:spLocks noChangeArrowheads="1"/>
            </p:cNvSpPr>
            <p:nvPr/>
          </p:nvSpPr>
          <p:spPr bwMode="auto">
            <a:xfrm>
              <a:off x="7273962" y="3684591"/>
              <a:ext cx="122238" cy="1222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2" name="Oval 17"/>
            <p:cNvSpPr>
              <a:spLocks noChangeArrowheads="1"/>
            </p:cNvSpPr>
            <p:nvPr/>
          </p:nvSpPr>
          <p:spPr bwMode="auto">
            <a:xfrm>
              <a:off x="6945345" y="3319461"/>
              <a:ext cx="122238" cy="1222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3" name="Oval 17"/>
            <p:cNvSpPr>
              <a:spLocks noChangeArrowheads="1"/>
            </p:cNvSpPr>
            <p:nvPr/>
          </p:nvSpPr>
          <p:spPr bwMode="auto">
            <a:xfrm>
              <a:off x="6635778" y="3965583"/>
              <a:ext cx="122238" cy="1222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4" name="Oval 17"/>
            <p:cNvSpPr>
              <a:spLocks noChangeArrowheads="1"/>
            </p:cNvSpPr>
            <p:nvPr/>
          </p:nvSpPr>
          <p:spPr bwMode="auto">
            <a:xfrm>
              <a:off x="7712118" y="2990844"/>
              <a:ext cx="122238" cy="1222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</p:grpSp>
      <p:sp>
        <p:nvSpPr>
          <p:cNvPr id="8214" name="Oval 22"/>
          <p:cNvSpPr>
            <a:spLocks noChangeArrowheads="1"/>
          </p:cNvSpPr>
          <p:nvPr/>
        </p:nvSpPr>
        <p:spPr bwMode="auto">
          <a:xfrm>
            <a:off x="7602579" y="4086234"/>
            <a:ext cx="122237" cy="122237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8" name="Oval 22"/>
          <p:cNvSpPr>
            <a:spLocks noChangeArrowheads="1"/>
          </p:cNvSpPr>
          <p:nvPr/>
        </p:nvSpPr>
        <p:spPr bwMode="auto">
          <a:xfrm>
            <a:off x="6945345" y="3319461"/>
            <a:ext cx="122237" cy="122237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6643716" y="3957645"/>
            <a:ext cx="122237" cy="122237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0" name="Oval 22"/>
          <p:cNvSpPr>
            <a:spLocks noChangeArrowheads="1"/>
          </p:cNvSpPr>
          <p:nvPr/>
        </p:nvSpPr>
        <p:spPr bwMode="auto">
          <a:xfrm>
            <a:off x="7712118" y="2990844"/>
            <a:ext cx="122237" cy="122237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5" name="Oval 26"/>
          <p:cNvSpPr>
            <a:spLocks noChangeArrowheads="1"/>
          </p:cNvSpPr>
          <p:nvPr/>
        </p:nvSpPr>
        <p:spPr bwMode="auto">
          <a:xfrm>
            <a:off x="6799293" y="2808279"/>
            <a:ext cx="122237" cy="122238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6" name="Oval 26"/>
          <p:cNvSpPr>
            <a:spLocks noChangeArrowheads="1"/>
          </p:cNvSpPr>
          <p:nvPr/>
        </p:nvSpPr>
        <p:spPr bwMode="auto">
          <a:xfrm>
            <a:off x="7273962" y="3684591"/>
            <a:ext cx="122237" cy="122238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80901" y="801654"/>
            <a:ext cx="8705941" cy="498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Sensor cover problem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Buchsbaum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Efrat</a:t>
            </a:r>
            <a:r>
              <a:rPr lang="en-US" sz="1800" dirty="0" smtClean="0">
                <a:solidFill>
                  <a:schemeClr val="folHlink"/>
                </a:solidFill>
              </a:rPr>
              <a:t>, Jain, </a:t>
            </a:r>
            <a:r>
              <a:rPr lang="en-US" sz="1800" dirty="0" err="1" smtClean="0">
                <a:solidFill>
                  <a:schemeClr val="folHlink"/>
                </a:solidFill>
              </a:rPr>
              <a:t>Venkatasubramanian</a:t>
            </a:r>
            <a:r>
              <a:rPr lang="en-US" sz="1800" dirty="0" smtClean="0">
                <a:solidFill>
                  <a:schemeClr val="folHlink"/>
                </a:solidFill>
              </a:rPr>
              <a:t>, Yi 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07]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Covering decomposition problems</a:t>
            </a:r>
          </a:p>
          <a:p>
            <a:pPr marL="342900" lvl="0" indent="-342900" algn="l" rtl="0">
              <a:spcBef>
                <a:spcPct val="20000"/>
              </a:spcBef>
            </a:pP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kumimoji="0" lang="en-US" sz="1800" b="0" i="0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 80</a:t>
            </a:r>
            <a:r>
              <a:rPr lang="en-US" sz="1800" kern="0" dirty="0" smtClean="0">
                <a:latin typeface="Comic Sans MS" pitchFamily="66" charset="0"/>
              </a:rPr>
              <a:t>]</a:t>
            </a:r>
            <a:r>
              <a:rPr lang="en-US" sz="2000" kern="0" dirty="0" smtClean="0">
                <a:latin typeface="Comic Sans MS" pitchFamily="66" charset="0"/>
              </a:rPr>
              <a:t>,</a:t>
            </a:r>
            <a:r>
              <a:rPr lang="en-US" kern="0" dirty="0" smtClean="0">
                <a:latin typeface="Comic Sans MS" pitchFamily="66" charset="0"/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lang="en-US" sz="1800" kern="0" dirty="0" smtClean="0">
                <a:latin typeface="Comic Sans MS" pitchFamily="66" charset="0"/>
              </a:rPr>
              <a:t> 86], </a:t>
            </a:r>
            <a:r>
              <a:rPr lang="en-US" sz="1800" kern="0" dirty="0">
                <a:latin typeface="Comic Sans MS" pitchFamily="66" charset="0"/>
              </a:rPr>
              <a:t>[</a:t>
            </a:r>
            <a:r>
              <a:rPr lang="en-US" sz="1800" dirty="0">
                <a:solidFill>
                  <a:schemeClr val="folHlink"/>
                </a:solidFill>
              </a:rPr>
              <a:t>Mani, </a:t>
            </a:r>
            <a:r>
              <a:rPr lang="en-US" sz="1800" dirty="0" err="1">
                <a:solidFill>
                  <a:schemeClr val="folHlink"/>
                </a:solidFill>
              </a:rPr>
              <a:t>Pach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>
                <a:latin typeface="Comic Sans MS" pitchFamily="66" charset="0"/>
              </a:rPr>
              <a:t>86] </a:t>
            </a:r>
            <a:r>
              <a:rPr lang="en-US" sz="1800" kern="0" dirty="0" smtClean="0">
                <a:latin typeface="Comic Sans MS" pitchFamily="66" charset="0"/>
              </a:rPr>
              <a:t>,</a:t>
            </a:r>
            <a:endParaRPr lang="en-US" kern="0" dirty="0" smtClean="0">
              <a:latin typeface="Comic Sans MS" pitchFamily="66" charset="0"/>
            </a:endParaRPr>
          </a:p>
          <a:p>
            <a:pPr marL="342900" lvl="0" indent="-342900" algn="l" rtl="0">
              <a:spcBef>
                <a:spcPct val="20000"/>
              </a:spcBef>
            </a:pP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Tóth</a:t>
            </a:r>
            <a:r>
              <a:rPr lang="en-US" sz="1800" dirty="0" smtClean="0">
                <a:solidFill>
                  <a:schemeClr val="folHlink"/>
                </a:solidFill>
              </a:rPr>
              <a:t> </a:t>
            </a: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07], 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Tardos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>
                <a:solidFill>
                  <a:schemeClr val="folHlink"/>
                </a:solidFill>
              </a:rPr>
              <a:t>Tóth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07</a:t>
            </a:r>
            <a:r>
              <a:rPr lang="en-US" sz="2000" kern="0" dirty="0" smtClean="0">
                <a:latin typeface="Comic Sans MS" pitchFamily="66" charset="0"/>
              </a:rPr>
              <a:t>],</a:t>
            </a:r>
            <a:endParaRPr lang="en-US" kern="0" dirty="0" smtClean="0">
              <a:latin typeface="Comic Sans MS" pitchFamily="66" charset="0"/>
            </a:endParaRPr>
          </a:p>
          <a:p>
            <a:pPr marL="342900" indent="-342900" algn="l" rtl="0">
              <a:spcBef>
                <a:spcPct val="20000"/>
              </a:spcBef>
            </a:pP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Tardos</a:t>
            </a:r>
            <a:r>
              <a:rPr lang="en-US" sz="1800" dirty="0">
                <a:solidFill>
                  <a:schemeClr val="folHlink"/>
                </a:solidFill>
              </a:rPr>
              <a:t>,</a:t>
            </a:r>
            <a:r>
              <a:rPr lang="en-US" sz="1800" dirty="0" smtClean="0">
                <a:solidFill>
                  <a:schemeClr val="folHlink"/>
                </a:solidFill>
              </a:rPr>
              <a:t> </a:t>
            </a:r>
            <a:r>
              <a:rPr lang="en-US" sz="1800" dirty="0" err="1">
                <a:solidFill>
                  <a:schemeClr val="folHlink"/>
                </a:solidFill>
              </a:rPr>
              <a:t>Tóth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07], </a:t>
            </a:r>
            <a:r>
              <a:rPr lang="en-US" sz="2000" kern="0" dirty="0">
                <a:latin typeface="Comic Sans MS" pitchFamily="66" charset="0"/>
              </a:rPr>
              <a:t>[</a:t>
            </a:r>
            <a:r>
              <a:rPr lang="en-US" sz="1800" dirty="0" err="1">
                <a:solidFill>
                  <a:schemeClr val="folHlink"/>
                </a:solidFill>
              </a:rPr>
              <a:t>Pálvölgyi</a:t>
            </a:r>
            <a:r>
              <a:rPr lang="en-US" sz="1800" dirty="0">
                <a:solidFill>
                  <a:schemeClr val="folHlink"/>
                </a:solidFill>
              </a:rPr>
              <a:t>, </a:t>
            </a:r>
            <a:r>
              <a:rPr lang="en-US" sz="1800" dirty="0" err="1">
                <a:solidFill>
                  <a:schemeClr val="folHlink"/>
                </a:solidFill>
              </a:rPr>
              <a:t>Tóth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09],</a:t>
            </a:r>
            <a:endParaRPr lang="en-US" kern="0" dirty="0" smtClean="0">
              <a:latin typeface="Comic Sans MS" pitchFamily="66" charset="0"/>
            </a:endParaRPr>
          </a:p>
          <a:p>
            <a:pPr marL="342900" indent="-342900" algn="l" rtl="0">
              <a:spcBef>
                <a:spcPct val="20000"/>
              </a:spcBef>
            </a:pPr>
            <a:r>
              <a:rPr lang="en-US" sz="1800" kern="0" dirty="0" smtClean="0">
                <a:latin typeface="Comic Sans MS" pitchFamily="66" charset="0"/>
              </a:rPr>
              <a:t>[</a:t>
            </a:r>
            <a:r>
              <a:rPr lang="en-US" sz="1800" dirty="0" err="1">
                <a:solidFill>
                  <a:schemeClr val="folHlink"/>
                </a:solidFill>
              </a:rPr>
              <a:t>Aloupis</a:t>
            </a:r>
            <a:r>
              <a:rPr lang="en-US" sz="1800" dirty="0">
                <a:solidFill>
                  <a:schemeClr val="folHlink"/>
                </a:solidFill>
              </a:rPr>
              <a:t>, Cardinal, Collette, </a:t>
            </a:r>
            <a:r>
              <a:rPr lang="en-US" sz="1800" dirty="0" err="1">
                <a:solidFill>
                  <a:schemeClr val="folHlink"/>
                </a:solidFill>
              </a:rPr>
              <a:t>Langerman</a:t>
            </a:r>
            <a:r>
              <a:rPr lang="en-US" sz="1800" kern="0" dirty="0">
                <a:latin typeface="Comic Sans MS" pitchFamily="66" charset="0"/>
              </a:rPr>
              <a:t>, </a:t>
            </a:r>
            <a:r>
              <a:rPr lang="en-US" sz="1800" b="1" kern="0" dirty="0">
                <a:solidFill>
                  <a:schemeClr val="accent2"/>
                </a:solidFill>
                <a:latin typeface="Comic Sans MS" pitchFamily="66" charset="0"/>
              </a:rPr>
              <a:t>S</a:t>
            </a:r>
            <a:r>
              <a:rPr lang="en-US" sz="1800" kern="0" dirty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US" sz="1800" kern="0" dirty="0">
                <a:latin typeface="Comic Sans MS" pitchFamily="66" charset="0"/>
              </a:rPr>
              <a:t>09</a:t>
            </a:r>
            <a:r>
              <a:rPr lang="en-US" sz="1800" kern="0" dirty="0" smtClean="0">
                <a:latin typeface="Comic Sans MS" pitchFamily="66" charset="0"/>
              </a:rPr>
              <a:t>]</a:t>
            </a:r>
          </a:p>
          <a:p>
            <a:pPr marL="342900" indent="-342900" algn="l" rtl="0">
              <a:spcBef>
                <a:spcPct val="20000"/>
              </a:spcBef>
            </a:pPr>
            <a:r>
              <a:rPr lang="en-US" sz="1800" kern="0" dirty="0" smtClean="0">
                <a:latin typeface="Comic Sans MS" pitchFamily="66" charset="0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Aloupis</a:t>
            </a:r>
            <a:r>
              <a:rPr lang="en-US" sz="1800" dirty="0" smtClean="0">
                <a:solidFill>
                  <a:schemeClr val="folHlink"/>
                </a:solidFill>
              </a:rPr>
              <a:t>, Cardinal, Collette, </a:t>
            </a:r>
            <a:r>
              <a:rPr lang="en-US" sz="1800" dirty="0" err="1" smtClean="0">
                <a:solidFill>
                  <a:schemeClr val="folHlink"/>
                </a:solidFill>
              </a:rPr>
              <a:t>Langerman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Orden</a:t>
            </a:r>
            <a:r>
              <a:rPr lang="en-US" sz="1800" dirty="0" smtClean="0">
                <a:solidFill>
                  <a:schemeClr val="folHlink"/>
                </a:solidFill>
              </a:rPr>
              <a:t>, Ramos </a:t>
            </a:r>
            <a:r>
              <a:rPr lang="en-US" sz="1800" kern="0" dirty="0" smtClean="0">
                <a:latin typeface="Comic Sans MS" pitchFamily="66" charset="0"/>
              </a:rPr>
              <a:t>09]</a:t>
            </a:r>
            <a:endParaRPr lang="en-US" kern="0" dirty="0" smtClean="0">
              <a:latin typeface="Comic Sans MS" pitchFamily="66" charset="0"/>
            </a:endParaRPr>
          </a:p>
          <a:p>
            <a:pPr marL="342900" indent="-342900" algn="l" rtl="0">
              <a:spcBef>
                <a:spcPct val="20000"/>
              </a:spcBef>
            </a:pPr>
            <a:endParaRPr lang="en-US" kern="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30"/>
          <p:cNvSpPr>
            <a:spLocks noChangeArrowheads="1"/>
          </p:cNvSpPr>
          <p:nvPr/>
        </p:nvSpPr>
        <p:spPr bwMode="auto">
          <a:xfrm>
            <a:off x="6397650" y="3282948"/>
            <a:ext cx="1260475" cy="1168416"/>
          </a:xfrm>
          <a:prstGeom prst="ellipse">
            <a:avLst/>
          </a:prstGeom>
          <a:solidFill>
            <a:srgbClr val="CCFF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80EF44D-DE0C-4270-AEFD-3AFD3A2D0640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8199" name="Rectangle 2"/>
          <p:cNvSpPr>
            <a:spLocks noGrp="1" noChangeArrowheads="1"/>
          </p:cNvSpPr>
          <p:nvPr>
            <p:ph type="title"/>
          </p:nvPr>
        </p:nvSpPr>
        <p:spPr>
          <a:xfrm>
            <a:off x="299979" y="142830"/>
            <a:ext cx="7772400" cy="730260"/>
          </a:xfrm>
        </p:spPr>
        <p:txBody>
          <a:bodyPr/>
          <a:lstStyle/>
          <a:p>
            <a:pPr rtl="0" eaLnBrk="1" hangingPunct="1"/>
            <a:r>
              <a:rPr lang="en-US" sz="3600" dirty="0" smtClean="0"/>
              <a:t>Related Problems</a:t>
            </a:r>
            <a:endParaRPr lang="en-US" dirty="0" smtClean="0"/>
          </a:p>
        </p:txBody>
      </p:sp>
      <p:grpSp>
        <p:nvGrpSpPr>
          <p:cNvPr id="2" name="Group 16"/>
          <p:cNvGrpSpPr/>
          <p:nvPr/>
        </p:nvGrpSpPr>
        <p:grpSpPr>
          <a:xfrm>
            <a:off x="6635778" y="2808279"/>
            <a:ext cx="1198578" cy="1400192"/>
            <a:chOff x="6635778" y="2808279"/>
            <a:chExt cx="1198578" cy="1400192"/>
          </a:xfrm>
          <a:solidFill>
            <a:schemeClr val="bg2">
              <a:alpha val="98000"/>
            </a:schemeClr>
          </a:solidFill>
        </p:grpSpPr>
        <p:sp>
          <p:nvSpPr>
            <p:cNvPr id="102411" name="Oval 11"/>
            <p:cNvSpPr>
              <a:spLocks noChangeArrowheads="1"/>
            </p:cNvSpPr>
            <p:nvPr/>
          </p:nvSpPr>
          <p:spPr bwMode="auto">
            <a:xfrm>
              <a:off x="7602579" y="4086234"/>
              <a:ext cx="122237" cy="122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102417" name="Oval 17"/>
            <p:cNvSpPr>
              <a:spLocks noChangeArrowheads="1"/>
            </p:cNvSpPr>
            <p:nvPr/>
          </p:nvSpPr>
          <p:spPr bwMode="auto">
            <a:xfrm>
              <a:off x="6799293" y="2808279"/>
              <a:ext cx="122238" cy="1222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1" name="Oval 17"/>
            <p:cNvSpPr>
              <a:spLocks noChangeArrowheads="1"/>
            </p:cNvSpPr>
            <p:nvPr/>
          </p:nvSpPr>
          <p:spPr bwMode="auto">
            <a:xfrm>
              <a:off x="7273962" y="3684591"/>
              <a:ext cx="122238" cy="1222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2" name="Oval 17"/>
            <p:cNvSpPr>
              <a:spLocks noChangeArrowheads="1"/>
            </p:cNvSpPr>
            <p:nvPr/>
          </p:nvSpPr>
          <p:spPr bwMode="auto">
            <a:xfrm>
              <a:off x="6945345" y="3319461"/>
              <a:ext cx="122238" cy="1222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3" name="Oval 17"/>
            <p:cNvSpPr>
              <a:spLocks noChangeArrowheads="1"/>
            </p:cNvSpPr>
            <p:nvPr/>
          </p:nvSpPr>
          <p:spPr bwMode="auto">
            <a:xfrm>
              <a:off x="6635778" y="3965583"/>
              <a:ext cx="122238" cy="1222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44" name="Oval 17"/>
            <p:cNvSpPr>
              <a:spLocks noChangeArrowheads="1"/>
            </p:cNvSpPr>
            <p:nvPr/>
          </p:nvSpPr>
          <p:spPr bwMode="auto">
            <a:xfrm>
              <a:off x="7712118" y="2990844"/>
              <a:ext cx="122238" cy="12223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</p:grpSp>
      <p:sp>
        <p:nvSpPr>
          <p:cNvPr id="8214" name="Oval 22"/>
          <p:cNvSpPr>
            <a:spLocks noChangeArrowheads="1"/>
          </p:cNvSpPr>
          <p:nvPr/>
        </p:nvSpPr>
        <p:spPr bwMode="auto">
          <a:xfrm>
            <a:off x="7602579" y="4086234"/>
            <a:ext cx="122237" cy="122237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8" name="Oval 22"/>
          <p:cNvSpPr>
            <a:spLocks noChangeArrowheads="1"/>
          </p:cNvSpPr>
          <p:nvPr/>
        </p:nvSpPr>
        <p:spPr bwMode="auto">
          <a:xfrm>
            <a:off x="6945345" y="3319461"/>
            <a:ext cx="122237" cy="122237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6634191" y="3967170"/>
            <a:ext cx="122237" cy="122237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0" name="Oval 22"/>
          <p:cNvSpPr>
            <a:spLocks noChangeArrowheads="1"/>
          </p:cNvSpPr>
          <p:nvPr/>
        </p:nvSpPr>
        <p:spPr bwMode="auto">
          <a:xfrm>
            <a:off x="7712118" y="2990844"/>
            <a:ext cx="122237" cy="122237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5" name="Oval 26"/>
          <p:cNvSpPr>
            <a:spLocks noChangeArrowheads="1"/>
          </p:cNvSpPr>
          <p:nvPr/>
        </p:nvSpPr>
        <p:spPr bwMode="auto">
          <a:xfrm>
            <a:off x="6799293" y="2808279"/>
            <a:ext cx="122237" cy="122238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6" name="Oval 26"/>
          <p:cNvSpPr>
            <a:spLocks noChangeArrowheads="1"/>
          </p:cNvSpPr>
          <p:nvPr/>
        </p:nvSpPr>
        <p:spPr bwMode="auto">
          <a:xfrm>
            <a:off x="7273962" y="3684591"/>
            <a:ext cx="122237" cy="122238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3" name="Oval 10"/>
          <p:cNvSpPr>
            <a:spLocks noChangeArrowheads="1"/>
          </p:cNvSpPr>
          <p:nvPr/>
        </p:nvSpPr>
        <p:spPr bwMode="auto">
          <a:xfrm>
            <a:off x="6981858" y="3839220"/>
            <a:ext cx="91440" cy="91440"/>
          </a:xfrm>
          <a:prstGeom prst="ellipse">
            <a:avLst/>
          </a:prstGeom>
          <a:solidFill>
            <a:schemeClr val="tx2">
              <a:lumMod val="75000"/>
              <a:lumOff val="25000"/>
              <a:alpha val="9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8" name="Rectangular Callout 27"/>
          <p:cNvSpPr/>
          <p:nvPr/>
        </p:nvSpPr>
        <p:spPr bwMode="auto">
          <a:xfrm>
            <a:off x="4279896" y="5437215"/>
            <a:ext cx="2555910" cy="474669"/>
          </a:xfrm>
          <a:prstGeom prst="wedgeRectCallout">
            <a:avLst>
              <a:gd name="adj1" fmla="val 56133"/>
              <a:gd name="adj2" fmla="val -364919"/>
            </a:avLst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charset="0"/>
              </a:rPr>
              <a:t>A covered point</a:t>
            </a:r>
          </a:p>
        </p:txBody>
      </p:sp>
      <p:sp>
        <p:nvSpPr>
          <p:cNvPr id="22" name="Rectangle 3"/>
          <p:cNvSpPr txBox="1">
            <a:spLocks noChangeArrowheads="1"/>
          </p:cNvSpPr>
          <p:nvPr/>
        </p:nvSpPr>
        <p:spPr bwMode="auto">
          <a:xfrm>
            <a:off x="80901" y="801654"/>
            <a:ext cx="8705941" cy="498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Sensor cover problem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Buchsbaum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Efrat</a:t>
            </a:r>
            <a:r>
              <a:rPr lang="en-US" sz="1800" dirty="0" smtClean="0">
                <a:solidFill>
                  <a:schemeClr val="folHlink"/>
                </a:solidFill>
              </a:rPr>
              <a:t>, Jain, </a:t>
            </a:r>
            <a:r>
              <a:rPr lang="en-US" sz="1800" dirty="0" err="1" smtClean="0">
                <a:solidFill>
                  <a:schemeClr val="folHlink"/>
                </a:solidFill>
              </a:rPr>
              <a:t>Venkatasubramanian</a:t>
            </a:r>
            <a:r>
              <a:rPr lang="en-US" sz="1800" dirty="0" smtClean="0">
                <a:solidFill>
                  <a:schemeClr val="folHlink"/>
                </a:solidFill>
              </a:rPr>
              <a:t>, Yi 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07]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Covering decomposition problems</a:t>
            </a:r>
          </a:p>
          <a:p>
            <a:pPr marL="342900" lvl="0" indent="-342900" algn="l" rtl="0">
              <a:spcBef>
                <a:spcPct val="20000"/>
              </a:spcBef>
            </a:pP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kumimoji="0" lang="en-US" sz="1800" b="0" i="0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 80</a:t>
            </a:r>
            <a:r>
              <a:rPr lang="en-US" sz="1800" kern="0" dirty="0" smtClean="0">
                <a:latin typeface="Comic Sans MS" pitchFamily="66" charset="0"/>
              </a:rPr>
              <a:t>]</a:t>
            </a:r>
            <a:r>
              <a:rPr lang="en-US" sz="2000" kern="0" dirty="0" smtClean="0">
                <a:latin typeface="Comic Sans MS" pitchFamily="66" charset="0"/>
              </a:rPr>
              <a:t>,</a:t>
            </a:r>
            <a:r>
              <a:rPr lang="en-US" kern="0" dirty="0" smtClean="0">
                <a:latin typeface="Comic Sans MS" pitchFamily="66" charset="0"/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lang="en-US" sz="1800" kern="0" dirty="0" smtClean="0">
                <a:latin typeface="Comic Sans MS" pitchFamily="66" charset="0"/>
              </a:rPr>
              <a:t> 86], </a:t>
            </a:r>
            <a:r>
              <a:rPr lang="en-US" sz="1800" kern="0" dirty="0">
                <a:latin typeface="Comic Sans MS" pitchFamily="66" charset="0"/>
              </a:rPr>
              <a:t>[</a:t>
            </a:r>
            <a:r>
              <a:rPr lang="en-US" sz="1800" dirty="0">
                <a:solidFill>
                  <a:schemeClr val="folHlink"/>
                </a:solidFill>
              </a:rPr>
              <a:t>Mani, </a:t>
            </a:r>
            <a:r>
              <a:rPr lang="en-US" sz="1800" dirty="0" err="1">
                <a:solidFill>
                  <a:schemeClr val="folHlink"/>
                </a:solidFill>
              </a:rPr>
              <a:t>Pach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>
                <a:latin typeface="Comic Sans MS" pitchFamily="66" charset="0"/>
              </a:rPr>
              <a:t>86] </a:t>
            </a:r>
            <a:r>
              <a:rPr lang="en-US" sz="1800" kern="0" dirty="0" smtClean="0">
                <a:latin typeface="Comic Sans MS" pitchFamily="66" charset="0"/>
              </a:rPr>
              <a:t>,</a:t>
            </a:r>
            <a:endParaRPr lang="en-US" kern="0" dirty="0" smtClean="0">
              <a:latin typeface="Comic Sans MS" pitchFamily="66" charset="0"/>
            </a:endParaRPr>
          </a:p>
          <a:p>
            <a:pPr marL="342900" lvl="0" indent="-342900" algn="l" rtl="0">
              <a:spcBef>
                <a:spcPct val="20000"/>
              </a:spcBef>
            </a:pP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Tóth</a:t>
            </a:r>
            <a:r>
              <a:rPr lang="en-US" sz="1800" dirty="0" smtClean="0">
                <a:solidFill>
                  <a:schemeClr val="folHlink"/>
                </a:solidFill>
              </a:rPr>
              <a:t> </a:t>
            </a: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07], [</a:t>
            </a:r>
            <a:r>
              <a:rPr lang="en-US" sz="1800" dirty="0" err="1" smtClean="0">
                <a:solidFill>
                  <a:schemeClr val="folHlink"/>
                </a:solidFill>
              </a:rPr>
              <a:t>Pach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Tardos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>
                <a:solidFill>
                  <a:schemeClr val="folHlink"/>
                </a:solidFill>
              </a:rPr>
              <a:t>Tóth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07</a:t>
            </a:r>
            <a:r>
              <a:rPr lang="en-US" sz="2000" kern="0" dirty="0" smtClean="0">
                <a:latin typeface="Comic Sans MS" pitchFamily="66" charset="0"/>
              </a:rPr>
              <a:t>],</a:t>
            </a:r>
            <a:endParaRPr lang="en-US" kern="0" dirty="0" smtClean="0">
              <a:latin typeface="Comic Sans MS" pitchFamily="66" charset="0"/>
            </a:endParaRPr>
          </a:p>
          <a:p>
            <a:pPr marL="342900" indent="-342900" algn="l" rtl="0">
              <a:spcBef>
                <a:spcPct val="20000"/>
              </a:spcBef>
            </a:pPr>
            <a:r>
              <a:rPr kumimoji="0" lang="en-US" sz="1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Tardos</a:t>
            </a:r>
            <a:r>
              <a:rPr lang="en-US" sz="1800" dirty="0">
                <a:solidFill>
                  <a:schemeClr val="folHlink"/>
                </a:solidFill>
              </a:rPr>
              <a:t>,</a:t>
            </a:r>
            <a:r>
              <a:rPr lang="en-US" sz="1800" dirty="0" smtClean="0">
                <a:solidFill>
                  <a:schemeClr val="folHlink"/>
                </a:solidFill>
              </a:rPr>
              <a:t> </a:t>
            </a:r>
            <a:r>
              <a:rPr lang="en-US" sz="1800" dirty="0" err="1">
                <a:solidFill>
                  <a:schemeClr val="folHlink"/>
                </a:solidFill>
              </a:rPr>
              <a:t>Tóth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07], </a:t>
            </a:r>
            <a:r>
              <a:rPr lang="en-US" sz="2000" kern="0" dirty="0">
                <a:latin typeface="Comic Sans MS" pitchFamily="66" charset="0"/>
              </a:rPr>
              <a:t>[</a:t>
            </a:r>
            <a:r>
              <a:rPr lang="en-US" sz="1800" dirty="0" err="1">
                <a:solidFill>
                  <a:schemeClr val="folHlink"/>
                </a:solidFill>
              </a:rPr>
              <a:t>Pálvölgyi</a:t>
            </a:r>
            <a:r>
              <a:rPr lang="en-US" sz="1800" dirty="0">
                <a:solidFill>
                  <a:schemeClr val="folHlink"/>
                </a:solidFill>
              </a:rPr>
              <a:t>, </a:t>
            </a:r>
            <a:r>
              <a:rPr lang="en-US" sz="1800" dirty="0" err="1">
                <a:solidFill>
                  <a:schemeClr val="folHlink"/>
                </a:solidFill>
              </a:rPr>
              <a:t>Tóth</a:t>
            </a:r>
            <a:r>
              <a:rPr lang="en-US" sz="1800" dirty="0">
                <a:solidFill>
                  <a:schemeClr val="folHlink"/>
                </a:solidFill>
              </a:rPr>
              <a:t> </a:t>
            </a:r>
            <a:r>
              <a:rPr lang="en-US" sz="1800" kern="0" dirty="0" smtClean="0">
                <a:latin typeface="Comic Sans MS" pitchFamily="66" charset="0"/>
              </a:rPr>
              <a:t>09],</a:t>
            </a:r>
            <a:endParaRPr lang="en-US" kern="0" dirty="0" smtClean="0">
              <a:latin typeface="Comic Sans MS" pitchFamily="66" charset="0"/>
            </a:endParaRPr>
          </a:p>
          <a:p>
            <a:pPr marL="342900" indent="-342900" algn="l" rtl="0">
              <a:spcBef>
                <a:spcPct val="20000"/>
              </a:spcBef>
            </a:pPr>
            <a:r>
              <a:rPr lang="en-US" sz="1800" kern="0" dirty="0" smtClean="0">
                <a:latin typeface="Comic Sans MS" pitchFamily="66" charset="0"/>
              </a:rPr>
              <a:t>[</a:t>
            </a:r>
            <a:r>
              <a:rPr lang="en-US" sz="1800" dirty="0" err="1">
                <a:solidFill>
                  <a:schemeClr val="folHlink"/>
                </a:solidFill>
              </a:rPr>
              <a:t>Aloupis</a:t>
            </a:r>
            <a:r>
              <a:rPr lang="en-US" sz="1800" dirty="0">
                <a:solidFill>
                  <a:schemeClr val="folHlink"/>
                </a:solidFill>
              </a:rPr>
              <a:t>, Cardinal, Collette, </a:t>
            </a:r>
            <a:r>
              <a:rPr lang="en-US" sz="1800" dirty="0" err="1">
                <a:solidFill>
                  <a:schemeClr val="folHlink"/>
                </a:solidFill>
              </a:rPr>
              <a:t>Langerman</a:t>
            </a:r>
            <a:r>
              <a:rPr lang="en-US" sz="1800" kern="0" dirty="0">
                <a:latin typeface="Comic Sans MS" pitchFamily="66" charset="0"/>
              </a:rPr>
              <a:t>, </a:t>
            </a:r>
            <a:r>
              <a:rPr lang="en-US" sz="1800" b="1" kern="0" dirty="0">
                <a:solidFill>
                  <a:schemeClr val="accent2"/>
                </a:solidFill>
                <a:latin typeface="Comic Sans MS" pitchFamily="66" charset="0"/>
              </a:rPr>
              <a:t>S</a:t>
            </a:r>
            <a:r>
              <a:rPr lang="en-US" sz="1800" kern="0" dirty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US" sz="1800" kern="0" dirty="0">
                <a:latin typeface="Comic Sans MS" pitchFamily="66" charset="0"/>
              </a:rPr>
              <a:t>09</a:t>
            </a:r>
            <a:r>
              <a:rPr lang="en-US" sz="1800" kern="0" dirty="0" smtClean="0">
                <a:latin typeface="Comic Sans MS" pitchFamily="66" charset="0"/>
              </a:rPr>
              <a:t>]</a:t>
            </a:r>
          </a:p>
          <a:p>
            <a:pPr marL="342900" indent="-342900" algn="l" rtl="0">
              <a:spcBef>
                <a:spcPct val="20000"/>
              </a:spcBef>
            </a:pPr>
            <a:r>
              <a:rPr lang="en-US" sz="1800" kern="0" dirty="0" smtClean="0">
                <a:latin typeface="Comic Sans MS" pitchFamily="66" charset="0"/>
              </a:rPr>
              <a:t>[</a:t>
            </a:r>
            <a:r>
              <a:rPr lang="en-US" sz="1800" dirty="0" err="1" smtClean="0">
                <a:solidFill>
                  <a:schemeClr val="folHlink"/>
                </a:solidFill>
              </a:rPr>
              <a:t>Aloupis</a:t>
            </a:r>
            <a:r>
              <a:rPr lang="en-US" sz="1800" dirty="0" smtClean="0">
                <a:solidFill>
                  <a:schemeClr val="folHlink"/>
                </a:solidFill>
              </a:rPr>
              <a:t>, Cardinal, Collette, </a:t>
            </a:r>
            <a:r>
              <a:rPr lang="en-US" sz="1800" dirty="0" err="1" smtClean="0">
                <a:solidFill>
                  <a:schemeClr val="folHlink"/>
                </a:solidFill>
              </a:rPr>
              <a:t>Langerman</a:t>
            </a:r>
            <a:r>
              <a:rPr lang="en-US" sz="1800" dirty="0" smtClean="0">
                <a:solidFill>
                  <a:schemeClr val="folHlink"/>
                </a:solidFill>
              </a:rPr>
              <a:t>, </a:t>
            </a:r>
            <a:r>
              <a:rPr lang="en-US" sz="1800" dirty="0" err="1" smtClean="0">
                <a:solidFill>
                  <a:schemeClr val="folHlink"/>
                </a:solidFill>
              </a:rPr>
              <a:t>Orden</a:t>
            </a:r>
            <a:r>
              <a:rPr lang="en-US" sz="1800" dirty="0" smtClean="0">
                <a:solidFill>
                  <a:schemeClr val="folHlink"/>
                </a:solidFill>
              </a:rPr>
              <a:t>, Ramos </a:t>
            </a:r>
            <a:r>
              <a:rPr lang="en-US" sz="1800" kern="0" dirty="0" smtClean="0">
                <a:latin typeface="Comic Sans MS" pitchFamily="66" charset="0"/>
              </a:rPr>
              <a:t>09]</a:t>
            </a:r>
            <a:endParaRPr lang="en-US" kern="0" dirty="0" smtClean="0">
              <a:latin typeface="Comic Sans MS" pitchFamily="66" charset="0"/>
            </a:endParaRPr>
          </a:p>
          <a:p>
            <a:pPr marL="342900" indent="-342900" algn="l" rtl="0">
              <a:spcBef>
                <a:spcPct val="20000"/>
              </a:spcBef>
            </a:pPr>
            <a:endParaRPr lang="en-US" kern="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hord 28"/>
          <p:cNvSpPr/>
          <p:nvPr/>
        </p:nvSpPr>
        <p:spPr bwMode="auto">
          <a:xfrm>
            <a:off x="2809800" y="3691190"/>
            <a:ext cx="2428892" cy="2143140"/>
          </a:xfrm>
          <a:prstGeom prst="chord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37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26" name="Chord 25"/>
          <p:cNvSpPr/>
          <p:nvPr/>
        </p:nvSpPr>
        <p:spPr bwMode="auto">
          <a:xfrm>
            <a:off x="3714744" y="4286256"/>
            <a:ext cx="2428892" cy="2143140"/>
          </a:xfrm>
          <a:prstGeom prst="chord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37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4" name="Chord 13"/>
          <p:cNvSpPr/>
          <p:nvPr/>
        </p:nvSpPr>
        <p:spPr bwMode="auto">
          <a:xfrm>
            <a:off x="6715108" y="357166"/>
            <a:ext cx="2428892" cy="2143140"/>
          </a:xfrm>
          <a:prstGeom prst="chord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37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5962648"/>
            <a:ext cx="1905000" cy="457200"/>
          </a:xfrm>
          <a:noFill/>
        </p:spPr>
        <p:txBody>
          <a:bodyPr/>
          <a:lstStyle/>
          <a:p>
            <a:fld id="{2AA905AB-3C41-45B6-8290-F7C27954F19A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2844" y="714356"/>
            <a:ext cx="8594786" cy="285752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  <a:sym typeface="Symbol" pitchFamily="18" charset="2"/>
              </a:rPr>
              <a:t>Fix a compact convex body </a:t>
            </a:r>
            <a:r>
              <a:rPr lang="en-US" sz="2000" b="1" i="1" dirty="0" smtClean="0">
                <a:solidFill>
                  <a:srgbClr val="0066FF"/>
                </a:solidFill>
                <a:sym typeface="Symbol" pitchFamily="18" charset="2"/>
              </a:rPr>
              <a:t>B</a:t>
            </a: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  <a:buNone/>
            </a:pPr>
            <a:endParaRPr lang="en-US" sz="2000" dirty="0" smtClean="0">
              <a:solidFill>
                <a:srgbClr val="000000"/>
              </a:solidFill>
              <a:latin typeface="Microsoft Sans Serif" pitchFamily="34" charset="0"/>
              <a:cs typeface="Microsoft Sans Serif" pitchFamily="34" charset="0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</a:rPr>
              <a:t>Put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R</a:t>
            </a:r>
            <a:r>
              <a:rPr lang="en-US" sz="2000" dirty="0" smtClean="0">
                <a:solidFill>
                  <a:srgbClr val="0066FF"/>
                </a:solidFill>
                <a:sym typeface="Symbol" pitchFamily="18" charset="2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  <a:sym typeface="Symbol" pitchFamily="18" charset="2"/>
              </a:rPr>
              <a:t>=</a:t>
            </a:r>
            <a:r>
              <a:rPr lang="en-US" sz="2000" dirty="0" smtClean="0">
                <a:solidFill>
                  <a:srgbClr val="0066FF"/>
                </a:solidFill>
                <a:sym typeface="Symbol" pitchFamily="18" charset="2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</a:rPr>
              <a:t>family of all </a:t>
            </a:r>
            <a:r>
              <a:rPr lang="en-US" sz="2000" b="1" u="sng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</a:rPr>
              <a:t>translates</a:t>
            </a: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</a:rPr>
              <a:t> of </a:t>
            </a:r>
            <a:r>
              <a:rPr lang="en-US" sz="2000" b="1" i="1" dirty="0" smtClean="0">
                <a:solidFill>
                  <a:srgbClr val="0066FF"/>
                </a:solidFill>
                <a:sym typeface="Symbol" pitchFamily="18" charset="2"/>
              </a:rPr>
              <a:t>B</a:t>
            </a:r>
            <a:endParaRPr lang="en-US" sz="20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en-US" sz="1800" b="1" u="sng" dirty="0" smtClean="0"/>
          </a:p>
          <a:p>
            <a:pPr eaLnBrk="1" hangingPunct="1">
              <a:lnSpc>
                <a:spcPct val="90000"/>
              </a:lnSpc>
              <a:buNone/>
            </a:pPr>
            <a:r>
              <a:rPr lang="en-US" sz="1800" b="1" u="sng" dirty="0" smtClean="0"/>
              <a:t>Conjecture</a:t>
            </a:r>
            <a:r>
              <a:rPr lang="en-US" sz="1800" dirty="0" smtClean="0"/>
              <a:t> [</a:t>
            </a:r>
            <a:r>
              <a:rPr lang="en-US" sz="1800" b="1" dirty="0" smtClean="0">
                <a:solidFill>
                  <a:srgbClr val="00B050"/>
                </a:solidFill>
              </a:rPr>
              <a:t>J. </a:t>
            </a:r>
            <a:r>
              <a:rPr lang="en-US" sz="1800" b="1" dirty="0" err="1" smtClean="0">
                <a:solidFill>
                  <a:srgbClr val="00B050"/>
                </a:solidFill>
              </a:rPr>
              <a:t>Pach</a:t>
            </a:r>
            <a:r>
              <a:rPr lang="en-US" sz="1800" b="1" dirty="0" smtClean="0">
                <a:solidFill>
                  <a:srgbClr val="00B050"/>
                </a:solidFill>
              </a:rPr>
              <a:t> </a:t>
            </a:r>
            <a:r>
              <a:rPr lang="en-US" sz="1800" dirty="0" smtClean="0"/>
              <a:t>80]: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  f=f(2)  </a:t>
            </a:r>
            <a:r>
              <a:rPr lang="en-US" sz="1600" b="1" dirty="0" smtClean="0">
                <a:solidFill>
                  <a:srgbClr val="0066FF"/>
                </a:solidFill>
                <a:cs typeface="Times New Roman" pitchFamily="18" charset="0"/>
                <a:sym typeface="Symbol" pitchFamily="18" charset="2"/>
              </a:rPr>
              <a:t>!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  <a:sym typeface="Symbol" pitchFamily="18" charset="2"/>
              </a:rPr>
              <a:t>Namely:  Any finite set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P</a:t>
            </a: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  <a:sym typeface="Symbol" pitchFamily="18" charset="2"/>
              </a:rPr>
              <a:t> can be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  <a:sym typeface="Symbol" pitchFamily="18" charset="2"/>
              </a:rPr>
              <a:t>-colored </a:t>
            </a:r>
            <a:r>
              <a:rPr lang="en-US" sz="2000" dirty="0" err="1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  <a:sym typeface="Symbol" pitchFamily="18" charset="2"/>
              </a:rPr>
              <a:t>s.t</a:t>
            </a: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  <a:sym typeface="Symbol" pitchFamily="18" charset="2"/>
              </a:rPr>
              <a:t>.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  <a:sym typeface="Symbol" pitchFamily="18" charset="2"/>
              </a:rPr>
              <a:t>any translate of </a:t>
            </a:r>
            <a:r>
              <a:rPr lang="en-US" sz="2000" b="1" i="1" dirty="0" smtClean="0">
                <a:solidFill>
                  <a:srgbClr val="0066FF"/>
                </a:solidFill>
                <a:sym typeface="Symbol" pitchFamily="18" charset="2"/>
              </a:rPr>
              <a:t>B </a:t>
            </a: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  <a:sym typeface="Symbol" pitchFamily="18" charset="2"/>
              </a:rPr>
              <a:t>containing at least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f</a:t>
            </a: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  <a:sym typeface="Symbol" pitchFamily="18" charset="2"/>
              </a:rPr>
              <a:t> points of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P</a:t>
            </a:r>
            <a:r>
              <a:rPr lang="en-US" sz="2000" dirty="0" smtClean="0">
                <a:solidFill>
                  <a:srgbClr val="000000"/>
                </a:solidFill>
                <a:latin typeface="Microsoft Sans Serif" pitchFamily="34" charset="0"/>
                <a:cs typeface="Microsoft Sans Serif" pitchFamily="34" charset="0"/>
                <a:sym typeface="Symbol" pitchFamily="18" charset="2"/>
              </a:rPr>
              <a:t> is polychromatic.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title"/>
          </p:nvPr>
        </p:nvSpPr>
        <p:spPr>
          <a:xfrm>
            <a:off x="944572" y="28518"/>
            <a:ext cx="6402416" cy="685838"/>
          </a:xfrm>
          <a:noFill/>
        </p:spPr>
        <p:txBody>
          <a:bodyPr/>
          <a:lstStyle/>
          <a:p>
            <a:pPr eaLnBrk="1" hangingPunct="1"/>
            <a:r>
              <a:rPr lang="en-US" sz="2800" dirty="0" smtClean="0"/>
              <a:t>Major Challenge</a:t>
            </a:r>
          </a:p>
        </p:txBody>
      </p:sp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2571736" y="4012379"/>
            <a:ext cx="3505200" cy="2362200"/>
            <a:chOff x="1632" y="2160"/>
            <a:chExt cx="2208" cy="1488"/>
          </a:xfrm>
          <a:gradFill>
            <a:gsLst>
              <a:gs pos="0">
                <a:schemeClr val="accent1">
                  <a:tint val="66000"/>
                  <a:satMod val="160000"/>
                  <a:alpha val="37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grpSpPr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2592" y="3024"/>
              <a:ext cx="96" cy="96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1632" y="3456"/>
              <a:ext cx="96" cy="96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auto">
            <a:xfrm>
              <a:off x="2688" y="3312"/>
              <a:ext cx="96" cy="96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3216" y="3552"/>
              <a:ext cx="96" cy="96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2064" y="3072"/>
              <a:ext cx="96" cy="96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2112" y="2160"/>
              <a:ext cx="96" cy="96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2736" y="2640"/>
              <a:ext cx="96" cy="96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3744" y="2880"/>
              <a:ext cx="96" cy="96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2566998" y="4007633"/>
            <a:ext cx="3505200" cy="2362200"/>
            <a:chOff x="5353080" y="3995758"/>
            <a:chExt cx="3505200" cy="2362200"/>
          </a:xfrm>
        </p:grpSpPr>
        <p:sp>
          <p:nvSpPr>
            <p:cNvPr id="16" name="Oval 4"/>
            <p:cNvSpPr>
              <a:spLocks noChangeArrowheads="1"/>
            </p:cNvSpPr>
            <p:nvPr/>
          </p:nvSpPr>
          <p:spPr bwMode="auto">
            <a:xfrm>
              <a:off x="6877080" y="5367358"/>
              <a:ext cx="152400" cy="152400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7" name="Oval 5"/>
            <p:cNvSpPr>
              <a:spLocks noChangeArrowheads="1"/>
            </p:cNvSpPr>
            <p:nvPr/>
          </p:nvSpPr>
          <p:spPr bwMode="auto">
            <a:xfrm>
              <a:off x="5353080" y="6053158"/>
              <a:ext cx="152400" cy="152400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8" name="Oval 6"/>
            <p:cNvSpPr>
              <a:spLocks noChangeArrowheads="1"/>
            </p:cNvSpPr>
            <p:nvPr/>
          </p:nvSpPr>
          <p:spPr bwMode="auto">
            <a:xfrm>
              <a:off x="7029480" y="5824558"/>
              <a:ext cx="152400" cy="152400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9" name="Oval 7"/>
            <p:cNvSpPr>
              <a:spLocks noChangeArrowheads="1"/>
            </p:cNvSpPr>
            <p:nvPr/>
          </p:nvSpPr>
          <p:spPr bwMode="auto">
            <a:xfrm>
              <a:off x="7867680" y="6205558"/>
              <a:ext cx="152400" cy="152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20" name="Oval 8"/>
            <p:cNvSpPr>
              <a:spLocks noChangeArrowheads="1"/>
            </p:cNvSpPr>
            <p:nvPr/>
          </p:nvSpPr>
          <p:spPr bwMode="auto">
            <a:xfrm>
              <a:off x="6038880" y="5443558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6115080" y="3995758"/>
              <a:ext cx="152400" cy="152400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22" name="Oval 10"/>
            <p:cNvSpPr>
              <a:spLocks noChangeArrowheads="1"/>
            </p:cNvSpPr>
            <p:nvPr/>
          </p:nvSpPr>
          <p:spPr bwMode="auto">
            <a:xfrm>
              <a:off x="7105680" y="4757758"/>
              <a:ext cx="152400" cy="152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23" name="Oval 11"/>
            <p:cNvSpPr>
              <a:spLocks noChangeArrowheads="1"/>
            </p:cNvSpPr>
            <p:nvPr/>
          </p:nvSpPr>
          <p:spPr bwMode="auto">
            <a:xfrm>
              <a:off x="8705880" y="5138758"/>
              <a:ext cx="152400" cy="152400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6" grpId="0" animBg="1"/>
      <p:bldP spid="14" grpId="0" animBg="1"/>
      <p:bldP spid="9219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/>
          <p:cNvSpPr/>
          <p:nvPr/>
        </p:nvSpPr>
        <p:spPr bwMode="auto">
          <a:xfrm>
            <a:off x="7215206" y="1785926"/>
            <a:ext cx="1645920" cy="164592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6520844" y="3071810"/>
            <a:ext cx="2194560" cy="219456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37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E54AB0A-1311-4296-8D44-C1D8E501A6F5}" type="slidenum">
              <a:rPr lang="en-US"/>
              <a:pPr/>
              <a:t>20</a:t>
            </a:fld>
            <a:endParaRPr lang="en-US" dirty="0"/>
          </a:p>
        </p:txBody>
      </p:sp>
      <p:sp>
        <p:nvSpPr>
          <p:cNvPr id="100359" name="Oval 7"/>
          <p:cNvSpPr>
            <a:spLocks noChangeArrowheads="1"/>
          </p:cNvSpPr>
          <p:nvPr/>
        </p:nvSpPr>
        <p:spPr bwMode="auto">
          <a:xfrm>
            <a:off x="5888038" y="3095625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1" name="Oval 9"/>
          <p:cNvSpPr>
            <a:spLocks noChangeArrowheads="1"/>
          </p:cNvSpPr>
          <p:nvPr/>
        </p:nvSpPr>
        <p:spPr bwMode="auto">
          <a:xfrm>
            <a:off x="6888163" y="3365500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2" name="Oval 10"/>
          <p:cNvSpPr>
            <a:spLocks noChangeArrowheads="1"/>
          </p:cNvSpPr>
          <p:nvPr/>
        </p:nvSpPr>
        <p:spPr bwMode="auto">
          <a:xfrm>
            <a:off x="6735763" y="2133600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3" name="Oval 11"/>
          <p:cNvSpPr>
            <a:spLocks noChangeArrowheads="1"/>
          </p:cNvSpPr>
          <p:nvPr/>
        </p:nvSpPr>
        <p:spPr bwMode="auto">
          <a:xfrm>
            <a:off x="5595938" y="3803650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4" name="Oval 12"/>
          <p:cNvSpPr>
            <a:spLocks noChangeArrowheads="1"/>
          </p:cNvSpPr>
          <p:nvPr/>
        </p:nvSpPr>
        <p:spPr bwMode="auto">
          <a:xfrm>
            <a:off x="5386388" y="2462213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5" name="Oval 13"/>
          <p:cNvSpPr>
            <a:spLocks noChangeArrowheads="1"/>
          </p:cNvSpPr>
          <p:nvPr/>
        </p:nvSpPr>
        <p:spPr bwMode="auto">
          <a:xfrm>
            <a:off x="8255000" y="3948113"/>
            <a:ext cx="122238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6" name="Oval 14"/>
          <p:cNvSpPr>
            <a:spLocks noChangeArrowheads="1"/>
          </p:cNvSpPr>
          <p:nvPr/>
        </p:nvSpPr>
        <p:spPr bwMode="auto">
          <a:xfrm>
            <a:off x="7740650" y="4386263"/>
            <a:ext cx="123825" cy="122237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7" name="Oval 15"/>
          <p:cNvSpPr>
            <a:spLocks noChangeArrowheads="1"/>
          </p:cNvSpPr>
          <p:nvPr/>
        </p:nvSpPr>
        <p:spPr bwMode="auto">
          <a:xfrm>
            <a:off x="6669088" y="4095750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8" name="Oval 16"/>
          <p:cNvSpPr>
            <a:spLocks noChangeArrowheads="1"/>
          </p:cNvSpPr>
          <p:nvPr/>
        </p:nvSpPr>
        <p:spPr bwMode="auto">
          <a:xfrm>
            <a:off x="7599363" y="2168525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9" name="Oval 17"/>
          <p:cNvSpPr>
            <a:spLocks noChangeArrowheads="1"/>
          </p:cNvSpPr>
          <p:nvPr/>
        </p:nvSpPr>
        <p:spPr bwMode="auto">
          <a:xfrm>
            <a:off x="8083550" y="2730500"/>
            <a:ext cx="122238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85" name="Rectangle 19"/>
          <p:cNvSpPr>
            <a:spLocks noGrp="1" noChangeArrowheads="1"/>
          </p:cNvSpPr>
          <p:nvPr>
            <p:ph type="body" idx="1"/>
          </p:nvPr>
        </p:nvSpPr>
        <p:spPr>
          <a:xfrm>
            <a:off x="341361" y="1092168"/>
            <a:ext cx="7772400" cy="4114800"/>
          </a:xfrm>
          <a:noFill/>
        </p:spPr>
        <p:txBody>
          <a:bodyPr/>
          <a:lstStyle/>
          <a:p>
            <a:pPr algn="l" rtl="0" eaLnBrk="1" hangingPunct="1">
              <a:buFontTx/>
              <a:buNone/>
            </a:pPr>
            <a:r>
              <a:rPr lang="en-US" sz="2400" dirty="0" err="1" smtClean="0"/>
              <a:t>Thm</a:t>
            </a:r>
            <a:r>
              <a:rPr lang="en-US" sz="2400" dirty="0" smtClean="0"/>
              <a:t>: [</a:t>
            </a:r>
            <a:r>
              <a:rPr lang="en-US" sz="2400" dirty="0" err="1" smtClean="0"/>
              <a:t>Pach</a:t>
            </a:r>
            <a:r>
              <a:rPr lang="en-US" sz="2400" dirty="0" smtClean="0"/>
              <a:t>, </a:t>
            </a:r>
            <a:r>
              <a:rPr lang="en-US" sz="2400" dirty="0" err="1" smtClean="0"/>
              <a:t>Tardos</a:t>
            </a:r>
            <a:r>
              <a:rPr lang="en-US" sz="2400" dirty="0" smtClean="0"/>
              <a:t>, </a:t>
            </a:r>
            <a:r>
              <a:rPr lang="en-US" sz="2400" dirty="0" err="1" smtClean="0"/>
              <a:t>Tóth</a:t>
            </a:r>
            <a:r>
              <a:rPr lang="en-US" sz="2400" dirty="0" smtClean="0"/>
              <a:t> 07]:</a:t>
            </a:r>
            <a:endParaRPr lang="en-US" sz="2000" dirty="0" smtClean="0"/>
          </a:p>
          <a:p>
            <a:pPr algn="l" rtl="0" eaLnBrk="1" hangingPunct="1">
              <a:buFontTx/>
              <a:buNone/>
            </a:pPr>
            <a:r>
              <a:rPr lang="en-US" sz="2400" dirty="0" smtClean="0">
                <a:solidFill>
                  <a:srgbClr val="FF0000"/>
                </a:solidFill>
                <a:latin typeface="Comic Sans MS" pitchFamily="66" charset="0"/>
                <a:sym typeface="Symbol" pitchFamily="18" charset="2"/>
              </a:rPr>
              <a:t>c </a:t>
            </a:r>
            <a:r>
              <a:rPr lang="en-US" sz="2800" dirty="0" smtClean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Comic Sans MS" pitchFamily="66" charset="0"/>
                <a:sym typeface="Symbol" pitchFamily="18" charset="2"/>
              </a:rPr>
              <a:t>P 2</a:t>
            </a:r>
            <a:r>
              <a:rPr lang="en-US" sz="2800" dirty="0" smtClean="0"/>
              <a:t>-coloring</a:t>
            </a:r>
          </a:p>
          <a:p>
            <a:pPr eaLnBrk="1" hangingPunct="1">
              <a:buFont typeface="Symbol"/>
              <a:buChar char="$"/>
            </a:pPr>
            <a:r>
              <a:rPr lang="en-US" sz="2400" i="1" dirty="0" smtClean="0">
                <a:solidFill>
                  <a:srgbClr val="FF0000"/>
                </a:solidFill>
                <a:latin typeface="Comic Sans MS" pitchFamily="66" charset="0"/>
                <a:sym typeface="Symbol" pitchFamily="18" charset="2"/>
              </a:rPr>
              <a:t>c </a:t>
            </a:r>
            <a:r>
              <a:rPr lang="en-US" sz="2400" dirty="0" smtClean="0">
                <a:sym typeface="Symbol" pitchFamily="18" charset="2"/>
              </a:rPr>
              <a:t>–heavy </a:t>
            </a:r>
            <a:r>
              <a:rPr lang="en-US" sz="2400" b="1" dirty="0" smtClean="0">
                <a:sym typeface="Symbol" pitchFamily="18" charset="2"/>
              </a:rPr>
              <a:t>disc</a:t>
            </a:r>
          </a:p>
          <a:p>
            <a:pPr eaLnBrk="1" hangingPunct="1">
              <a:buNone/>
            </a:pPr>
            <a:r>
              <a:rPr lang="en-US" sz="2400" dirty="0" smtClean="0"/>
              <a:t>which </a:t>
            </a:r>
            <a:r>
              <a:rPr lang="en-US" sz="2400" dirty="0" smtClean="0"/>
              <a:t>is </a:t>
            </a:r>
            <a:r>
              <a:rPr lang="en-US" sz="2400" b="1" u="sng" dirty="0" smtClean="0"/>
              <a:t>monochromatic</a:t>
            </a:r>
            <a:r>
              <a:rPr lang="en-US" sz="4400" dirty="0" smtClean="0"/>
              <a:t>.</a:t>
            </a:r>
            <a:endParaRPr lang="en-US" sz="4400" dirty="0" smtClean="0"/>
          </a:p>
        </p:txBody>
      </p:sp>
      <p:sp>
        <p:nvSpPr>
          <p:cNvPr id="7186" name="Text Box 20"/>
          <p:cNvSpPr txBox="1">
            <a:spLocks noChangeArrowheads="1"/>
          </p:cNvSpPr>
          <p:nvPr/>
        </p:nvSpPr>
        <p:spPr bwMode="auto">
          <a:xfrm>
            <a:off x="2928926" y="5000636"/>
            <a:ext cx="3887787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dirty="0" smtClean="0">
                <a:latin typeface="Comic Sans MS" pitchFamily="66" charset="0"/>
              </a:rPr>
              <a:t>Arbitrary size </a:t>
            </a:r>
            <a:r>
              <a:rPr lang="en-US" b="1" dirty="0" smtClean="0">
                <a:latin typeface="Comic Sans MS" pitchFamily="66" charset="0"/>
              </a:rPr>
              <a:t>discs</a:t>
            </a:r>
            <a:r>
              <a:rPr lang="en-US" dirty="0" smtClean="0">
                <a:latin typeface="Comic Sans MS" pitchFamily="66" charset="0"/>
              </a:rPr>
              <a:t>:</a:t>
            </a:r>
            <a:r>
              <a:rPr lang="en-US" dirty="0">
                <a:latin typeface="Comic Sans MS" pitchFamily="66" charset="0"/>
              </a:rPr>
              <a:t/>
            </a:r>
            <a:br>
              <a:rPr lang="en-US" dirty="0">
                <a:latin typeface="Comic Sans MS" pitchFamily="66" charset="0"/>
              </a:rPr>
            </a:br>
            <a:r>
              <a:rPr lang="en-US" dirty="0">
                <a:latin typeface="Comic Sans MS" pitchFamily="66" charset="0"/>
              </a:rPr>
              <a:t>no coloring for constant </a:t>
            </a:r>
            <a:r>
              <a:rPr lang="en-US" sz="2800" dirty="0">
                <a:solidFill>
                  <a:srgbClr val="FF0000"/>
                </a:solidFill>
                <a:cs typeface="+mn-cs"/>
                <a:sym typeface="Symbol" pitchFamily="18" charset="2"/>
              </a:rPr>
              <a:t>c</a:t>
            </a:r>
            <a:r>
              <a:rPr lang="en-US" i="1" dirty="0">
                <a:latin typeface="Comic Sans MS" pitchFamily="66" charset="0"/>
              </a:rPr>
              <a:t> </a:t>
            </a:r>
            <a:r>
              <a:rPr lang="en-US" dirty="0">
                <a:latin typeface="Comic Sans MS" pitchFamily="66" charset="0"/>
              </a:rPr>
              <a:t>can be guaranteed.</a:t>
            </a:r>
          </a:p>
        </p:txBody>
      </p:sp>
      <p:sp>
        <p:nvSpPr>
          <p:cNvPr id="7187" name="Oval 21"/>
          <p:cNvSpPr>
            <a:spLocks noChangeArrowheads="1"/>
          </p:cNvSpPr>
          <p:nvPr/>
        </p:nvSpPr>
        <p:spPr bwMode="auto">
          <a:xfrm>
            <a:off x="5884863" y="3095625"/>
            <a:ext cx="122237" cy="123825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88" name="Oval 23"/>
          <p:cNvSpPr>
            <a:spLocks noChangeArrowheads="1"/>
          </p:cNvSpPr>
          <p:nvPr/>
        </p:nvSpPr>
        <p:spPr bwMode="auto">
          <a:xfrm>
            <a:off x="6884988" y="3365500"/>
            <a:ext cx="122237" cy="122238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89" name="Oval 24"/>
          <p:cNvSpPr>
            <a:spLocks noChangeArrowheads="1"/>
          </p:cNvSpPr>
          <p:nvPr/>
        </p:nvSpPr>
        <p:spPr bwMode="auto">
          <a:xfrm>
            <a:off x="6732588" y="2133600"/>
            <a:ext cx="122237" cy="123825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0" name="Oval 25"/>
          <p:cNvSpPr>
            <a:spLocks noChangeArrowheads="1"/>
          </p:cNvSpPr>
          <p:nvPr/>
        </p:nvSpPr>
        <p:spPr bwMode="auto">
          <a:xfrm>
            <a:off x="5592763" y="3803650"/>
            <a:ext cx="122237" cy="122238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1" name="Oval 26"/>
          <p:cNvSpPr>
            <a:spLocks noChangeArrowheads="1"/>
          </p:cNvSpPr>
          <p:nvPr/>
        </p:nvSpPr>
        <p:spPr bwMode="auto">
          <a:xfrm>
            <a:off x="5383213" y="2462213"/>
            <a:ext cx="122237" cy="123825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2" name="Oval 27"/>
          <p:cNvSpPr>
            <a:spLocks noChangeArrowheads="1"/>
          </p:cNvSpPr>
          <p:nvPr/>
        </p:nvSpPr>
        <p:spPr bwMode="auto">
          <a:xfrm>
            <a:off x="8251825" y="3948113"/>
            <a:ext cx="122238" cy="123825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3" name="Oval 28"/>
          <p:cNvSpPr>
            <a:spLocks noChangeArrowheads="1"/>
          </p:cNvSpPr>
          <p:nvPr/>
        </p:nvSpPr>
        <p:spPr bwMode="auto">
          <a:xfrm>
            <a:off x="7750175" y="4376738"/>
            <a:ext cx="123825" cy="122237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4" name="Oval 29"/>
          <p:cNvSpPr>
            <a:spLocks noChangeArrowheads="1"/>
          </p:cNvSpPr>
          <p:nvPr/>
        </p:nvSpPr>
        <p:spPr bwMode="auto">
          <a:xfrm>
            <a:off x="6665913" y="4095750"/>
            <a:ext cx="122237" cy="122238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5" name="Oval 30"/>
          <p:cNvSpPr>
            <a:spLocks noChangeArrowheads="1"/>
          </p:cNvSpPr>
          <p:nvPr/>
        </p:nvSpPr>
        <p:spPr bwMode="auto">
          <a:xfrm>
            <a:off x="7596188" y="2168525"/>
            <a:ext cx="122237" cy="123825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6" name="Oval 31"/>
          <p:cNvSpPr>
            <a:spLocks noChangeArrowheads="1"/>
          </p:cNvSpPr>
          <p:nvPr/>
        </p:nvSpPr>
        <p:spPr bwMode="auto">
          <a:xfrm>
            <a:off x="8080375" y="2730500"/>
            <a:ext cx="122238" cy="122238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7" name="Rectangle 37"/>
          <p:cNvSpPr>
            <a:spLocks noGrp="1" noChangeArrowheads="1"/>
          </p:cNvSpPr>
          <p:nvPr>
            <p:ph type="title"/>
          </p:nvPr>
        </p:nvSpPr>
        <p:spPr>
          <a:xfrm>
            <a:off x="323850" y="142830"/>
            <a:ext cx="7772400" cy="1143000"/>
          </a:xfrm>
          <a:noFill/>
        </p:spPr>
        <p:txBody>
          <a:bodyPr/>
          <a:lstStyle/>
          <a:p>
            <a:pPr rtl="0" eaLnBrk="1" hangingPunct="1"/>
            <a:r>
              <a:rPr lang="en-US" sz="3200" dirty="0" smtClean="0"/>
              <a:t>Why Translates?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9" grpId="0" animBg="1"/>
      <p:bldP spid="100361" grpId="0" animBg="1"/>
      <p:bldP spid="100362" grpId="0" animBg="1"/>
      <p:bldP spid="100363" grpId="0" animBg="1"/>
      <p:bldP spid="100364" grpId="0" animBg="1"/>
      <p:bldP spid="100365" grpId="0" animBg="1"/>
      <p:bldP spid="100366" grpId="0" animBg="1"/>
      <p:bldP spid="100367" grpId="0" animBg="1"/>
      <p:bldP spid="100368" grpId="0" animBg="1"/>
      <p:bldP spid="10036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 28"/>
          <p:cNvSpPr/>
          <p:nvPr/>
        </p:nvSpPr>
        <p:spPr bwMode="auto">
          <a:xfrm rot="1212106">
            <a:off x="4981743" y="1518490"/>
            <a:ext cx="2103120" cy="1920240"/>
          </a:xfrm>
          <a:custGeom>
            <a:avLst/>
            <a:gdLst>
              <a:gd name="connsiteX0" fmla="*/ 0 w 1555668"/>
              <a:gd name="connsiteY0" fmla="*/ 463138 h 1080654"/>
              <a:gd name="connsiteX1" fmla="*/ 653143 w 1555668"/>
              <a:gd name="connsiteY1" fmla="*/ 1080654 h 1080654"/>
              <a:gd name="connsiteX2" fmla="*/ 1555668 w 1555668"/>
              <a:gd name="connsiteY2" fmla="*/ 0 h 1080654"/>
              <a:gd name="connsiteX3" fmla="*/ 380010 w 1555668"/>
              <a:gd name="connsiteY3" fmla="*/ 534390 h 1080654"/>
              <a:gd name="connsiteX4" fmla="*/ 0 w 1555668"/>
              <a:gd name="connsiteY4" fmla="*/ 463138 h 1080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5668" h="1080654">
                <a:moveTo>
                  <a:pt x="0" y="463138"/>
                </a:moveTo>
                <a:lnTo>
                  <a:pt x="653143" y="1080654"/>
                </a:lnTo>
                <a:lnTo>
                  <a:pt x="1555668" y="0"/>
                </a:lnTo>
                <a:lnTo>
                  <a:pt x="380010" y="534390"/>
                </a:lnTo>
                <a:lnTo>
                  <a:pt x="0" y="463138"/>
                </a:lnTo>
                <a:close/>
              </a:path>
            </a:pathLst>
          </a:custGeom>
          <a:gradFill>
            <a:gsLst>
              <a:gs pos="0">
                <a:schemeClr val="accent1">
                  <a:tint val="66000"/>
                  <a:satMod val="160000"/>
                  <a:alpha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28" name="Freeform 27"/>
          <p:cNvSpPr/>
          <p:nvPr/>
        </p:nvSpPr>
        <p:spPr bwMode="auto">
          <a:xfrm rot="1212106">
            <a:off x="6428918" y="3359707"/>
            <a:ext cx="2103120" cy="1920240"/>
          </a:xfrm>
          <a:custGeom>
            <a:avLst/>
            <a:gdLst>
              <a:gd name="connsiteX0" fmla="*/ 0 w 1555668"/>
              <a:gd name="connsiteY0" fmla="*/ 463138 h 1080654"/>
              <a:gd name="connsiteX1" fmla="*/ 653143 w 1555668"/>
              <a:gd name="connsiteY1" fmla="*/ 1080654 h 1080654"/>
              <a:gd name="connsiteX2" fmla="*/ 1555668 w 1555668"/>
              <a:gd name="connsiteY2" fmla="*/ 0 h 1080654"/>
              <a:gd name="connsiteX3" fmla="*/ 380010 w 1555668"/>
              <a:gd name="connsiteY3" fmla="*/ 534390 h 1080654"/>
              <a:gd name="connsiteX4" fmla="*/ 0 w 1555668"/>
              <a:gd name="connsiteY4" fmla="*/ 463138 h 1080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5668" h="1080654">
                <a:moveTo>
                  <a:pt x="0" y="463138"/>
                </a:moveTo>
                <a:lnTo>
                  <a:pt x="653143" y="1080654"/>
                </a:lnTo>
                <a:lnTo>
                  <a:pt x="1555668" y="0"/>
                </a:lnTo>
                <a:lnTo>
                  <a:pt x="380010" y="534390"/>
                </a:lnTo>
                <a:lnTo>
                  <a:pt x="0" y="463138"/>
                </a:lnTo>
                <a:close/>
              </a:path>
            </a:pathLst>
          </a:custGeom>
          <a:gradFill>
            <a:gsLst>
              <a:gs pos="0">
                <a:schemeClr val="accent1">
                  <a:tint val="66000"/>
                  <a:satMod val="160000"/>
                  <a:alpha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E54AB0A-1311-4296-8D44-C1D8E501A6F5}" type="slidenum">
              <a:rPr lang="en-US"/>
              <a:pPr/>
              <a:t>21</a:t>
            </a:fld>
            <a:endParaRPr lang="en-US" dirty="0"/>
          </a:p>
        </p:txBody>
      </p:sp>
      <p:sp>
        <p:nvSpPr>
          <p:cNvPr id="100359" name="Oval 7"/>
          <p:cNvSpPr>
            <a:spLocks noChangeArrowheads="1"/>
          </p:cNvSpPr>
          <p:nvPr/>
        </p:nvSpPr>
        <p:spPr bwMode="auto">
          <a:xfrm>
            <a:off x="5888038" y="3095625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1" name="Oval 9"/>
          <p:cNvSpPr>
            <a:spLocks noChangeArrowheads="1"/>
          </p:cNvSpPr>
          <p:nvPr/>
        </p:nvSpPr>
        <p:spPr bwMode="auto">
          <a:xfrm>
            <a:off x="6888163" y="3365500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2" name="Oval 10"/>
          <p:cNvSpPr>
            <a:spLocks noChangeArrowheads="1"/>
          </p:cNvSpPr>
          <p:nvPr/>
        </p:nvSpPr>
        <p:spPr bwMode="auto">
          <a:xfrm>
            <a:off x="6735763" y="2133600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3" name="Oval 11"/>
          <p:cNvSpPr>
            <a:spLocks noChangeArrowheads="1"/>
          </p:cNvSpPr>
          <p:nvPr/>
        </p:nvSpPr>
        <p:spPr bwMode="auto">
          <a:xfrm>
            <a:off x="5595938" y="3803650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4" name="Oval 12"/>
          <p:cNvSpPr>
            <a:spLocks noChangeArrowheads="1"/>
          </p:cNvSpPr>
          <p:nvPr/>
        </p:nvSpPr>
        <p:spPr bwMode="auto">
          <a:xfrm>
            <a:off x="5386388" y="2462213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5" name="Oval 13"/>
          <p:cNvSpPr>
            <a:spLocks noChangeArrowheads="1"/>
          </p:cNvSpPr>
          <p:nvPr/>
        </p:nvSpPr>
        <p:spPr bwMode="auto">
          <a:xfrm>
            <a:off x="8255000" y="3948113"/>
            <a:ext cx="122238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6" name="Oval 14"/>
          <p:cNvSpPr>
            <a:spLocks noChangeArrowheads="1"/>
          </p:cNvSpPr>
          <p:nvPr/>
        </p:nvSpPr>
        <p:spPr bwMode="auto">
          <a:xfrm>
            <a:off x="7740650" y="4386263"/>
            <a:ext cx="123825" cy="122237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7" name="Oval 15"/>
          <p:cNvSpPr>
            <a:spLocks noChangeArrowheads="1"/>
          </p:cNvSpPr>
          <p:nvPr/>
        </p:nvSpPr>
        <p:spPr bwMode="auto">
          <a:xfrm>
            <a:off x="6669088" y="4095750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8" name="Oval 16"/>
          <p:cNvSpPr>
            <a:spLocks noChangeArrowheads="1"/>
          </p:cNvSpPr>
          <p:nvPr/>
        </p:nvSpPr>
        <p:spPr bwMode="auto">
          <a:xfrm>
            <a:off x="7599363" y="2168525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0369" name="Oval 17"/>
          <p:cNvSpPr>
            <a:spLocks noChangeArrowheads="1"/>
          </p:cNvSpPr>
          <p:nvPr/>
        </p:nvSpPr>
        <p:spPr bwMode="auto">
          <a:xfrm>
            <a:off x="8083550" y="2730500"/>
            <a:ext cx="122238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85" name="Rectangle 19"/>
          <p:cNvSpPr>
            <a:spLocks noGrp="1" noChangeArrowheads="1"/>
          </p:cNvSpPr>
          <p:nvPr>
            <p:ph type="body" idx="1"/>
          </p:nvPr>
        </p:nvSpPr>
        <p:spPr>
          <a:xfrm>
            <a:off x="341361" y="1092168"/>
            <a:ext cx="7772400" cy="4114800"/>
          </a:xfrm>
          <a:noFill/>
        </p:spPr>
        <p:txBody>
          <a:bodyPr/>
          <a:lstStyle/>
          <a:p>
            <a:pPr eaLnBrk="1" hangingPunct="1">
              <a:buNone/>
            </a:pPr>
            <a:r>
              <a:rPr lang="en-US" sz="2400" u="sng" dirty="0" err="1" smtClean="0"/>
              <a:t>Thm</a:t>
            </a:r>
            <a:r>
              <a:rPr lang="en-US" sz="2400" dirty="0" smtClean="0"/>
              <a:t>: [</a:t>
            </a:r>
            <a:r>
              <a:rPr lang="en-US" sz="2000" dirty="0" err="1" smtClean="0"/>
              <a:t>Pach</a:t>
            </a:r>
            <a:r>
              <a:rPr lang="en-US" sz="2000" dirty="0" smtClean="0"/>
              <a:t>, </a:t>
            </a:r>
            <a:r>
              <a:rPr lang="en-US" sz="2000" dirty="0" err="1" smtClean="0"/>
              <a:t>Tardos</a:t>
            </a:r>
            <a:r>
              <a:rPr lang="en-US" sz="2000" dirty="0" smtClean="0"/>
              <a:t>, </a:t>
            </a:r>
            <a:r>
              <a:rPr lang="en-US" sz="2000" dirty="0" err="1" smtClean="0"/>
              <a:t>Tóth</a:t>
            </a:r>
            <a:r>
              <a:rPr lang="en-US" sz="2000" dirty="0" smtClean="0"/>
              <a:t> 07] [</a:t>
            </a:r>
            <a:r>
              <a:rPr lang="en-US" sz="2000" dirty="0" err="1" smtClean="0"/>
              <a:t>Pálvölgyi</a:t>
            </a:r>
            <a:r>
              <a:rPr lang="en-US" sz="2000" dirty="0" smtClean="0"/>
              <a:t> 09</a:t>
            </a:r>
            <a:r>
              <a:rPr lang="en-US" sz="2400" dirty="0" smtClean="0"/>
              <a:t>]:</a:t>
            </a:r>
            <a:endParaRPr lang="en-US" sz="2000" dirty="0" smtClean="0"/>
          </a:p>
          <a:p>
            <a:pPr algn="l" rtl="0" eaLnBrk="1" hangingPunct="1">
              <a:buFontTx/>
              <a:buNone/>
            </a:pPr>
            <a:r>
              <a:rPr lang="en-US" sz="2400" dirty="0" smtClean="0">
                <a:solidFill>
                  <a:srgbClr val="FF0000"/>
                </a:solidFill>
                <a:latin typeface="Comic Sans MS" pitchFamily="66" charset="0"/>
                <a:sym typeface="Symbol" pitchFamily="18" charset="2"/>
              </a:rPr>
              <a:t>c  P 2</a:t>
            </a:r>
            <a:r>
              <a:rPr lang="en-US" sz="2800" dirty="0" smtClean="0"/>
              <a:t>-coloring</a:t>
            </a:r>
          </a:p>
          <a:p>
            <a:pPr eaLnBrk="1" hangingPunct="1">
              <a:buNone/>
            </a:pPr>
            <a:r>
              <a:rPr lang="en-US" sz="2400" dirty="0" smtClean="0">
                <a:solidFill>
                  <a:srgbClr val="FF0000"/>
                </a:solidFill>
                <a:latin typeface="Comic Sans MS" pitchFamily="66" charset="0"/>
                <a:sym typeface="Symbol" pitchFamily="18" charset="2"/>
              </a:rPr>
              <a:t></a:t>
            </a:r>
            <a:r>
              <a:rPr lang="en-US" sz="2000" dirty="0" smtClean="0">
                <a:solidFill>
                  <a:srgbClr val="0066FF"/>
                </a:solidFill>
                <a:latin typeface="Comic Sans MS" pitchFamily="66" charset="0"/>
                <a:sym typeface="Symbol" pitchFamily="18" charset="2"/>
              </a:rPr>
              <a:t> </a:t>
            </a:r>
            <a:r>
              <a:rPr lang="en-US" sz="2000" i="1" dirty="0" smtClean="0">
                <a:solidFill>
                  <a:srgbClr val="FF0000"/>
                </a:solidFill>
                <a:latin typeface="Comic Sans MS" pitchFamily="66" charset="0"/>
                <a:sym typeface="Symbol" pitchFamily="18" charset="2"/>
              </a:rPr>
              <a:t>c </a:t>
            </a:r>
            <a:r>
              <a:rPr lang="en-US" sz="2000" dirty="0" smtClean="0">
                <a:sym typeface="Symbol" pitchFamily="18" charset="2"/>
              </a:rPr>
              <a:t>-heavy </a:t>
            </a:r>
            <a:r>
              <a:rPr lang="en-US" sz="2000" b="1" u="sng" dirty="0" smtClean="0">
                <a:sym typeface="Symbol" pitchFamily="18" charset="2"/>
              </a:rPr>
              <a:t>translate</a:t>
            </a:r>
            <a:r>
              <a:rPr lang="en-US" sz="2000" b="1" dirty="0" smtClean="0">
                <a:sym typeface="Symbol" pitchFamily="18" charset="2"/>
              </a:rPr>
              <a:t> </a:t>
            </a:r>
            <a:r>
              <a:rPr lang="en-US" sz="2000" dirty="0" smtClean="0">
                <a:sym typeface="Symbol" pitchFamily="18" charset="2"/>
              </a:rPr>
              <a:t>of</a:t>
            </a:r>
          </a:p>
          <a:p>
            <a:pPr algn="l" rtl="0" eaLnBrk="1" hangingPunct="1">
              <a:buNone/>
            </a:pPr>
            <a:r>
              <a:rPr lang="en-US" sz="2000" dirty="0" smtClean="0">
                <a:sym typeface="Symbol" pitchFamily="18" charset="2"/>
              </a:rPr>
              <a:t>a fixed </a:t>
            </a:r>
            <a:r>
              <a:rPr lang="en-US" sz="2000" dirty="0" smtClean="0">
                <a:sym typeface="Symbol" pitchFamily="18" charset="2"/>
              </a:rPr>
              <a:t>concave polygon</a:t>
            </a:r>
            <a:endParaRPr lang="en-US" sz="2000" dirty="0" smtClean="0"/>
          </a:p>
          <a:p>
            <a:pPr algn="l" rtl="0" eaLnBrk="1" hangingPunct="1">
              <a:spcBef>
                <a:spcPts val="0"/>
              </a:spcBef>
              <a:buNone/>
            </a:pPr>
            <a:r>
              <a:rPr lang="en-US" sz="2000" dirty="0" smtClean="0"/>
              <a:t>which is </a:t>
            </a:r>
            <a:r>
              <a:rPr lang="en-US" sz="2000" b="1" u="sng" dirty="0" smtClean="0"/>
              <a:t>monochromatic</a:t>
            </a:r>
            <a:r>
              <a:rPr lang="en-US" sz="4000" dirty="0" smtClean="0"/>
              <a:t>.</a:t>
            </a:r>
            <a:endParaRPr lang="en-US" sz="4000" dirty="0" smtClean="0"/>
          </a:p>
        </p:txBody>
      </p:sp>
      <p:sp>
        <p:nvSpPr>
          <p:cNvPr id="7187" name="Oval 21"/>
          <p:cNvSpPr>
            <a:spLocks noChangeArrowheads="1"/>
          </p:cNvSpPr>
          <p:nvPr/>
        </p:nvSpPr>
        <p:spPr bwMode="auto">
          <a:xfrm>
            <a:off x="5884863" y="3095625"/>
            <a:ext cx="122237" cy="123825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88" name="Oval 23"/>
          <p:cNvSpPr>
            <a:spLocks noChangeArrowheads="1"/>
          </p:cNvSpPr>
          <p:nvPr/>
        </p:nvSpPr>
        <p:spPr bwMode="auto">
          <a:xfrm>
            <a:off x="6884988" y="3365500"/>
            <a:ext cx="122237" cy="122238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89" name="Oval 24"/>
          <p:cNvSpPr>
            <a:spLocks noChangeArrowheads="1"/>
          </p:cNvSpPr>
          <p:nvPr/>
        </p:nvSpPr>
        <p:spPr bwMode="auto">
          <a:xfrm>
            <a:off x="6732588" y="2133600"/>
            <a:ext cx="122237" cy="123825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0" name="Oval 25"/>
          <p:cNvSpPr>
            <a:spLocks noChangeArrowheads="1"/>
          </p:cNvSpPr>
          <p:nvPr/>
        </p:nvSpPr>
        <p:spPr bwMode="auto">
          <a:xfrm>
            <a:off x="5592763" y="3803650"/>
            <a:ext cx="122237" cy="122238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1" name="Oval 26"/>
          <p:cNvSpPr>
            <a:spLocks noChangeArrowheads="1"/>
          </p:cNvSpPr>
          <p:nvPr/>
        </p:nvSpPr>
        <p:spPr bwMode="auto">
          <a:xfrm>
            <a:off x="5383213" y="2462213"/>
            <a:ext cx="122237" cy="123825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2" name="Oval 27"/>
          <p:cNvSpPr>
            <a:spLocks noChangeArrowheads="1"/>
          </p:cNvSpPr>
          <p:nvPr/>
        </p:nvSpPr>
        <p:spPr bwMode="auto">
          <a:xfrm>
            <a:off x="8251825" y="3948113"/>
            <a:ext cx="122238" cy="123825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3" name="Oval 28"/>
          <p:cNvSpPr>
            <a:spLocks noChangeArrowheads="1"/>
          </p:cNvSpPr>
          <p:nvPr/>
        </p:nvSpPr>
        <p:spPr bwMode="auto">
          <a:xfrm>
            <a:off x="7750175" y="4376738"/>
            <a:ext cx="123825" cy="122237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4" name="Oval 29"/>
          <p:cNvSpPr>
            <a:spLocks noChangeArrowheads="1"/>
          </p:cNvSpPr>
          <p:nvPr/>
        </p:nvSpPr>
        <p:spPr bwMode="auto">
          <a:xfrm>
            <a:off x="6665913" y="4095750"/>
            <a:ext cx="122237" cy="122238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5" name="Oval 30"/>
          <p:cNvSpPr>
            <a:spLocks noChangeArrowheads="1"/>
          </p:cNvSpPr>
          <p:nvPr/>
        </p:nvSpPr>
        <p:spPr bwMode="auto">
          <a:xfrm>
            <a:off x="7596188" y="2168525"/>
            <a:ext cx="122237" cy="123825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6" name="Oval 31"/>
          <p:cNvSpPr>
            <a:spLocks noChangeArrowheads="1"/>
          </p:cNvSpPr>
          <p:nvPr/>
        </p:nvSpPr>
        <p:spPr bwMode="auto">
          <a:xfrm>
            <a:off x="8080375" y="2730500"/>
            <a:ext cx="122238" cy="122238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7197" name="Rectangle 37"/>
          <p:cNvSpPr>
            <a:spLocks noGrp="1" noChangeArrowheads="1"/>
          </p:cNvSpPr>
          <p:nvPr>
            <p:ph type="title"/>
          </p:nvPr>
        </p:nvSpPr>
        <p:spPr>
          <a:xfrm>
            <a:off x="323850" y="142830"/>
            <a:ext cx="7772400" cy="1143000"/>
          </a:xfrm>
          <a:noFill/>
        </p:spPr>
        <p:txBody>
          <a:bodyPr/>
          <a:lstStyle/>
          <a:p>
            <a:pPr rtl="0" eaLnBrk="1" hangingPunct="1"/>
            <a:r>
              <a:rPr lang="en-US" sz="3200" dirty="0" smtClean="0"/>
              <a:t>Why Convex?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9" grpId="0" animBg="1"/>
      <p:bldP spid="100361" grpId="0" animBg="1"/>
      <p:bldP spid="100362" grpId="0" animBg="1"/>
      <p:bldP spid="100363" grpId="0" animBg="1"/>
      <p:bldP spid="100364" grpId="0" animBg="1"/>
      <p:bldP spid="100365" grpId="0" animBg="1"/>
      <p:bldP spid="100366" grpId="0" animBg="1"/>
      <p:bldP spid="100367" grpId="0" animBg="1"/>
      <p:bldP spid="100368" grpId="0" animBg="1"/>
      <p:bldP spid="10036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AA905AB-3C41-45B6-8290-F7C27954F19A}" type="slidenum">
              <a:rPr lang="en-US"/>
              <a:pPr/>
              <a:t>22</a:t>
            </a:fld>
            <a:endParaRPr lang="en-US" dirty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2844" y="571480"/>
            <a:ext cx="8594786" cy="6286520"/>
          </a:xfrm>
        </p:spPr>
        <p:txBody>
          <a:bodyPr/>
          <a:lstStyle/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en-US" sz="2000" dirty="0" smtClean="0"/>
              <a:t>Polychromatic coloring for other ranges:</a:t>
            </a:r>
          </a:p>
          <a:p>
            <a:pPr algn="l" rtl="0" eaLnBrk="1" hangingPunct="1">
              <a:lnSpc>
                <a:spcPct val="90000"/>
              </a:lnSpc>
            </a:pPr>
            <a:r>
              <a:rPr lang="en-US" sz="1800" dirty="0" smtClean="0"/>
              <a:t>Always: </a:t>
            </a:r>
            <a:r>
              <a:rPr lang="en-US" sz="16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f(2) = O(log n) </a:t>
            </a:r>
            <a:r>
              <a:rPr lang="en-US" sz="1600" dirty="0" smtClean="0">
                <a:sym typeface="Symbol" pitchFamily="18" charset="2"/>
              </a:rPr>
              <a:t>whenever </a:t>
            </a:r>
            <a:r>
              <a:rPr lang="en-US" sz="1600" b="1" dirty="0" smtClean="0">
                <a:sym typeface="Symbol" pitchFamily="18" charset="2"/>
              </a:rPr>
              <a:t>VC</a:t>
            </a:r>
            <a:r>
              <a:rPr lang="en-US" sz="1600" dirty="0" smtClean="0">
                <a:sym typeface="Symbol" pitchFamily="18" charset="2"/>
              </a:rPr>
              <a:t>-dimension is bounded </a:t>
            </a:r>
          </a:p>
          <a:p>
            <a:pPr algn="l" rtl="0" eaLnBrk="1" hangingPunct="1">
              <a:lnSpc>
                <a:spcPct val="90000"/>
              </a:lnSpc>
              <a:buNone/>
            </a:pPr>
            <a:r>
              <a:rPr lang="en-US" sz="1600" dirty="0" smtClean="0">
                <a:sym typeface="Symbol" pitchFamily="18" charset="2"/>
              </a:rPr>
              <a:t>					(easy exercise via Prob. Method)</a:t>
            </a:r>
            <a:endParaRPr lang="en-US" sz="1600" b="1" dirty="0" smtClean="0">
              <a:solidFill>
                <a:srgbClr val="0066FF"/>
              </a:solidFill>
              <a:cs typeface="Times New Roman" pitchFamily="18" charset="0"/>
              <a:sym typeface="Symbol" pitchFamily="18" charset="2"/>
            </a:endParaRPr>
          </a:p>
          <a:p>
            <a:pPr algn="l" rtl="0" eaLnBrk="1" hangingPunct="1">
              <a:lnSpc>
                <a:spcPct val="90000"/>
              </a:lnSpc>
              <a:buNone/>
            </a:pPr>
            <a:r>
              <a:rPr lang="en-US" sz="2400" dirty="0" smtClean="0"/>
              <a:t>Special cases: </a:t>
            </a:r>
            <a:r>
              <a:rPr lang="en-US" sz="2000" dirty="0" err="1" smtClean="0"/>
              <a:t>hyperedges</a:t>
            </a:r>
            <a:r>
              <a:rPr lang="en-US" sz="2000" dirty="0" smtClean="0"/>
              <a:t> are</a:t>
            </a:r>
            <a:r>
              <a:rPr lang="en-US" sz="2400" dirty="0" smtClean="0"/>
              <a:t>:</a:t>
            </a:r>
          </a:p>
          <a:p>
            <a:pPr lvl="1" algn="l" rtl="0" eaLnBrk="1" hangingPunct="1">
              <a:lnSpc>
                <a:spcPct val="90000"/>
              </a:lnSpc>
              <a:buNone/>
            </a:pPr>
            <a:r>
              <a:rPr lang="en-US" sz="1600" b="1" dirty="0" err="1" smtClean="0"/>
              <a:t>Halfplanes</a:t>
            </a:r>
            <a:r>
              <a:rPr lang="en-US" sz="2400" dirty="0" smtClean="0"/>
              <a:t>: </a:t>
            </a:r>
          </a:p>
          <a:p>
            <a:pPr lvl="1" algn="l" rtl="0" eaLnBrk="1" hangingPunct="1">
              <a:lnSpc>
                <a:spcPct val="90000"/>
              </a:lnSpc>
              <a:buNone/>
            </a:pPr>
            <a:r>
              <a:rPr lang="en-US" sz="2400" dirty="0" smtClean="0"/>
              <a:t>   	</a:t>
            </a:r>
            <a:r>
              <a:rPr lang="en-US" sz="16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f(k) = O(k</a:t>
            </a:r>
            <a:r>
              <a:rPr lang="en-US" sz="1600" b="1" baseline="300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2</a:t>
            </a:r>
            <a:r>
              <a:rPr lang="en-US" sz="16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) </a:t>
            </a:r>
            <a:r>
              <a:rPr lang="en-US" sz="1600" b="1" dirty="0" smtClean="0">
                <a:solidFill>
                  <a:srgbClr val="0066FF"/>
                </a:solidFill>
                <a:cs typeface="Times New Roman" pitchFamily="18" charset="0"/>
                <a:sym typeface="Symbol" pitchFamily="18" charset="2"/>
              </a:rPr>
              <a:t>	 </a:t>
            </a:r>
            <a:r>
              <a:rPr lang="en-US" sz="1600" dirty="0" smtClean="0">
                <a:solidFill>
                  <a:srgbClr val="000000"/>
                </a:solidFill>
              </a:rPr>
              <a:t>[</a:t>
            </a:r>
            <a:r>
              <a:rPr lang="en-US" sz="1600" b="1" kern="1200" dirty="0" err="1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Pach</a:t>
            </a:r>
            <a:r>
              <a:rPr lang="en-US" sz="1600" kern="1200" dirty="0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, </a:t>
            </a:r>
            <a:r>
              <a:rPr lang="en-US" sz="1600" b="1" kern="1200" dirty="0" err="1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Tóth</a:t>
            </a:r>
            <a:r>
              <a:rPr lang="en-US" sz="1600" kern="1200" dirty="0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 </a:t>
            </a:r>
            <a:r>
              <a:rPr lang="en-US" sz="1600" dirty="0" smtClean="0"/>
              <a:t>07</a:t>
            </a:r>
            <a:r>
              <a:rPr lang="en-US" sz="1600" dirty="0" smtClean="0">
                <a:solidFill>
                  <a:srgbClr val="000000"/>
                </a:solidFill>
              </a:rPr>
              <a:t>]</a:t>
            </a:r>
            <a:endParaRPr lang="en-US" sz="2400" baseline="30000" dirty="0" smtClean="0"/>
          </a:p>
          <a:p>
            <a:pPr lvl="1" algn="l" rtl="0" eaLnBrk="1" hangingPunct="1">
              <a:lnSpc>
                <a:spcPct val="90000"/>
              </a:lnSpc>
              <a:buNone/>
            </a:pPr>
            <a:r>
              <a:rPr lang="en-US" sz="2400" b="1" dirty="0" smtClean="0">
                <a:solidFill>
                  <a:srgbClr val="0066FF"/>
                </a:solidFill>
                <a:cs typeface="Times New Roman" pitchFamily="18" charset="0"/>
                <a:sym typeface="Symbol" pitchFamily="18" charset="2"/>
              </a:rPr>
              <a:t>	</a:t>
            </a:r>
            <a:r>
              <a:rPr lang="en-US" sz="16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4k/3 </a:t>
            </a:r>
            <a:r>
              <a:rPr lang="en-US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≤</a:t>
            </a:r>
            <a:r>
              <a:rPr lang="en-US" sz="16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 f(k) </a:t>
            </a:r>
            <a:r>
              <a:rPr lang="en-US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≤</a:t>
            </a:r>
            <a:r>
              <a:rPr lang="en-US" sz="16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 4k-1</a:t>
            </a:r>
            <a:r>
              <a:rPr lang="en-US" sz="1600" dirty="0" smtClean="0">
                <a:solidFill>
                  <a:srgbClr val="FF0000"/>
                </a:solidFill>
                <a:sym typeface="Symbol" pitchFamily="18" charset="2"/>
              </a:rPr>
              <a:t>   </a:t>
            </a:r>
            <a:r>
              <a:rPr lang="en-US" sz="1600" dirty="0" smtClean="0">
                <a:solidFill>
                  <a:srgbClr val="000000"/>
                </a:solidFill>
                <a:ea typeface="+mn-ea"/>
              </a:rPr>
              <a:t>[</a:t>
            </a:r>
            <a:r>
              <a:rPr lang="en-US" sz="1600" b="1" kern="1200" dirty="0" err="1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Aloupis</a:t>
            </a:r>
            <a:r>
              <a:rPr lang="en-US" sz="1600" b="1" kern="1200" dirty="0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, Cardinal, Collette, </a:t>
            </a:r>
            <a:r>
              <a:rPr lang="en-US" sz="1600" b="1" kern="1200" dirty="0" err="1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Langerman</a:t>
            </a:r>
            <a:r>
              <a:rPr lang="en-US" sz="1600" kern="1200" dirty="0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, </a:t>
            </a:r>
            <a:r>
              <a:rPr lang="en-US" sz="1600" b="1" dirty="0" smtClean="0">
                <a:solidFill>
                  <a:schemeClr val="accent2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S</a:t>
            </a:r>
            <a:r>
              <a:rPr lang="en-US" sz="1600" dirty="0" smtClean="0">
                <a:solidFill>
                  <a:srgbClr val="000000"/>
                </a:solidFill>
                <a:ea typeface="+mn-ea"/>
              </a:rPr>
              <a:t> 09]</a:t>
            </a:r>
            <a:endParaRPr lang="en-US" sz="2400" dirty="0" smtClean="0"/>
          </a:p>
          <a:p>
            <a:pPr lvl="1" algn="l" rtl="0" eaLnBrk="1" hangingPunct="1">
              <a:lnSpc>
                <a:spcPct val="90000"/>
              </a:lnSpc>
              <a:buNone/>
            </a:pPr>
            <a:r>
              <a:rPr lang="en-US" sz="3600" b="1" dirty="0" smtClean="0">
                <a:solidFill>
                  <a:srgbClr val="0066FF"/>
                </a:solidFill>
                <a:cs typeface="Times New Roman" pitchFamily="18" charset="0"/>
                <a:sym typeface="Symbol" pitchFamily="18" charset="2"/>
              </a:rPr>
              <a:t>	</a:t>
            </a:r>
            <a:r>
              <a:rPr lang="en-US" sz="16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f(k) = 2k-1   </a:t>
            </a:r>
            <a:r>
              <a:rPr lang="en-US" sz="1600" b="1" dirty="0" smtClean="0">
                <a:solidFill>
                  <a:srgbClr val="0066FF"/>
                </a:solidFill>
                <a:cs typeface="Times New Roman" pitchFamily="18" charset="0"/>
                <a:sym typeface="Symbol" pitchFamily="18" charset="2"/>
              </a:rPr>
              <a:t>	</a:t>
            </a:r>
            <a:r>
              <a:rPr lang="en-US" sz="1600" dirty="0" smtClean="0">
                <a:sym typeface="Symbol" pitchFamily="18" charset="2"/>
              </a:rPr>
              <a:t>  </a:t>
            </a:r>
            <a:r>
              <a:rPr lang="en-US" sz="1600" dirty="0" smtClean="0">
                <a:solidFill>
                  <a:srgbClr val="000000"/>
                </a:solidFill>
              </a:rPr>
              <a:t>[</a:t>
            </a:r>
            <a:r>
              <a:rPr lang="en-US" sz="1600" b="1" dirty="0" smtClean="0">
                <a:solidFill>
                  <a:schemeClr val="accent2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S</a:t>
            </a:r>
            <a:r>
              <a:rPr lang="en-US" sz="1600" dirty="0" smtClean="0">
                <a:solidFill>
                  <a:srgbClr val="000000"/>
                </a:solidFill>
              </a:rPr>
              <a:t>, </a:t>
            </a:r>
            <a:r>
              <a:rPr lang="en-US" sz="1600" b="1" kern="1200" dirty="0" err="1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Yuditsky</a:t>
            </a:r>
            <a:r>
              <a:rPr lang="en-US" sz="1600" dirty="0" smtClean="0">
                <a:solidFill>
                  <a:srgbClr val="000000"/>
                </a:solidFill>
              </a:rPr>
              <a:t> 09]</a:t>
            </a:r>
            <a:endParaRPr lang="en-US" sz="3600" dirty="0" smtClean="0"/>
          </a:p>
          <a:p>
            <a:pPr lvl="1" algn="l" rtl="0" eaLnBrk="1" hangingPunct="1">
              <a:lnSpc>
                <a:spcPct val="90000"/>
              </a:lnSpc>
              <a:buNone/>
            </a:pPr>
            <a:r>
              <a:rPr lang="en-US" sz="1600" b="1" dirty="0" smtClean="0"/>
              <a:t>Translates of </a:t>
            </a:r>
            <a:r>
              <a:rPr lang="en-US" sz="1600" b="1" u="sng" dirty="0" smtClean="0"/>
              <a:t>centrally symmetric</a:t>
            </a:r>
            <a:r>
              <a:rPr lang="en-US" sz="1600" b="1" dirty="0" smtClean="0"/>
              <a:t> open convex polygon</a:t>
            </a:r>
            <a:r>
              <a:rPr lang="en-US" sz="1600" dirty="0" smtClean="0"/>
              <a:t>,</a:t>
            </a:r>
          </a:p>
          <a:p>
            <a:pPr lvl="1" algn="l" rtl="0" eaLnBrk="1" hangingPunct="1">
              <a:lnSpc>
                <a:spcPct val="90000"/>
              </a:lnSpc>
              <a:buFont typeface="Symbol" pitchFamily="18" charset="2"/>
              <a:buChar char="$"/>
            </a:pPr>
            <a:r>
              <a:rPr lang="en-US" sz="16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f(2) </a:t>
            </a:r>
            <a:r>
              <a:rPr lang="en-US" sz="1600" b="1" dirty="0" smtClean="0">
                <a:solidFill>
                  <a:srgbClr val="0066FF"/>
                </a:solidFill>
                <a:cs typeface="Times New Roman" pitchFamily="18" charset="0"/>
                <a:sym typeface="Symbol" pitchFamily="18" charset="2"/>
              </a:rPr>
              <a:t>	</a:t>
            </a:r>
            <a:r>
              <a:rPr lang="en-US" sz="1600" dirty="0" smtClean="0">
                <a:solidFill>
                  <a:srgbClr val="000000"/>
                </a:solidFill>
              </a:rPr>
              <a:t>[ </a:t>
            </a:r>
            <a:r>
              <a:rPr lang="en-US" sz="1600" b="1" kern="1200" dirty="0" err="1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Pach</a:t>
            </a:r>
            <a:r>
              <a:rPr lang="en-US" sz="1600" dirty="0" smtClean="0">
                <a:solidFill>
                  <a:srgbClr val="000000"/>
                </a:solidFill>
              </a:rPr>
              <a:t> 86]</a:t>
            </a:r>
            <a:endParaRPr lang="en-US" sz="1800" dirty="0" smtClean="0"/>
          </a:p>
          <a:p>
            <a:pPr lvl="1" algn="l" rtl="0" eaLnBrk="1" hangingPunct="1">
              <a:lnSpc>
                <a:spcPct val="90000"/>
              </a:lnSpc>
              <a:buNone/>
            </a:pPr>
            <a:r>
              <a:rPr lang="en-US" sz="14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f(k</a:t>
            </a:r>
            <a:r>
              <a:rPr lang="en-US" sz="16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) = O(k</a:t>
            </a:r>
            <a:r>
              <a:rPr lang="en-US" sz="1600" b="1" baseline="300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2</a:t>
            </a:r>
            <a:r>
              <a:rPr lang="en-US" sz="16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)</a:t>
            </a:r>
            <a:r>
              <a:rPr lang="en-US" sz="1600" b="1" dirty="0" smtClean="0">
                <a:solidFill>
                  <a:srgbClr val="0066FF"/>
                </a:solidFill>
                <a:cs typeface="Times New Roman" pitchFamily="18" charset="0"/>
                <a:sym typeface="Symbol" pitchFamily="18" charset="2"/>
              </a:rPr>
              <a:t>	</a:t>
            </a:r>
            <a:r>
              <a:rPr lang="en-US" sz="1600" dirty="0" smtClean="0">
                <a:solidFill>
                  <a:srgbClr val="000000"/>
                </a:solidFill>
              </a:rPr>
              <a:t>[</a:t>
            </a:r>
            <a:r>
              <a:rPr lang="en-US" sz="1600" b="1" kern="1200" dirty="0" err="1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Pach, Tóth </a:t>
            </a:r>
            <a:r>
              <a:rPr lang="en-US" sz="1600" dirty="0" smtClean="0"/>
              <a:t>07</a:t>
            </a:r>
            <a:r>
              <a:rPr lang="en-US" sz="1600" dirty="0" smtClean="0">
                <a:solidFill>
                  <a:srgbClr val="000000"/>
                </a:solidFill>
              </a:rPr>
              <a:t>]</a:t>
            </a:r>
          </a:p>
          <a:p>
            <a:pPr lvl="1" algn="l" rtl="0" eaLnBrk="1" hangingPunct="1">
              <a:lnSpc>
                <a:spcPct val="90000"/>
              </a:lnSpc>
              <a:buNone/>
            </a:pPr>
            <a:r>
              <a:rPr lang="en-US" sz="14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f(k) = O(k) </a:t>
            </a:r>
            <a:r>
              <a:rPr lang="en-US" sz="1600" b="1" dirty="0" smtClean="0">
                <a:solidFill>
                  <a:srgbClr val="0066FF"/>
                </a:solidFill>
                <a:cs typeface="Times New Roman" pitchFamily="18" charset="0"/>
                <a:sym typeface="Symbol" pitchFamily="18" charset="2"/>
              </a:rPr>
              <a:t>	</a:t>
            </a:r>
            <a:r>
              <a:rPr lang="en-US" sz="1600" dirty="0" smtClean="0"/>
              <a:t>[</a:t>
            </a:r>
            <a:r>
              <a:rPr lang="en-US" sz="1600" b="1" kern="1200" dirty="0" err="1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Aloupis, Cardinal, Collette, Orden, Ramos </a:t>
            </a:r>
            <a:r>
              <a:rPr lang="en-US" sz="1600" dirty="0" smtClean="0"/>
              <a:t>09]</a:t>
            </a:r>
          </a:p>
          <a:p>
            <a:pPr lvl="1" algn="l" rtl="0" eaLnBrk="1" hangingPunct="1">
              <a:lnSpc>
                <a:spcPct val="90000"/>
              </a:lnSpc>
              <a:buNone/>
            </a:pPr>
            <a:r>
              <a:rPr lang="en-US" sz="1600" b="1" u="sng" dirty="0" smtClean="0">
                <a:solidFill>
                  <a:srgbClr val="000000"/>
                </a:solidFill>
              </a:rPr>
              <a:t>Unit</a:t>
            </a:r>
            <a:r>
              <a:rPr lang="en-US" sz="1600" b="1" dirty="0" smtClean="0">
                <a:solidFill>
                  <a:srgbClr val="000000"/>
                </a:solidFill>
              </a:rPr>
              <a:t> discs</a:t>
            </a:r>
          </a:p>
          <a:p>
            <a:pPr lvl="1" algn="l" rtl="0" eaLnBrk="1" hangingPunct="1">
              <a:lnSpc>
                <a:spcPct val="90000"/>
              </a:lnSpc>
              <a:buFont typeface="Symbol" pitchFamily="18" charset="2"/>
              <a:buChar char="$"/>
            </a:pPr>
            <a:r>
              <a:rPr lang="en-US" sz="14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f(2)</a:t>
            </a:r>
            <a:r>
              <a:rPr lang="en-US" sz="1600" b="1" dirty="0" smtClean="0">
                <a:solidFill>
                  <a:srgbClr val="0066FF"/>
                </a:solidFill>
                <a:cs typeface="Times New Roman" pitchFamily="18" charset="0"/>
                <a:sym typeface="Symbol" pitchFamily="18" charset="2"/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[</a:t>
            </a:r>
            <a:r>
              <a:rPr lang="en-US" sz="1600" b="1" kern="1200" dirty="0" err="1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Mani, Pach </a:t>
            </a:r>
            <a:r>
              <a:rPr lang="en-US" sz="1600" dirty="0" smtClean="0"/>
              <a:t>86</a:t>
            </a:r>
            <a:r>
              <a:rPr lang="en-US" sz="1600" dirty="0" smtClean="0">
                <a:solidFill>
                  <a:srgbClr val="000000"/>
                </a:solidFill>
              </a:rPr>
              <a:t>] ? [Long proof…….. Unpublished….]</a:t>
            </a:r>
          </a:p>
          <a:p>
            <a:pPr lvl="1" algn="l" rtl="0" eaLnBrk="1" hangingPunct="1">
              <a:lnSpc>
                <a:spcPct val="90000"/>
              </a:lnSpc>
              <a:buNone/>
            </a:pPr>
            <a:r>
              <a:rPr lang="en-US" sz="1600" b="1" dirty="0" smtClean="0">
                <a:solidFill>
                  <a:srgbClr val="000000"/>
                </a:solidFill>
              </a:rPr>
              <a:t>Translates of an open triangle:</a:t>
            </a:r>
          </a:p>
          <a:p>
            <a:pPr lvl="1" algn="l" rtl="0" eaLnBrk="1" hangingPunct="1">
              <a:lnSpc>
                <a:spcPct val="90000"/>
              </a:lnSpc>
              <a:buFont typeface="Symbol" pitchFamily="18" charset="2"/>
              <a:buChar char="$"/>
            </a:pPr>
            <a:r>
              <a:rPr lang="en-US" sz="14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f(2)</a:t>
            </a:r>
            <a:r>
              <a:rPr lang="en-US" sz="1600" b="1" dirty="0" smtClean="0">
                <a:solidFill>
                  <a:srgbClr val="0066FF"/>
                </a:solidFill>
                <a:cs typeface="Times New Roman" pitchFamily="18" charset="0"/>
                <a:sym typeface="Symbol" pitchFamily="18" charset="2"/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[</a:t>
            </a:r>
            <a:r>
              <a:rPr lang="en-US" sz="1600" b="1" kern="1200" dirty="0" err="1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Tardos, Tóth </a:t>
            </a:r>
            <a:r>
              <a:rPr lang="en-US" sz="1600" dirty="0" smtClean="0"/>
              <a:t>07</a:t>
            </a:r>
            <a:r>
              <a:rPr lang="en-US" sz="1600" dirty="0" smtClean="0">
                <a:solidFill>
                  <a:srgbClr val="000000"/>
                </a:solidFill>
              </a:rPr>
              <a:t>] </a:t>
            </a:r>
          </a:p>
          <a:p>
            <a:pPr lvl="1" algn="l" rtl="0" eaLnBrk="1" hangingPunct="1">
              <a:lnSpc>
                <a:spcPct val="90000"/>
              </a:lnSpc>
              <a:buNone/>
            </a:pPr>
            <a:r>
              <a:rPr lang="en-US" sz="1600" b="1" dirty="0" smtClean="0">
                <a:solidFill>
                  <a:srgbClr val="000000"/>
                </a:solidFill>
              </a:rPr>
              <a:t>Translates of an open convex polygon:</a:t>
            </a:r>
          </a:p>
          <a:p>
            <a:pPr lvl="1" eaLnBrk="1" hangingPunct="1">
              <a:lnSpc>
                <a:spcPct val="90000"/>
              </a:lnSpc>
              <a:buFont typeface="Symbol" pitchFamily="18" charset="2"/>
              <a:buChar char="$"/>
            </a:pPr>
            <a:r>
              <a:rPr lang="en-US" sz="14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f(k)</a:t>
            </a:r>
            <a:r>
              <a:rPr lang="en-US" sz="1600" b="1" dirty="0" smtClean="0">
                <a:solidFill>
                  <a:srgbClr val="0066FF"/>
                </a:solidFill>
                <a:cs typeface="Times New Roman" pitchFamily="18" charset="0"/>
                <a:sym typeface="Symbol" pitchFamily="18" charset="2"/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[</a:t>
            </a:r>
            <a:r>
              <a:rPr lang="en-US" sz="1600" b="1" kern="1200" dirty="0" err="1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Pálvölgyi, Tóth</a:t>
            </a:r>
            <a:r>
              <a:rPr lang="en-US" sz="1600" b="1" kern="1200" dirty="0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 </a:t>
            </a:r>
            <a:r>
              <a:rPr lang="en-US" sz="1600" dirty="0" smtClean="0"/>
              <a:t>09</a:t>
            </a:r>
            <a:r>
              <a:rPr lang="en-US" sz="1600" dirty="0" smtClean="0">
                <a:solidFill>
                  <a:srgbClr val="000000"/>
                </a:solidFill>
              </a:rPr>
              <a:t>]  and </a:t>
            </a:r>
            <a:r>
              <a:rPr lang="en-US" sz="14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f(k)=O(k) </a:t>
            </a:r>
            <a:r>
              <a:rPr lang="en-US" sz="1600" dirty="0" smtClean="0"/>
              <a:t>[</a:t>
            </a:r>
            <a:r>
              <a:rPr lang="en-US" sz="1600" b="1" kern="1200" dirty="0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Gibson, </a:t>
            </a:r>
            <a:r>
              <a:rPr lang="en-US" sz="1600" b="1" kern="1200" dirty="0" err="1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Varadarajan</a:t>
            </a:r>
            <a:r>
              <a:rPr lang="en-US" sz="1600" b="1" kern="1200" dirty="0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 </a:t>
            </a:r>
            <a:r>
              <a:rPr lang="en-US" sz="1600" dirty="0" smtClean="0"/>
              <a:t>09]</a:t>
            </a:r>
            <a:endParaRPr lang="en-US" sz="1600" dirty="0" smtClean="0">
              <a:solidFill>
                <a:srgbClr val="000000"/>
              </a:solidFill>
            </a:endParaRPr>
          </a:p>
          <a:p>
            <a:pPr lvl="1" eaLnBrk="1" hangingPunct="1">
              <a:lnSpc>
                <a:spcPct val="90000"/>
              </a:lnSpc>
              <a:buNone/>
            </a:pPr>
            <a:r>
              <a:rPr lang="en-US" sz="1600" b="1" dirty="0" smtClean="0">
                <a:solidFill>
                  <a:srgbClr val="000000"/>
                </a:solidFill>
              </a:rPr>
              <a:t>Axis parallel strips in </a:t>
            </a:r>
            <a:r>
              <a:rPr lang="en-US" sz="1600" b="1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R</a:t>
            </a:r>
            <a:r>
              <a:rPr lang="en-US" sz="1600" b="1" baseline="30000" dirty="0" smtClean="0">
                <a:solidFill>
                  <a:srgbClr val="FF0000"/>
                </a:solidFill>
              </a:rPr>
              <a:t>d</a:t>
            </a:r>
            <a:r>
              <a:rPr lang="en-US" sz="1600" b="1" dirty="0" smtClean="0">
                <a:solidFill>
                  <a:srgbClr val="000000"/>
                </a:solidFill>
              </a:rPr>
              <a:t>: </a:t>
            </a:r>
            <a:r>
              <a:rPr lang="en-US" sz="16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f(k) ≤ O(k </a:t>
            </a:r>
            <a:r>
              <a:rPr lang="en-US" sz="1600" dirty="0" err="1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ln</a:t>
            </a:r>
            <a:r>
              <a:rPr lang="en-US" sz="16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 k) </a:t>
            </a:r>
            <a:r>
              <a:rPr lang="en-US" sz="1600" dirty="0" smtClean="0">
                <a:solidFill>
                  <a:srgbClr val="000000"/>
                </a:solidFill>
              </a:rPr>
              <a:t>[</a:t>
            </a:r>
            <a:r>
              <a:rPr lang="en-US" sz="1600" b="1" kern="1200" dirty="0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ACCIKLS</a:t>
            </a:r>
            <a:r>
              <a:rPr lang="en-US" sz="1600" b="1" dirty="0" smtClean="0">
                <a:solidFill>
                  <a:schemeClr val="accent2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S</a:t>
            </a:r>
            <a:r>
              <a:rPr lang="en-US" sz="1600" b="1" kern="1200" dirty="0" smtClean="0">
                <a:solidFill>
                  <a:schemeClr val="folHlink"/>
                </a:solidFill>
                <a:latin typeface="Comic Sans MS" pitchFamily="66" charset="0"/>
                <a:ea typeface="+mn-ea"/>
                <a:cs typeface="Times New Roman" pitchFamily="18" charset="0"/>
              </a:rPr>
              <a:t>T</a:t>
            </a:r>
            <a:r>
              <a:rPr lang="en-US" sz="1600" dirty="0" smtClean="0">
                <a:solidFill>
                  <a:srgbClr val="000000"/>
                </a:solidFill>
              </a:rPr>
              <a:t>] </a:t>
            </a:r>
            <a:endParaRPr lang="en-US" sz="1600" b="1" i="1" dirty="0" smtClean="0">
              <a:solidFill>
                <a:srgbClr val="0066FF"/>
              </a:solidFill>
              <a:latin typeface="Comic Sans MS" pitchFamily="66" charset="0"/>
              <a:sym typeface="Symbol" pitchFamily="18" charset="2"/>
            </a:endParaRP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title"/>
          </p:nvPr>
        </p:nvSpPr>
        <p:spPr>
          <a:xfrm>
            <a:off x="944572" y="28518"/>
            <a:ext cx="6402416" cy="685838"/>
          </a:xfrm>
          <a:noFill/>
        </p:spPr>
        <p:txBody>
          <a:bodyPr/>
          <a:lstStyle/>
          <a:p>
            <a:pPr eaLnBrk="1" hangingPunct="1"/>
            <a:r>
              <a:rPr lang="en-US" sz="2800" dirty="0" smtClean="0"/>
              <a:t>Some special cases are known: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AA905AB-3C41-45B6-8290-F7C27954F19A}" type="slidenum">
              <a:rPr lang="en-US"/>
              <a:pPr/>
              <a:t>23</a:t>
            </a:fld>
            <a:endParaRPr lang="en-US" dirty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3927" y="828641"/>
            <a:ext cx="8594786" cy="13859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en-US" sz="2000" dirty="0" smtClean="0"/>
              <a:t>For a range space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(P,R) </a:t>
            </a:r>
            <a:r>
              <a:rPr lang="en-US" sz="2000" dirty="0" smtClean="0"/>
              <a:t>a subset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N</a:t>
            </a:r>
            <a:r>
              <a:rPr lang="en-US" sz="2000" dirty="0" smtClean="0"/>
              <a:t> is an </a:t>
            </a:r>
            <a:r>
              <a:rPr lang="el-GR" sz="2000" dirty="0" smtClean="0">
                <a:solidFill>
                  <a:srgbClr val="FF0000"/>
                </a:solidFill>
                <a:sym typeface="Symbol" pitchFamily="18" charset="2"/>
              </a:rPr>
              <a:t>ε</a:t>
            </a:r>
            <a:r>
              <a:rPr lang="en-US" sz="2000" dirty="0" smtClean="0"/>
              <a:t>-net if every range with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dirty="0" smtClean="0">
                <a:solidFill>
                  <a:srgbClr val="000000"/>
                </a:solidFill>
              </a:rPr>
              <a:t>cardinality at least </a:t>
            </a:r>
            <a:r>
              <a:rPr lang="el-GR" sz="2000" dirty="0" smtClean="0">
                <a:solidFill>
                  <a:srgbClr val="FF0000"/>
                </a:solidFill>
                <a:sym typeface="Symbol" pitchFamily="18" charset="2"/>
              </a:rPr>
              <a:t>ε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|P|  </a:t>
            </a:r>
            <a:r>
              <a:rPr lang="en-US" sz="2000" dirty="0" smtClean="0">
                <a:solidFill>
                  <a:srgbClr val="000000"/>
                </a:solidFill>
              </a:rPr>
              <a:t>also contains a point of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N</a:t>
            </a:r>
            <a:r>
              <a:rPr lang="en-US" sz="2000" dirty="0" smtClean="0">
                <a:solidFill>
                  <a:srgbClr val="000000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dirty="0" smtClean="0">
                <a:solidFill>
                  <a:srgbClr val="000000"/>
                </a:solidFill>
              </a:rPr>
              <a:t>i.e., an </a:t>
            </a:r>
            <a:r>
              <a:rPr lang="el-GR" sz="2000" dirty="0" smtClean="0">
                <a:solidFill>
                  <a:srgbClr val="FF0000"/>
                </a:solidFill>
                <a:sym typeface="Symbol" pitchFamily="18" charset="2"/>
              </a:rPr>
              <a:t>ε</a:t>
            </a:r>
            <a:r>
              <a:rPr lang="en-US" sz="2000" dirty="0" smtClean="0"/>
              <a:t>-net  is a hitting set for all ``heavy” ranges</a:t>
            </a:r>
            <a:endParaRPr lang="en-US" sz="20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b="1" dirty="0" smtClean="0">
                <a:solidFill>
                  <a:srgbClr val="000000"/>
                </a:solidFill>
                <a:cs typeface="Times New Roman" pitchFamily="18" charset="0"/>
                <a:sym typeface="Symbol" pitchFamily="18" charset="2"/>
              </a:rPr>
              <a:t>How small can we make an </a:t>
            </a:r>
            <a:r>
              <a:rPr lang="el-GR" sz="2000" dirty="0" smtClean="0">
                <a:solidFill>
                  <a:srgbClr val="FF0000"/>
                </a:solidFill>
                <a:sym typeface="Symbol" pitchFamily="18" charset="2"/>
              </a:rPr>
              <a:t>ε</a:t>
            </a:r>
            <a:r>
              <a:rPr lang="en-US" sz="2000" b="1" dirty="0" smtClean="0">
                <a:solidFill>
                  <a:srgbClr val="000000"/>
                </a:solidFill>
                <a:cs typeface="Times New Roman" pitchFamily="18" charset="0"/>
                <a:sym typeface="Symbol" pitchFamily="18" charset="2"/>
              </a:rPr>
              <a:t>-net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N</a:t>
            </a:r>
            <a:r>
              <a:rPr lang="en-US" sz="2000" b="1" dirty="0" smtClean="0">
                <a:solidFill>
                  <a:srgbClr val="000000"/>
                </a:solidFill>
                <a:cs typeface="Times New Roman" pitchFamily="18" charset="0"/>
                <a:sym typeface="Symbol" pitchFamily="18" charset="2"/>
              </a:rPr>
              <a:t>?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title"/>
          </p:nvPr>
        </p:nvSpPr>
        <p:spPr>
          <a:xfrm>
            <a:off x="944572" y="71414"/>
            <a:ext cx="6402416" cy="685838"/>
          </a:xfrm>
          <a:noFill/>
        </p:spPr>
        <p:txBody>
          <a:bodyPr/>
          <a:lstStyle/>
          <a:p>
            <a:pPr eaLnBrk="1" hangingPunct="1"/>
            <a:r>
              <a:rPr lang="en-US" sz="2800" dirty="0" smtClean="0"/>
              <a:t>Related Problems</a:t>
            </a:r>
            <a:br>
              <a:rPr lang="en-US" sz="2800" dirty="0" smtClean="0"/>
            </a:br>
            <a:r>
              <a:rPr lang="el-GR" sz="2800" kern="1200" dirty="0" smtClean="0">
                <a:solidFill>
                  <a:srgbClr val="FF0000"/>
                </a:solidFill>
                <a:latin typeface="Comic Sans MS" pitchFamily="66" charset="0"/>
                <a:ea typeface="+mn-ea"/>
                <a:cs typeface="Times New Roman" pitchFamily="18" charset="0"/>
                <a:sym typeface="Symbol" pitchFamily="18" charset="2"/>
              </a:rPr>
              <a:t>ε</a:t>
            </a:r>
            <a:r>
              <a:rPr lang="en-US" sz="2800" dirty="0" smtClean="0"/>
              <a:t>-nets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85720" y="3429000"/>
            <a:ext cx="859478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Observation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: Assume (as in the case of half-planes) that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f(k) &lt; ck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Put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k=</a:t>
            </a:r>
            <a:r>
              <a:rPr lang="el-GR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ε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n/c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Partition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 pitchFamily="18" charset="2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P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into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k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parts each forms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an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 </a:t>
            </a:r>
            <a:r>
              <a:rPr lang="el-GR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ε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-net. By the pigeon-hole principle one of the parts has size 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at most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n/k = c/</a:t>
            </a:r>
            <a:r>
              <a:rPr lang="el-GR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ε</a:t>
            </a:r>
            <a:endParaRPr lang="en-US" sz="2000" dirty="0" smtClean="0">
              <a:solidFill>
                <a:srgbClr val="FF0000"/>
              </a:solidFill>
              <a:latin typeface="+mn-lt"/>
              <a:cs typeface="+mn-cs"/>
              <a:sym typeface="Symbol" pitchFamily="18" charset="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u="sng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Thm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: </a:t>
            </a:r>
            <a:r>
              <a:rPr lang="en-US" sz="1600" dirty="0" smtClean="0">
                <a:solidFill>
                  <a:srgbClr val="000000"/>
                </a:solidFill>
                <a:latin typeface="+mn-lt"/>
                <a:cs typeface="+mn-cs"/>
                <a:sym typeface="Symbol" pitchFamily="18" charset="2"/>
              </a:rPr>
              <a:t>[</a:t>
            </a:r>
            <a:r>
              <a:rPr lang="en-US" sz="1600" b="1" dirty="0" err="1" smtClean="0">
                <a:solidFill>
                  <a:srgbClr val="00B050"/>
                </a:solidFill>
                <a:latin typeface="+mn-lt"/>
                <a:cs typeface="+mn-cs"/>
                <a:sym typeface="Symbol" pitchFamily="18" charset="2"/>
              </a:rPr>
              <a:t>Woeginger</a:t>
            </a:r>
            <a:r>
              <a:rPr lang="en-US" sz="1600" dirty="0" smtClean="0">
                <a:solidFill>
                  <a:srgbClr val="000000"/>
                </a:solidFill>
                <a:latin typeface="+mn-lt"/>
                <a:cs typeface="+mn-cs"/>
                <a:sym typeface="Symbol" pitchFamily="18" charset="2"/>
              </a:rPr>
              <a:t> 88]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 </a:t>
            </a:r>
            <a:r>
              <a:rPr lang="el-GR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ε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-net for half-planes of size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kern="0" dirty="0" smtClean="0">
                <a:solidFill>
                  <a:srgbClr val="000000"/>
                </a:solidFill>
                <a:latin typeface="+mn-lt"/>
                <a:sym typeface="Symbol" pitchFamily="18" charset="2"/>
              </a:rPr>
              <a:t>a</a:t>
            </a:r>
            <a:r>
              <a:rPr kumimoji="0" lang="en-US" sz="200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t most 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2/</a:t>
            </a:r>
            <a:r>
              <a:rPr lang="el-GR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ε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63494" y="5500702"/>
            <a:ext cx="8594786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A stronger version: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Thm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:[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 pitchFamily="18" charset="2"/>
              </a:rPr>
              <a:t>S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, </a:t>
            </a:r>
            <a:r>
              <a:rPr lang="en-US" sz="1800" b="1" dirty="0" err="1" smtClean="0">
                <a:solidFill>
                  <a:srgbClr val="00B050"/>
                </a:solidFill>
                <a:latin typeface="+mn-lt"/>
                <a:cs typeface="+mn-cs"/>
                <a:sym typeface="Symbol" pitchFamily="18" charset="2"/>
              </a:rPr>
              <a:t>Yuditsk</a:t>
            </a:r>
            <a:r>
              <a:rPr lang="en-US" sz="1800" b="1" dirty="0" smtClean="0">
                <a:solidFill>
                  <a:srgbClr val="00B050"/>
                </a:solidFill>
                <a:latin typeface="+mn-lt"/>
                <a:cs typeface="+mn-cs"/>
                <a:sym typeface="Symbol" pitchFamily="18" charset="2"/>
              </a:rPr>
              <a:t>y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09]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 </a:t>
            </a:r>
            <a:r>
              <a:rPr lang="el-GR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ε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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 pitchFamily="18" charset="2"/>
              </a:rPr>
              <a:t>partition of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P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 pitchFamily="18" charset="2"/>
              </a:rPr>
              <a:t> into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&lt; </a:t>
            </a:r>
            <a:r>
              <a:rPr lang="el-GR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ε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n/2 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parts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s.t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each part form an </a:t>
            </a:r>
            <a:r>
              <a:rPr lang="el-GR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ε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-net.</a:t>
            </a: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14282" y="2357431"/>
            <a:ext cx="8594786" cy="1000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Thm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  <a:sym typeface="Symbol" pitchFamily="18" charset="2"/>
              </a:rPr>
              <a:t>: </a:t>
            </a:r>
            <a:r>
              <a:rPr lang="en-US" sz="1600" dirty="0" smtClean="0">
                <a:solidFill>
                  <a:srgbClr val="000000"/>
                </a:solidFill>
                <a:latin typeface="+mn-lt"/>
                <a:cs typeface="+mn-cs"/>
                <a:sym typeface="Symbol" pitchFamily="18" charset="2"/>
              </a:rPr>
              <a:t>[</a:t>
            </a:r>
            <a:r>
              <a:rPr lang="en-US" sz="1600" b="1" dirty="0" smtClean="0">
                <a:solidFill>
                  <a:srgbClr val="00B050"/>
                </a:solidFill>
                <a:latin typeface="+mn-lt"/>
                <a:cs typeface="+mn-cs"/>
                <a:sym typeface="Symbol" pitchFamily="18" charset="2"/>
              </a:rPr>
              <a:t>Haussler </a:t>
            </a:r>
            <a:r>
              <a:rPr lang="en-US" sz="1600" b="1" dirty="0" err="1" smtClean="0">
                <a:solidFill>
                  <a:srgbClr val="00B050"/>
                </a:solidFill>
                <a:latin typeface="+mn-lt"/>
                <a:cs typeface="+mn-cs"/>
                <a:sym typeface="Symbol" pitchFamily="18" charset="2"/>
              </a:rPr>
              <a:t>Welzl</a:t>
            </a:r>
            <a:r>
              <a:rPr lang="en-US" sz="1600" b="1" dirty="0" smtClean="0">
                <a:solidFill>
                  <a:srgbClr val="00B050"/>
                </a:solidFill>
                <a:latin typeface="+mn-lt"/>
                <a:cs typeface="+mn-cs"/>
                <a:sym typeface="Symbol" pitchFamily="18" charset="2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+mn-lt"/>
                <a:cs typeface="+mn-cs"/>
                <a:sym typeface="Symbol" pitchFamily="18" charset="2"/>
              </a:rPr>
              <a:t>86]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Symbol" pitchFamily="18" charset="2"/>
              <a:buChar char="$"/>
              <a:tabLst/>
              <a:defRPr/>
            </a:pPr>
            <a:r>
              <a:rPr lang="el-GR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ε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-net of size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O(d/</a:t>
            </a:r>
            <a:r>
              <a:rPr lang="el-GR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ε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 log (1/</a:t>
            </a:r>
            <a:r>
              <a:rPr lang="el-GR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ε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))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 pitchFamily="18" charset="2"/>
              </a:rPr>
              <a:t>whenever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 pitchFamily="18" charset="2"/>
              </a:rPr>
              <a:t>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 pitchFamily="18" charset="2"/>
              </a:rPr>
              <a:t>VC-dimension is constant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+mn-cs"/>
                <a:sym typeface="Symbol" pitchFamily="18" charset="2"/>
              </a:rPr>
              <a:t>d</a:t>
            </a:r>
          </a:p>
          <a:p>
            <a:pPr marL="342900" lvl="0" indent="-342900" algn="l">
              <a:lnSpc>
                <a:spcPct val="90000"/>
              </a:lnSpc>
              <a:defRPr/>
            </a:pPr>
            <a:r>
              <a:rPr lang="en-US" sz="1600" dirty="0" smtClean="0">
                <a:latin typeface="+mn-lt"/>
                <a:cs typeface="+mn-cs"/>
                <a:sym typeface="Symbol" pitchFamily="18" charset="2"/>
              </a:rPr>
              <a:t>			</a:t>
            </a:r>
            <a:r>
              <a:rPr lang="en-US" sz="1600" b="1" u="sng" dirty="0" smtClean="0">
                <a:latin typeface="+mn-lt"/>
                <a:cs typeface="+mn-cs"/>
                <a:sym typeface="Symbol" pitchFamily="18" charset="2"/>
              </a:rPr>
              <a:t>Sharp</a:t>
            </a:r>
            <a:r>
              <a:rPr lang="en-US" sz="1600" dirty="0" smtClean="0">
                <a:latin typeface="+mn-lt"/>
                <a:cs typeface="+mn-cs"/>
                <a:sym typeface="Symbol" pitchFamily="18" charset="2"/>
              </a:rPr>
              <a:t>! 	[</a:t>
            </a:r>
            <a:r>
              <a:rPr lang="en-US" sz="1600" b="1" dirty="0" err="1" smtClean="0">
                <a:solidFill>
                  <a:srgbClr val="00B050"/>
                </a:solidFill>
                <a:sym typeface="Symbol" pitchFamily="18" charset="2"/>
              </a:rPr>
              <a:t>Komlós</a:t>
            </a:r>
            <a:r>
              <a:rPr lang="en-US" sz="1600" b="1" dirty="0" smtClean="0">
                <a:solidFill>
                  <a:srgbClr val="00B050"/>
                </a:solidFill>
                <a:sym typeface="Symbol" pitchFamily="18" charset="2"/>
              </a:rPr>
              <a:t>, </a:t>
            </a:r>
            <a:r>
              <a:rPr lang="en-US" sz="1600" b="1" dirty="0" err="1" smtClean="0">
                <a:solidFill>
                  <a:srgbClr val="00B050"/>
                </a:solidFill>
                <a:sym typeface="Symbol" pitchFamily="18" charset="2"/>
              </a:rPr>
              <a:t>Pach</a:t>
            </a:r>
            <a:r>
              <a:rPr lang="en-US" sz="1600" b="1" dirty="0" smtClean="0">
                <a:solidFill>
                  <a:srgbClr val="00B050"/>
                </a:solidFill>
                <a:sym typeface="Symbol" pitchFamily="18" charset="2"/>
              </a:rPr>
              <a:t>, </a:t>
            </a:r>
            <a:r>
              <a:rPr lang="en-US" sz="1600" b="1" dirty="0" err="1" smtClean="0">
                <a:solidFill>
                  <a:srgbClr val="00B050"/>
                </a:solidFill>
                <a:sym typeface="Symbol" pitchFamily="18" charset="2"/>
              </a:rPr>
              <a:t>Woeginger</a:t>
            </a:r>
            <a:r>
              <a:rPr lang="en-US" sz="1600" b="1" dirty="0" smtClean="0">
                <a:solidFill>
                  <a:srgbClr val="00B050"/>
                </a:solidFill>
                <a:sym typeface="Symbol" pitchFamily="18" charset="2"/>
              </a:rPr>
              <a:t> </a:t>
            </a:r>
            <a:r>
              <a:rPr lang="en-US" sz="1600" dirty="0" smtClean="0">
                <a:sym typeface="Symbol" pitchFamily="18" charset="2"/>
              </a:rPr>
              <a:t>92]</a:t>
            </a:r>
            <a:endParaRPr lang="en-US" sz="1600" dirty="0" smtClean="0">
              <a:latin typeface="+mn-lt"/>
              <a:cs typeface="+mn-cs"/>
              <a:sym typeface="Symbol" pitchFamily="18" charset="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Symbol" pitchFamily="18" charset="2"/>
              <a:buChar char="$"/>
              <a:tabLst/>
              <a:defRPr/>
            </a:pPr>
            <a:endParaRPr lang="en-US" sz="2000" dirty="0" smtClean="0">
              <a:solidFill>
                <a:srgbClr val="FF0000"/>
              </a:solidFill>
              <a:latin typeface="+mn-lt"/>
              <a:cs typeface="+mn-cs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AA905AB-3C41-45B6-8290-F7C27954F19A}" type="slidenum">
              <a:rPr lang="en-US"/>
              <a:pPr/>
              <a:t>24</a:t>
            </a:fld>
            <a:endParaRPr lang="en-US" dirty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3927" y="1285860"/>
            <a:ext cx="8594786" cy="2000264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en-US" sz="2400" dirty="0" smtClean="0"/>
              <a:t>A range space </a:t>
            </a:r>
            <a:r>
              <a:rPr lang="en-US" sz="2400" dirty="0" smtClean="0">
                <a:solidFill>
                  <a:srgbClr val="FF0000"/>
                </a:solidFill>
                <a:sym typeface="Symbol" pitchFamily="18" charset="2"/>
              </a:rPr>
              <a:t>(P,R) </a:t>
            </a:r>
            <a:r>
              <a:rPr lang="en-US" sz="2400" dirty="0" smtClean="0"/>
              <a:t>has discrepancy </a:t>
            </a:r>
            <a:r>
              <a:rPr lang="en-US" sz="24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d</a:t>
            </a:r>
            <a:r>
              <a:rPr lang="en-US" sz="2400" dirty="0" smtClean="0"/>
              <a:t> if </a:t>
            </a:r>
            <a:r>
              <a:rPr lang="en-US" sz="24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P</a:t>
            </a:r>
            <a:r>
              <a:rPr lang="en-US" sz="2400" dirty="0" smtClean="0"/>
              <a:t> can be two colored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400" dirty="0" smtClean="0">
                <a:solidFill>
                  <a:srgbClr val="000000"/>
                </a:solidFill>
              </a:rPr>
              <a:t>so that any range </a:t>
            </a:r>
            <a:r>
              <a:rPr lang="en-US" sz="24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r </a:t>
            </a:r>
            <a:r>
              <a:rPr lang="az-Cyrl-AZ" sz="24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Є</a:t>
            </a:r>
            <a:r>
              <a:rPr lang="en-US" sz="24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 R</a:t>
            </a:r>
            <a:r>
              <a:rPr lang="en-US" sz="2400" dirty="0" smtClean="0">
                <a:solidFill>
                  <a:srgbClr val="000000"/>
                </a:solidFill>
              </a:rPr>
              <a:t> is </a:t>
            </a:r>
            <a:r>
              <a:rPr lang="en-US" sz="24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d</a:t>
            </a:r>
            <a:r>
              <a:rPr lang="en-US" sz="2400" dirty="0" smtClean="0">
                <a:solidFill>
                  <a:srgbClr val="000000"/>
                </a:solidFill>
              </a:rPr>
              <a:t>-balanced.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400" dirty="0" smtClean="0">
                <a:solidFill>
                  <a:srgbClr val="000000"/>
                </a:solidFill>
              </a:rPr>
              <a:t>I.e., in </a:t>
            </a:r>
            <a:r>
              <a:rPr lang="en-US" sz="24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r</a:t>
            </a:r>
            <a:r>
              <a:rPr lang="en-US" sz="2400" dirty="0" smtClean="0">
                <a:solidFill>
                  <a:srgbClr val="0066FF"/>
                </a:solidFill>
                <a:sym typeface="Symbol" pitchFamily="18" charset="2"/>
              </a:rPr>
              <a:t> 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kern="1200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|</a:t>
            </a:r>
            <a:r>
              <a:rPr lang="en-US" sz="2400" dirty="0" smtClean="0">
                <a:solidFill>
                  <a:srgbClr val="000000"/>
                </a:solidFill>
              </a:rPr>
              <a:t># </a:t>
            </a:r>
            <a:r>
              <a:rPr lang="en-US" sz="2400" dirty="0" smtClean="0">
                <a:solidFill>
                  <a:srgbClr val="FF0000"/>
                </a:solidFill>
              </a:rPr>
              <a:t>red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b="1" i="1" kern="1200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-</a:t>
            </a:r>
            <a:r>
              <a:rPr lang="en-US" sz="2400" dirty="0" smtClean="0">
                <a:solidFill>
                  <a:srgbClr val="000000"/>
                </a:solidFill>
              </a:rPr>
              <a:t>  # </a:t>
            </a:r>
            <a:r>
              <a:rPr lang="en-US" sz="2400" dirty="0" smtClean="0">
                <a:solidFill>
                  <a:srgbClr val="0070C0"/>
                </a:solidFill>
              </a:rPr>
              <a:t>blue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kern="1200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|</a:t>
            </a:r>
            <a:r>
              <a:rPr lang="en-US" sz="2400" dirty="0" smtClean="0">
                <a:solidFill>
                  <a:srgbClr val="000000"/>
                </a:solidFill>
              </a:rPr>
              <a:t>  </a:t>
            </a:r>
            <a:r>
              <a:rPr lang="en-US" sz="24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≤ d</a:t>
            </a:r>
            <a:r>
              <a:rPr lang="en-US" sz="2400" dirty="0" smtClean="0">
                <a:solidFill>
                  <a:srgbClr val="000000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  <a:buNone/>
            </a:pPr>
            <a:endParaRPr lang="en-US" sz="20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en-US" sz="20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en-US" sz="20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en-US" sz="2000" b="1" dirty="0" smtClean="0">
              <a:solidFill>
                <a:srgbClr val="000000"/>
              </a:solidFill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title"/>
          </p:nvPr>
        </p:nvSpPr>
        <p:spPr>
          <a:xfrm>
            <a:off x="944572" y="71414"/>
            <a:ext cx="6402416" cy="685838"/>
          </a:xfrm>
          <a:noFill/>
        </p:spPr>
        <p:txBody>
          <a:bodyPr/>
          <a:lstStyle/>
          <a:p>
            <a:pPr eaLnBrk="1" hangingPunct="1"/>
            <a:r>
              <a:rPr lang="en-US" sz="2800" dirty="0" smtClean="0"/>
              <a:t>Related Problems</a:t>
            </a:r>
            <a:br>
              <a:rPr lang="en-US" sz="2800" dirty="0" smtClean="0"/>
            </a:br>
            <a:r>
              <a:rPr lang="en-US" sz="2800" dirty="0" smtClean="0"/>
              <a:t>Discrepancy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42844" y="3500438"/>
            <a:ext cx="859478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Note: A constant discrepancy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Times New Roman" pitchFamily="18" charset="0"/>
                <a:sym typeface="Symbol" pitchFamily="18" charset="2"/>
              </a:rPr>
              <a:t>d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implies </a:t>
            </a:r>
            <a:r>
              <a:rPr lang="en-US" dirty="0" smtClean="0">
                <a:solidFill>
                  <a:srgbClr val="FF0000"/>
                </a:solidFill>
                <a:sym typeface="Symbol" pitchFamily="18" charset="2"/>
              </a:rPr>
              <a:t>f(2) ≤ d+1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AA905AB-3C41-45B6-8290-F7C27954F19A}" type="slidenum">
              <a:rPr lang="en-US"/>
              <a:pPr/>
              <a:t>25</a:t>
            </a:fld>
            <a:endParaRPr lang="en-US" dirty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3927" y="900079"/>
            <a:ext cx="8594786" cy="374336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en-US" sz="2000" dirty="0" smtClean="0"/>
              <a:t>Let</a:t>
            </a:r>
            <a:r>
              <a:rPr lang="en-US" sz="2000" b="1" dirty="0" smtClean="0"/>
              <a:t>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G</a:t>
            </a:r>
            <a:r>
              <a:rPr lang="en-US" sz="2000" i="1" dirty="0" smtClean="0">
                <a:solidFill>
                  <a:schemeClr val="tx2"/>
                </a:solidFill>
                <a:latin typeface="Comic Sans MS" pitchFamily="66" charset="0"/>
                <a:sym typeface="Symbol" pitchFamily="18" charset="2"/>
              </a:rPr>
              <a:t> be a graph</a:t>
            </a:r>
            <a:r>
              <a:rPr lang="en-US" sz="2000" i="1" dirty="0" smtClean="0">
                <a:solidFill>
                  <a:srgbClr val="0066FF"/>
                </a:solidFill>
                <a:latin typeface="Comic Sans MS" pitchFamily="66" charset="0"/>
                <a:sym typeface="Symbol" pitchFamily="18" charset="2"/>
              </a:rPr>
              <a:t>.</a:t>
            </a:r>
            <a:endParaRPr lang="en-US" sz="2000" b="1" u="sng" dirty="0" smtClean="0"/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b="1" u="sng" dirty="0" err="1" smtClean="0"/>
              <a:t>Thm</a:t>
            </a:r>
            <a:r>
              <a:rPr lang="en-US" sz="2000" dirty="0" smtClean="0"/>
              <a:t> [</a:t>
            </a:r>
            <a:r>
              <a:rPr lang="en-US" sz="2000" b="1" dirty="0" err="1" smtClean="0">
                <a:solidFill>
                  <a:srgbClr val="00B050"/>
                </a:solidFill>
              </a:rPr>
              <a:t>Haxell</a:t>
            </a:r>
            <a:r>
              <a:rPr lang="en-US" sz="2000" b="1" dirty="0" smtClean="0">
                <a:solidFill>
                  <a:srgbClr val="00B050"/>
                </a:solidFill>
              </a:rPr>
              <a:t>, </a:t>
            </a:r>
            <a:r>
              <a:rPr lang="en-US" sz="2000" b="1" dirty="0" err="1" smtClean="0">
                <a:solidFill>
                  <a:srgbClr val="00B050"/>
                </a:solidFill>
              </a:rPr>
              <a:t>Szabó</a:t>
            </a:r>
            <a:r>
              <a:rPr lang="en-US" sz="2000" b="1" dirty="0" smtClean="0">
                <a:solidFill>
                  <a:srgbClr val="00B050"/>
                </a:solidFill>
              </a:rPr>
              <a:t>, </a:t>
            </a:r>
            <a:r>
              <a:rPr lang="en-US" sz="2000" b="1" dirty="0" err="1" smtClean="0">
                <a:solidFill>
                  <a:srgbClr val="00B050"/>
                </a:solidFill>
              </a:rPr>
              <a:t>Tardos</a:t>
            </a:r>
            <a:r>
              <a:rPr lang="en-US" sz="2000" b="1" dirty="0" smtClean="0">
                <a:solidFill>
                  <a:srgbClr val="00B050"/>
                </a:solidFill>
              </a:rPr>
              <a:t> </a:t>
            </a:r>
            <a:r>
              <a:rPr lang="en-US" sz="2000" dirty="0" smtClean="0"/>
              <a:t>03]: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dirty="0" smtClean="0"/>
              <a:t>If 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(G) ≤ 4 </a:t>
            </a:r>
            <a:r>
              <a:rPr lang="en-US" sz="2000" dirty="0" smtClean="0"/>
              <a:t>then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G</a:t>
            </a:r>
            <a:r>
              <a:rPr lang="en-US" sz="2000" i="1" dirty="0" smtClean="0"/>
              <a:t> </a:t>
            </a:r>
            <a:r>
              <a:rPr lang="en-US" sz="2000" dirty="0" smtClean="0"/>
              <a:t>can be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US" sz="2000" dirty="0" smtClean="0"/>
              <a:t>-colored </a:t>
            </a:r>
            <a:r>
              <a:rPr lang="en-US" sz="2000" dirty="0" err="1" smtClean="0"/>
              <a:t>s.t</a:t>
            </a:r>
            <a:r>
              <a:rPr lang="en-US" sz="2000" dirty="0" smtClean="0"/>
              <a:t>,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dirty="0" smtClean="0"/>
              <a:t>every monochromatic connected component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dirty="0" smtClean="0"/>
              <a:t>has size </a:t>
            </a:r>
            <a:r>
              <a:rPr lang="en-US" sz="2000" b="1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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6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i="1" dirty="0" smtClean="0">
                <a:solidFill>
                  <a:schemeClr val="tx2"/>
                </a:solidFill>
                <a:sym typeface="Symbol" pitchFamily="18" charset="2"/>
              </a:rPr>
              <a:t>In other words. Every graph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G</a:t>
            </a:r>
            <a:r>
              <a:rPr lang="en-US" sz="2000" i="1" dirty="0" smtClean="0">
                <a:solidFill>
                  <a:srgbClr val="0066FF"/>
                </a:solidFill>
                <a:latin typeface="Comic Sans MS" pitchFamily="66" charset="0"/>
                <a:sym typeface="Symbol" pitchFamily="18" charset="2"/>
              </a:rPr>
              <a:t> </a:t>
            </a:r>
            <a:r>
              <a:rPr lang="en-US" sz="2000" i="1" dirty="0" smtClean="0">
                <a:solidFill>
                  <a:schemeClr val="tx2"/>
                </a:solidFill>
                <a:latin typeface="Comic Sans MS" pitchFamily="66" charset="0"/>
                <a:sym typeface="Symbol" pitchFamily="18" charset="2"/>
              </a:rPr>
              <a:t>with </a:t>
            </a:r>
            <a:r>
              <a:rPr lang="en-US" sz="2000" i="1" dirty="0" smtClean="0">
                <a:solidFill>
                  <a:schemeClr val="tx2"/>
                </a:solidFill>
                <a:sym typeface="Symbol" pitchFamily="18" charset="2"/>
              </a:rPr>
              <a:t>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(G</a:t>
            </a:r>
            <a:r>
              <a:rPr lang="en-US" sz="2000" b="1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) </a:t>
            </a:r>
            <a:r>
              <a:rPr lang="en-US" sz="2400" b="1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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  4 </a:t>
            </a:r>
            <a:r>
              <a:rPr lang="en-US" sz="2000" i="1" dirty="0" smtClean="0">
                <a:solidFill>
                  <a:schemeClr val="tx2"/>
                </a:solidFill>
                <a:latin typeface="Comic Sans MS" pitchFamily="66" charset="0"/>
                <a:sym typeface="Symbol" pitchFamily="18" charset="2"/>
              </a:rPr>
              <a:t>can be 2-colored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i="1" dirty="0" smtClean="0">
                <a:solidFill>
                  <a:schemeClr val="tx2"/>
                </a:solidFill>
                <a:latin typeface="Comic Sans MS" pitchFamily="66" charset="0"/>
                <a:sym typeface="Symbol" pitchFamily="18" charset="2"/>
              </a:rPr>
              <a:t>So that every connected component of size </a:t>
            </a:r>
            <a:r>
              <a:rPr lang="en-US" sz="24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≥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7</a:t>
            </a:r>
            <a:r>
              <a:rPr lang="en-US" sz="2000" b="1" dirty="0" smtClean="0">
                <a:solidFill>
                  <a:srgbClr val="0066FF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000" i="1" dirty="0" smtClean="0">
                <a:solidFill>
                  <a:schemeClr val="tx2"/>
                </a:solidFill>
                <a:latin typeface="Comic Sans MS" pitchFamily="66" charset="0"/>
                <a:sym typeface="Symbol" pitchFamily="18" charset="2"/>
              </a:rPr>
              <a:t>is polychromatic.</a:t>
            </a:r>
          </a:p>
          <a:p>
            <a:pPr eaLnBrk="1" hangingPunct="1">
              <a:lnSpc>
                <a:spcPct val="90000"/>
              </a:lnSpc>
              <a:buNone/>
            </a:pPr>
            <a:endParaRPr lang="en-US" sz="2000" b="1" i="1" dirty="0" smtClean="0">
              <a:solidFill>
                <a:schemeClr val="tx2"/>
              </a:solidFill>
              <a:latin typeface="Comic Sans MS" pitchFamily="66" charset="0"/>
              <a:cs typeface="Times New Roman" pitchFamily="18" charset="0"/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b="1" i="1" dirty="0" smtClean="0">
                <a:solidFill>
                  <a:schemeClr val="tx2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Remark: For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(G) </a:t>
            </a:r>
            <a:r>
              <a:rPr lang="en-US" sz="2000" b="1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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 5 </a:t>
            </a:r>
            <a:r>
              <a:rPr lang="en-US" sz="2000" i="1" dirty="0" smtClean="0">
                <a:solidFill>
                  <a:schemeClr val="tx2"/>
                </a:solidFill>
                <a:sym typeface="Symbol" pitchFamily="18" charset="2"/>
              </a:rPr>
              <a:t>their </a:t>
            </a:r>
            <a:r>
              <a:rPr lang="en-US" sz="2000" i="1" dirty="0" err="1" smtClean="0">
                <a:solidFill>
                  <a:schemeClr val="tx2"/>
                </a:solidFill>
                <a:sym typeface="Symbol" pitchFamily="18" charset="2"/>
              </a:rPr>
              <a:t>thm</a:t>
            </a:r>
            <a:r>
              <a:rPr lang="en-US" sz="2000" i="1" dirty="0" smtClean="0">
                <a:solidFill>
                  <a:schemeClr val="tx2"/>
                </a:solidFill>
                <a:sym typeface="Symbol" pitchFamily="18" charset="2"/>
              </a:rPr>
              <a:t> holds with size of </a:t>
            </a:r>
            <a:r>
              <a:rPr lang="en-US" sz="2000" i="1" dirty="0" err="1" smtClean="0">
                <a:solidFill>
                  <a:schemeClr val="tx2"/>
                </a:solidFill>
                <a:sym typeface="Symbol" pitchFamily="18" charset="2"/>
              </a:rPr>
              <a:t>componennts</a:t>
            </a:r>
            <a:r>
              <a:rPr lang="en-US" sz="2000" i="1" dirty="0" smtClean="0">
                <a:solidFill>
                  <a:schemeClr val="tx2"/>
                </a:solidFill>
                <a:sym typeface="Symbol" pitchFamily="18" charset="2"/>
              </a:rPr>
              <a:t> ??? instead  of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6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b="1" i="1" dirty="0" smtClean="0">
                <a:solidFill>
                  <a:schemeClr val="tx2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Remark: For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(G) ≥ 6 </a:t>
            </a:r>
            <a:r>
              <a:rPr lang="en-US" sz="2000" i="1" dirty="0" smtClean="0">
                <a:solidFill>
                  <a:schemeClr val="tx2"/>
                </a:solidFill>
                <a:sym typeface="Symbol" pitchFamily="18" charset="2"/>
              </a:rPr>
              <a:t>the statement is </a:t>
            </a:r>
            <a:r>
              <a:rPr lang="en-US" sz="2000" b="1" i="1" dirty="0" smtClean="0">
                <a:solidFill>
                  <a:schemeClr val="tx2"/>
                </a:solidFill>
                <a:sym typeface="Symbol" pitchFamily="18" charset="2"/>
              </a:rPr>
              <a:t>wrong</a:t>
            </a:r>
            <a:r>
              <a:rPr lang="en-US" sz="2000" i="1" dirty="0" smtClean="0">
                <a:solidFill>
                  <a:schemeClr val="tx2"/>
                </a:solidFill>
                <a:sym typeface="Symbol" pitchFamily="18" charset="2"/>
              </a:rPr>
              <a:t>!</a:t>
            </a:r>
            <a:endParaRPr lang="en-US" sz="20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en-US" sz="20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en-US" sz="20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en-US" sz="2000" kern="1200" dirty="0" smtClean="0">
              <a:solidFill>
                <a:srgbClr val="0066FF"/>
              </a:solidFill>
              <a:latin typeface="Comic Sans MS" pitchFamily="66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title"/>
          </p:nvPr>
        </p:nvSpPr>
        <p:spPr>
          <a:xfrm>
            <a:off x="944572" y="71414"/>
            <a:ext cx="6402416" cy="685838"/>
          </a:xfrm>
          <a:noFill/>
        </p:spPr>
        <p:txBody>
          <a:bodyPr/>
          <a:lstStyle/>
          <a:p>
            <a:pPr eaLnBrk="1" hangingPunct="1"/>
            <a:r>
              <a:rPr lang="en-US" sz="2800" dirty="0" smtClean="0"/>
              <a:t>Related Problems</a:t>
            </a:r>
            <a:br>
              <a:rPr lang="en-US" sz="2800" dirty="0" smtClean="0"/>
            </a:br>
            <a:r>
              <a:rPr lang="en-US" sz="2800" dirty="0" smtClean="0"/>
              <a:t>Relaxed graph coloring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8C9052A-1947-40A2-890F-F01CDE99864A}" type="slidenum">
              <a:rPr lang="en-US"/>
              <a:pPr/>
              <a:t>26</a:t>
            </a:fld>
            <a:endParaRPr lang="en-US" dirty="0"/>
          </a:p>
        </p:txBody>
      </p:sp>
      <p:sp>
        <p:nvSpPr>
          <p:cNvPr id="3075" name="Rectangle 8"/>
          <p:cNvSpPr>
            <a:spLocks noGrp="1" noChangeArrowheads="1"/>
          </p:cNvSpPr>
          <p:nvPr>
            <p:ph type="title"/>
          </p:nvPr>
        </p:nvSpPr>
        <p:spPr>
          <a:xfrm>
            <a:off x="323850" y="341313"/>
            <a:ext cx="7772400" cy="1143000"/>
          </a:xfrm>
        </p:spPr>
        <p:txBody>
          <a:bodyPr/>
          <a:lstStyle/>
          <a:p>
            <a:pPr rtl="0" eaLnBrk="1" hangingPunct="1"/>
            <a:r>
              <a:rPr lang="en-US" sz="2800" dirty="0" smtClean="0"/>
              <a:t>A simple example with axis-parallel strips</a:t>
            </a:r>
          </a:p>
        </p:txBody>
      </p:sp>
      <p:sp>
        <p:nvSpPr>
          <p:cNvPr id="3076" name="Rectangle 38"/>
          <p:cNvSpPr>
            <a:spLocks noChangeArrowheads="1"/>
          </p:cNvSpPr>
          <p:nvPr/>
        </p:nvSpPr>
        <p:spPr bwMode="auto">
          <a:xfrm rot="5400000">
            <a:off x="3544094" y="2780506"/>
            <a:ext cx="6858000" cy="1296988"/>
          </a:xfrm>
          <a:prstGeom prst="rect">
            <a:avLst/>
          </a:prstGeom>
          <a:solidFill>
            <a:srgbClr val="00B050">
              <a:alpha val="5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75" name="Rectangle 39"/>
          <p:cNvSpPr>
            <a:spLocks noChangeArrowheads="1"/>
          </p:cNvSpPr>
          <p:nvPr/>
        </p:nvSpPr>
        <p:spPr bwMode="auto">
          <a:xfrm>
            <a:off x="0" y="3767138"/>
            <a:ext cx="9144000" cy="830262"/>
          </a:xfrm>
          <a:prstGeom prst="rect">
            <a:avLst/>
          </a:prstGeom>
          <a:solidFill>
            <a:srgbClr val="00B050">
              <a:alpha val="5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61" name="Oval 25"/>
          <p:cNvSpPr>
            <a:spLocks noChangeArrowheads="1"/>
          </p:cNvSpPr>
          <p:nvPr/>
        </p:nvSpPr>
        <p:spPr bwMode="auto">
          <a:xfrm>
            <a:off x="5888038" y="3095625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65" name="Oval 29"/>
          <p:cNvSpPr>
            <a:spLocks noChangeArrowheads="1"/>
          </p:cNvSpPr>
          <p:nvPr/>
        </p:nvSpPr>
        <p:spPr bwMode="auto">
          <a:xfrm>
            <a:off x="6376988" y="2852738"/>
            <a:ext cx="122237" cy="122237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66" name="Oval 30"/>
          <p:cNvSpPr>
            <a:spLocks noChangeArrowheads="1"/>
          </p:cNvSpPr>
          <p:nvPr/>
        </p:nvSpPr>
        <p:spPr bwMode="auto">
          <a:xfrm>
            <a:off x="6888163" y="3365500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67" name="Oval 31"/>
          <p:cNvSpPr>
            <a:spLocks noChangeArrowheads="1"/>
          </p:cNvSpPr>
          <p:nvPr/>
        </p:nvSpPr>
        <p:spPr bwMode="auto">
          <a:xfrm>
            <a:off x="7424738" y="2559050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68" name="Oval 32"/>
          <p:cNvSpPr>
            <a:spLocks noChangeArrowheads="1"/>
          </p:cNvSpPr>
          <p:nvPr/>
        </p:nvSpPr>
        <p:spPr bwMode="auto">
          <a:xfrm>
            <a:off x="5595938" y="3803650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69" name="Oval 33"/>
          <p:cNvSpPr>
            <a:spLocks noChangeArrowheads="1"/>
          </p:cNvSpPr>
          <p:nvPr/>
        </p:nvSpPr>
        <p:spPr bwMode="auto">
          <a:xfrm>
            <a:off x="5376863" y="2462213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70" name="Oval 34"/>
          <p:cNvSpPr>
            <a:spLocks noChangeArrowheads="1"/>
          </p:cNvSpPr>
          <p:nvPr/>
        </p:nvSpPr>
        <p:spPr bwMode="auto">
          <a:xfrm>
            <a:off x="8255000" y="3948113"/>
            <a:ext cx="122238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73" name="Oval 37"/>
          <p:cNvSpPr>
            <a:spLocks noChangeArrowheads="1"/>
          </p:cNvSpPr>
          <p:nvPr/>
        </p:nvSpPr>
        <p:spPr bwMode="auto">
          <a:xfrm>
            <a:off x="7839075" y="3582988"/>
            <a:ext cx="123825" cy="122237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76" name="Oval 40"/>
          <p:cNvSpPr>
            <a:spLocks noChangeArrowheads="1"/>
          </p:cNvSpPr>
          <p:nvPr/>
        </p:nvSpPr>
        <p:spPr bwMode="auto">
          <a:xfrm>
            <a:off x="6669088" y="4095750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77" name="Oval 41"/>
          <p:cNvSpPr>
            <a:spLocks noChangeArrowheads="1"/>
          </p:cNvSpPr>
          <p:nvPr/>
        </p:nvSpPr>
        <p:spPr bwMode="auto">
          <a:xfrm>
            <a:off x="8351838" y="2168525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78" name="Oval 42"/>
          <p:cNvSpPr>
            <a:spLocks noChangeArrowheads="1"/>
          </p:cNvSpPr>
          <p:nvPr/>
        </p:nvSpPr>
        <p:spPr bwMode="auto">
          <a:xfrm>
            <a:off x="8083550" y="2730500"/>
            <a:ext cx="122238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84" name="Rectangle 48"/>
          <p:cNvSpPr>
            <a:spLocks noGrp="1" noChangeArrowheads="1"/>
          </p:cNvSpPr>
          <p:nvPr>
            <p:ph type="body" idx="1"/>
          </p:nvPr>
        </p:nvSpPr>
        <p:spPr>
          <a:xfrm>
            <a:off x="226953" y="1541493"/>
            <a:ext cx="7772400" cy="4114800"/>
          </a:xfrm>
          <a:noFill/>
        </p:spPr>
        <p:txBody>
          <a:bodyPr/>
          <a:lstStyle/>
          <a:p>
            <a:pPr algn="l" rtl="0" eaLnBrk="1" hangingPunct="1"/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Question reminder:</a:t>
            </a:r>
          </a:p>
          <a:p>
            <a:pPr algn="l" rtl="0" eaLnBrk="1" hangingPunct="1">
              <a:buFontTx/>
              <a:buNone/>
            </a:pPr>
            <a:r>
              <a:rPr lang="en-US" sz="2000" dirty="0" smtClean="0"/>
              <a:t>Is there a </a:t>
            </a:r>
            <a:r>
              <a:rPr lang="en-US" sz="1800" b="1" u="sng" dirty="0" smtClean="0"/>
              <a:t>constant</a:t>
            </a:r>
            <a:r>
              <a:rPr lang="en-US" sz="1800" dirty="0" smtClean="0"/>
              <a:t>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c</a:t>
            </a:r>
            <a:r>
              <a:rPr lang="en-US" sz="2000" i="1" dirty="0" smtClean="0"/>
              <a:t>, </a:t>
            </a:r>
            <a:r>
              <a:rPr lang="en-US" sz="2000" dirty="0" err="1" smtClean="0"/>
              <a:t>s.t</a:t>
            </a:r>
            <a:r>
              <a:rPr lang="en-US" sz="2000" dirty="0" smtClean="0"/>
              <a:t>.</a:t>
            </a:r>
          </a:p>
          <a:p>
            <a:pPr algn="l" rtl="0" eaLnBrk="1" hangingPunct="1">
              <a:buFontTx/>
              <a:buNone/>
            </a:pPr>
            <a:r>
              <a:rPr lang="en-US" sz="2000" dirty="0" smtClean="0">
                <a:sym typeface="Symbol" pitchFamily="18" charset="2"/>
              </a:rPr>
              <a:t>for every set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P</a:t>
            </a:r>
          </a:p>
          <a:p>
            <a:pPr eaLnBrk="1" hangingPunct="1">
              <a:buNone/>
            </a:pPr>
            <a:r>
              <a:rPr lang="en-US" sz="1800" i="1" dirty="0" smtClean="0">
                <a:solidFill>
                  <a:srgbClr val="0066FF"/>
                </a:solidFill>
                <a:latin typeface="Comic Sans MS" pitchFamily="66" charset="0"/>
                <a:sym typeface="Symbol" pitchFamily="18" charset="2"/>
              </a:rPr>
              <a:t> </a:t>
            </a:r>
            <a:r>
              <a:rPr lang="en-US" sz="2000" b="1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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 2</a:t>
            </a:r>
            <a:r>
              <a:rPr lang="en-US" sz="2000" dirty="0" smtClean="0"/>
              <a:t>-coloring </a:t>
            </a:r>
            <a:r>
              <a:rPr lang="en-US" sz="2000" dirty="0" err="1" smtClean="0"/>
              <a:t>s.t</a:t>
            </a:r>
            <a:r>
              <a:rPr lang="en-US" sz="2000" dirty="0" smtClean="0"/>
              <a:t>, </a:t>
            </a:r>
          </a:p>
          <a:p>
            <a:pPr algn="l" rtl="0" eaLnBrk="1" hangingPunct="1">
              <a:buFontTx/>
              <a:buNone/>
            </a:pPr>
            <a:r>
              <a:rPr lang="en-US" sz="2000" dirty="0" smtClean="0">
                <a:sym typeface="Symbol" pitchFamily="18" charset="2"/>
              </a:rPr>
              <a:t>every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c</a:t>
            </a:r>
            <a:r>
              <a:rPr lang="en-US" sz="2000" dirty="0" smtClean="0"/>
              <a:t>-heavy strip </a:t>
            </a:r>
            <a:r>
              <a:rPr lang="en-US" sz="2000" dirty="0" smtClean="0"/>
              <a:t>is polychromatic?</a:t>
            </a:r>
          </a:p>
          <a:p>
            <a:pPr algn="l" rtl="0" eaLnBrk="1" hangingPunct="1">
              <a:buFontTx/>
              <a:buNone/>
            </a:pPr>
            <a:endParaRPr lang="en-US" sz="2800" i="1" dirty="0" smtClean="0"/>
          </a:p>
          <a:p>
            <a:pPr algn="l" rtl="0" eaLnBrk="1" hangingPunct="1"/>
            <a:endParaRPr lang="en-US" sz="2800" i="1" dirty="0" smtClean="0"/>
          </a:p>
          <a:p>
            <a:pPr algn="l" rtl="0" eaLnBrk="1" hangingPunct="1">
              <a:buNone/>
            </a:pPr>
            <a:endParaRPr lang="en-US" sz="2400" b="1" i="1" dirty="0" smtClean="0">
              <a:solidFill>
                <a:srgbClr val="0066FF"/>
              </a:solidFill>
              <a:cs typeface="Times New Roman" pitchFamily="18" charset="0"/>
              <a:sym typeface="Symbol" pitchFamily="18" charset="2"/>
            </a:endParaRPr>
          </a:p>
          <a:p>
            <a:pPr algn="l" rtl="0" eaLnBrk="1" hangingPunct="1">
              <a:buFontTx/>
              <a:buNone/>
            </a:pPr>
            <a:endParaRPr lang="en-US" sz="2800" dirty="0" smtClean="0"/>
          </a:p>
        </p:txBody>
      </p:sp>
      <p:sp>
        <p:nvSpPr>
          <p:cNvPr id="14385" name="Text Box 49"/>
          <p:cNvSpPr txBox="1">
            <a:spLocks noChangeArrowheads="1"/>
          </p:cNvSpPr>
          <p:nvPr/>
        </p:nvSpPr>
        <p:spPr bwMode="auto">
          <a:xfrm>
            <a:off x="5437188" y="5229225"/>
            <a:ext cx="38877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  <a:defRPr/>
            </a:pPr>
            <a:r>
              <a:rPr lang="en-US" dirty="0">
                <a:latin typeface="Comic Sans MS" pitchFamily="66" charset="0"/>
              </a:rPr>
              <a:t>All </a:t>
            </a:r>
            <a:r>
              <a:rPr lang="en-US" sz="2000" dirty="0">
                <a:solidFill>
                  <a:srgbClr val="FF0000"/>
                </a:solidFill>
                <a:sym typeface="Symbol" pitchFamily="18" charset="2"/>
              </a:rPr>
              <a:t>4-Strips</a:t>
            </a:r>
            <a:r>
              <a:rPr lang="en-US" i="1" dirty="0">
                <a:latin typeface="Comic Sans MS" pitchFamily="66" charset="0"/>
              </a:rPr>
              <a:t> </a:t>
            </a:r>
            <a:r>
              <a:rPr lang="en-US" dirty="0">
                <a:latin typeface="Comic Sans MS" pitchFamily="66" charset="0"/>
              </a:rPr>
              <a:t>are polychromatic, </a:t>
            </a:r>
            <a:br>
              <a:rPr lang="en-US" dirty="0">
                <a:latin typeface="Comic Sans MS" pitchFamily="66" charset="0"/>
              </a:rPr>
            </a:br>
            <a:r>
              <a:rPr lang="en-US" dirty="0">
                <a:latin typeface="Comic Sans MS" pitchFamily="66" charset="0"/>
              </a:rPr>
              <a:t>but not all </a:t>
            </a:r>
            <a:r>
              <a:rPr lang="en-US" sz="2000" dirty="0">
                <a:solidFill>
                  <a:srgbClr val="FF0000"/>
                </a:solidFill>
                <a:sym typeface="Symbol" pitchFamily="18" charset="2"/>
              </a:rPr>
              <a:t>3</a:t>
            </a:r>
            <a:r>
              <a:rPr lang="en-US" i="1" dirty="0">
                <a:latin typeface="Comic Sans MS" pitchFamily="66" charset="0"/>
              </a:rPr>
              <a:t>-Strips </a:t>
            </a:r>
            <a:r>
              <a:rPr lang="en-US" dirty="0">
                <a:latin typeface="Comic Sans MS" pitchFamily="66" charset="0"/>
              </a:rPr>
              <a:t>are.</a:t>
            </a:r>
          </a:p>
        </p:txBody>
      </p:sp>
      <p:sp>
        <p:nvSpPr>
          <p:cNvPr id="14386" name="Oval 50"/>
          <p:cNvSpPr>
            <a:spLocks noChangeArrowheads="1"/>
          </p:cNvSpPr>
          <p:nvPr/>
        </p:nvSpPr>
        <p:spPr bwMode="auto">
          <a:xfrm>
            <a:off x="5884863" y="3095625"/>
            <a:ext cx="122237" cy="123825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87" name="Oval 51"/>
          <p:cNvSpPr>
            <a:spLocks noChangeArrowheads="1"/>
          </p:cNvSpPr>
          <p:nvPr/>
        </p:nvSpPr>
        <p:spPr bwMode="auto">
          <a:xfrm>
            <a:off x="6373813" y="2852738"/>
            <a:ext cx="122237" cy="122237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88" name="Oval 52"/>
          <p:cNvSpPr>
            <a:spLocks noChangeArrowheads="1"/>
          </p:cNvSpPr>
          <p:nvPr/>
        </p:nvSpPr>
        <p:spPr bwMode="auto">
          <a:xfrm>
            <a:off x="6884988" y="3365500"/>
            <a:ext cx="122237" cy="122238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89" name="Oval 53"/>
          <p:cNvSpPr>
            <a:spLocks noChangeArrowheads="1"/>
          </p:cNvSpPr>
          <p:nvPr/>
        </p:nvSpPr>
        <p:spPr bwMode="auto">
          <a:xfrm>
            <a:off x="7421563" y="2559050"/>
            <a:ext cx="122237" cy="123825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90" name="Oval 54"/>
          <p:cNvSpPr>
            <a:spLocks noChangeArrowheads="1"/>
          </p:cNvSpPr>
          <p:nvPr/>
        </p:nvSpPr>
        <p:spPr bwMode="auto">
          <a:xfrm>
            <a:off x="5592763" y="3803650"/>
            <a:ext cx="122237" cy="122238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91" name="Oval 55"/>
          <p:cNvSpPr>
            <a:spLocks noChangeArrowheads="1"/>
          </p:cNvSpPr>
          <p:nvPr/>
        </p:nvSpPr>
        <p:spPr bwMode="auto">
          <a:xfrm>
            <a:off x="5373688" y="2462213"/>
            <a:ext cx="122237" cy="123825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92" name="Oval 56"/>
          <p:cNvSpPr>
            <a:spLocks noChangeArrowheads="1"/>
          </p:cNvSpPr>
          <p:nvPr/>
        </p:nvSpPr>
        <p:spPr bwMode="auto">
          <a:xfrm>
            <a:off x="8251825" y="3948113"/>
            <a:ext cx="122238" cy="123825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93" name="Oval 57"/>
          <p:cNvSpPr>
            <a:spLocks noChangeArrowheads="1"/>
          </p:cNvSpPr>
          <p:nvPr/>
        </p:nvSpPr>
        <p:spPr bwMode="auto">
          <a:xfrm>
            <a:off x="7835900" y="3582988"/>
            <a:ext cx="123825" cy="122237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94" name="Oval 58"/>
          <p:cNvSpPr>
            <a:spLocks noChangeArrowheads="1"/>
          </p:cNvSpPr>
          <p:nvPr/>
        </p:nvSpPr>
        <p:spPr bwMode="auto">
          <a:xfrm>
            <a:off x="6665913" y="4095750"/>
            <a:ext cx="122237" cy="122238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95" name="Oval 59"/>
          <p:cNvSpPr>
            <a:spLocks noChangeArrowheads="1"/>
          </p:cNvSpPr>
          <p:nvPr/>
        </p:nvSpPr>
        <p:spPr bwMode="auto">
          <a:xfrm>
            <a:off x="8348663" y="2168525"/>
            <a:ext cx="122237" cy="123825"/>
          </a:xfrm>
          <a:prstGeom prst="ellipse">
            <a:avLst/>
          </a:prstGeom>
          <a:solidFill>
            <a:srgbClr val="FF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396" name="Oval 60"/>
          <p:cNvSpPr>
            <a:spLocks noChangeArrowheads="1"/>
          </p:cNvSpPr>
          <p:nvPr/>
        </p:nvSpPr>
        <p:spPr bwMode="auto">
          <a:xfrm>
            <a:off x="8080375" y="2730500"/>
            <a:ext cx="122238" cy="122238"/>
          </a:xfrm>
          <a:prstGeom prst="ellipse">
            <a:avLst/>
          </a:pr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4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4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4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4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4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4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4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4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4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4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4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75" grpId="0" animBg="1"/>
      <p:bldP spid="14361" grpId="0" animBg="1"/>
      <p:bldP spid="14365" grpId="0" animBg="1"/>
      <p:bldP spid="14366" grpId="0" animBg="1"/>
      <p:bldP spid="14367" grpId="0" animBg="1"/>
      <p:bldP spid="14368" grpId="0" animBg="1"/>
      <p:bldP spid="14369" grpId="0" animBg="1"/>
      <p:bldP spid="14370" grpId="0" animBg="1"/>
      <p:bldP spid="14373" grpId="0" animBg="1"/>
      <p:bldP spid="14376" grpId="0" animBg="1"/>
      <p:bldP spid="14377" grpId="0" animBg="1"/>
      <p:bldP spid="14378" grpId="0" animBg="1"/>
      <p:bldP spid="14385" grpId="0"/>
      <p:bldP spid="14386" grpId="0" animBg="1"/>
      <p:bldP spid="14387" grpId="0" animBg="1"/>
      <p:bldP spid="14388" grpId="0" animBg="1"/>
      <p:bldP spid="14389" grpId="0" animBg="1"/>
      <p:bldP spid="14390" grpId="0" animBg="1"/>
      <p:bldP spid="14391" grpId="0" animBg="1"/>
      <p:bldP spid="14392" grpId="0" animBg="1"/>
      <p:bldP spid="14393" grpId="0" animBg="1"/>
      <p:bldP spid="14394" grpId="0" animBg="1"/>
      <p:bldP spid="14395" grpId="0" animBg="1"/>
      <p:bldP spid="1439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78B181A-A23E-4BDD-9F74-6716F0E5D8FA}" type="slidenum">
              <a:rPr lang="en-US"/>
              <a:pPr/>
              <a:t>27</a:t>
            </a:fld>
            <a:endParaRPr lang="en-US" dirty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41313"/>
            <a:ext cx="7772400" cy="11430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000000"/>
                </a:solidFill>
              </a:rPr>
              <a:t>A simple example with axis-parallel strips</a:t>
            </a:r>
            <a:endParaRPr lang="en-US" dirty="0" smtClean="0"/>
          </a:p>
        </p:txBody>
      </p:sp>
      <p:sp>
        <p:nvSpPr>
          <p:cNvPr id="5124" name="Oval 6"/>
          <p:cNvSpPr>
            <a:spLocks noChangeArrowheads="1"/>
          </p:cNvSpPr>
          <p:nvPr/>
        </p:nvSpPr>
        <p:spPr bwMode="auto">
          <a:xfrm>
            <a:off x="6294497" y="2306637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125" name="Oval 7"/>
          <p:cNvSpPr>
            <a:spLocks noChangeArrowheads="1"/>
          </p:cNvSpPr>
          <p:nvPr/>
        </p:nvSpPr>
        <p:spPr bwMode="auto">
          <a:xfrm>
            <a:off x="6783447" y="2063750"/>
            <a:ext cx="122237" cy="122237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126" name="Oval 8"/>
          <p:cNvSpPr>
            <a:spLocks noChangeArrowheads="1"/>
          </p:cNvSpPr>
          <p:nvPr/>
        </p:nvSpPr>
        <p:spPr bwMode="auto">
          <a:xfrm>
            <a:off x="7294622" y="2576512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127" name="Oval 9"/>
          <p:cNvSpPr>
            <a:spLocks noChangeArrowheads="1"/>
          </p:cNvSpPr>
          <p:nvPr/>
        </p:nvSpPr>
        <p:spPr bwMode="auto">
          <a:xfrm>
            <a:off x="7831197" y="1770062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128" name="Oval 10"/>
          <p:cNvSpPr>
            <a:spLocks noChangeArrowheads="1"/>
          </p:cNvSpPr>
          <p:nvPr/>
        </p:nvSpPr>
        <p:spPr bwMode="auto">
          <a:xfrm>
            <a:off x="6002397" y="3014662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129" name="Oval 11"/>
          <p:cNvSpPr>
            <a:spLocks noChangeArrowheads="1"/>
          </p:cNvSpPr>
          <p:nvPr/>
        </p:nvSpPr>
        <p:spPr bwMode="auto">
          <a:xfrm>
            <a:off x="5783322" y="1673225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130" name="Oval 12"/>
          <p:cNvSpPr>
            <a:spLocks noChangeArrowheads="1"/>
          </p:cNvSpPr>
          <p:nvPr/>
        </p:nvSpPr>
        <p:spPr bwMode="auto">
          <a:xfrm>
            <a:off x="8661459" y="3159125"/>
            <a:ext cx="122238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131" name="Oval 13"/>
          <p:cNvSpPr>
            <a:spLocks noChangeArrowheads="1"/>
          </p:cNvSpPr>
          <p:nvPr/>
        </p:nvSpPr>
        <p:spPr bwMode="auto">
          <a:xfrm>
            <a:off x="8245534" y="2794000"/>
            <a:ext cx="123825" cy="122237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132" name="Oval 14"/>
          <p:cNvSpPr>
            <a:spLocks noChangeArrowheads="1"/>
          </p:cNvSpPr>
          <p:nvPr/>
        </p:nvSpPr>
        <p:spPr bwMode="auto">
          <a:xfrm>
            <a:off x="7069240" y="3306762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133" name="Oval 15"/>
          <p:cNvSpPr>
            <a:spLocks noChangeArrowheads="1"/>
          </p:cNvSpPr>
          <p:nvPr/>
        </p:nvSpPr>
        <p:spPr bwMode="auto">
          <a:xfrm>
            <a:off x="8758297" y="1379537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134" name="Oval 16"/>
          <p:cNvSpPr>
            <a:spLocks noChangeArrowheads="1"/>
          </p:cNvSpPr>
          <p:nvPr/>
        </p:nvSpPr>
        <p:spPr bwMode="auto">
          <a:xfrm>
            <a:off x="8490009" y="1941512"/>
            <a:ext cx="122238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2242" name="Rectangle 18"/>
          <p:cNvSpPr>
            <a:spLocks noGrp="1" noChangeArrowheads="1"/>
          </p:cNvSpPr>
          <p:nvPr>
            <p:ph type="body" idx="1"/>
          </p:nvPr>
        </p:nvSpPr>
        <p:spPr>
          <a:xfrm>
            <a:off x="363538" y="1449388"/>
            <a:ext cx="7772400" cy="4895850"/>
          </a:xfrm>
          <a:noFill/>
        </p:spPr>
        <p:txBody>
          <a:bodyPr/>
          <a:lstStyle/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en-US" sz="2800" b="1" u="sng" dirty="0" smtClean="0"/>
              <a:t>Observation</a:t>
            </a:r>
            <a:r>
              <a:rPr lang="en-US" sz="2800" dirty="0" smtClean="0"/>
              <a:t>: </a:t>
            </a: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en-US" sz="2800" dirty="0" smtClean="0"/>
              <a:t> </a:t>
            </a:r>
            <a:r>
              <a:rPr lang="en-US" sz="2400" b="1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c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 ≤</a:t>
            </a:r>
            <a:r>
              <a:rPr lang="en-US" sz="2000" kern="1200" dirty="0" smtClean="0">
                <a:solidFill>
                  <a:srgbClr val="0066FF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7</a:t>
            </a:r>
            <a:r>
              <a:rPr lang="en-US" sz="2800" i="1" dirty="0" smtClean="0"/>
              <a:t>.</a:t>
            </a: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en-US" sz="2000" dirty="0" smtClean="0"/>
              <a:t>Follows from:</a:t>
            </a: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en-US" sz="2000" b="1" u="sng" dirty="0" err="1" smtClean="0"/>
              <a:t>Thm</a:t>
            </a:r>
            <a:r>
              <a:rPr lang="en-US" sz="2000" dirty="0" smtClean="0"/>
              <a:t> [</a:t>
            </a:r>
            <a:r>
              <a:rPr lang="en-US" sz="2000" b="1" dirty="0" err="1" smtClean="0">
                <a:solidFill>
                  <a:srgbClr val="00B050"/>
                </a:solidFill>
              </a:rPr>
              <a:t>Haxell</a:t>
            </a:r>
            <a:r>
              <a:rPr lang="en-US" sz="2000" b="1" dirty="0" smtClean="0">
                <a:solidFill>
                  <a:srgbClr val="00B050"/>
                </a:solidFill>
              </a:rPr>
              <a:t>, </a:t>
            </a:r>
            <a:r>
              <a:rPr lang="en-US" sz="2000" b="1" dirty="0" err="1" smtClean="0">
                <a:solidFill>
                  <a:srgbClr val="00B050"/>
                </a:solidFill>
              </a:rPr>
              <a:t>Szabó</a:t>
            </a:r>
            <a:r>
              <a:rPr lang="en-US" sz="2000" b="1" dirty="0" smtClean="0">
                <a:solidFill>
                  <a:srgbClr val="00B050"/>
                </a:solidFill>
              </a:rPr>
              <a:t>, </a:t>
            </a:r>
            <a:r>
              <a:rPr lang="en-US" sz="2000" b="1" dirty="0" err="1" smtClean="0">
                <a:solidFill>
                  <a:srgbClr val="00B050"/>
                </a:solidFill>
              </a:rPr>
              <a:t>Tardos</a:t>
            </a:r>
            <a:r>
              <a:rPr lang="en-US" sz="2000" b="1" dirty="0" smtClean="0">
                <a:solidFill>
                  <a:srgbClr val="00B050"/>
                </a:solidFill>
              </a:rPr>
              <a:t> </a:t>
            </a:r>
            <a:r>
              <a:rPr lang="en-US" sz="2000" dirty="0" smtClean="0"/>
              <a:t>03]:</a:t>
            </a: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endParaRPr lang="en-US" sz="2000" dirty="0" smtClean="0"/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en-US" sz="2000" dirty="0" smtClean="0"/>
              <a:t>Reduction:</a:t>
            </a: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en-US" sz="2000" dirty="0" smtClean="0"/>
              <a:t>Let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G = (P, E)</a:t>
            </a: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E</a:t>
            </a:r>
            <a:r>
              <a:rPr lang="en-US" sz="2000" i="1" dirty="0" smtClean="0"/>
              <a:t>  </a:t>
            </a:r>
            <a:r>
              <a:rPr lang="en-US" sz="2000" dirty="0" smtClean="0"/>
              <a:t>= pairs of consecutive points (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x</a:t>
            </a:r>
            <a:r>
              <a:rPr lang="en-US" sz="2000" dirty="0" smtClean="0"/>
              <a:t> or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y</a:t>
            </a:r>
            <a:r>
              <a:rPr lang="en-US" sz="2000" dirty="0" smtClean="0"/>
              <a:t>-axis):</a:t>
            </a: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(G) ≤ 4 </a:t>
            </a: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en-US" sz="2000" dirty="0" smtClean="0">
                <a:sym typeface="Symbol" pitchFamily="18" charset="2"/>
              </a:rPr>
              <a:t> </a:t>
            </a:r>
            <a:r>
              <a:rPr lang="en-US" sz="2000" b="1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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US" sz="2000" dirty="0" smtClean="0">
                <a:sym typeface="Symbol" pitchFamily="18" charset="2"/>
              </a:rPr>
              <a:t>-coloring </a:t>
            </a:r>
            <a:r>
              <a:rPr lang="en-US" sz="2000" b="1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</a:t>
            </a:r>
            <a:r>
              <a:rPr lang="en-US" sz="2000" i="1" dirty="0" smtClean="0">
                <a:solidFill>
                  <a:srgbClr val="0066FF"/>
                </a:solidFill>
                <a:sym typeface="Symbol" pitchFamily="18" charset="2"/>
              </a:rPr>
              <a:t> </a:t>
            </a:r>
            <a:r>
              <a:rPr lang="en-US" sz="2000" dirty="0" smtClean="0">
                <a:sym typeface="Symbol" pitchFamily="18" charset="2"/>
              </a:rPr>
              <a:t>monochromatic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c</a:t>
            </a:r>
            <a:r>
              <a:rPr lang="en-US" sz="2000" i="1" dirty="0" smtClean="0">
                <a:sym typeface="Symbol" pitchFamily="18" charset="2"/>
              </a:rPr>
              <a:t>-heavy strip</a:t>
            </a:r>
            <a:r>
              <a:rPr lang="en-US" sz="2000" dirty="0" smtClean="0">
                <a:sym typeface="Symbol" pitchFamily="18" charset="2"/>
              </a:rPr>
              <a:t>,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c ≤ 6</a:t>
            </a:r>
            <a:r>
              <a:rPr lang="en-US" sz="2000" i="1" dirty="0" smtClean="0">
                <a:solidFill>
                  <a:srgbClr val="0066FF"/>
                </a:solidFill>
                <a:sym typeface="Symbol" pitchFamily="18" charset="2"/>
              </a:rPr>
              <a:t>.</a:t>
            </a:r>
          </a:p>
        </p:txBody>
      </p:sp>
      <p:sp>
        <p:nvSpPr>
          <p:cNvPr id="52243" name="Text Box 19"/>
          <p:cNvSpPr txBox="1">
            <a:spLocks noChangeArrowheads="1"/>
          </p:cNvSpPr>
          <p:nvPr/>
        </p:nvSpPr>
        <p:spPr bwMode="auto">
          <a:xfrm>
            <a:off x="5886468" y="3571876"/>
            <a:ext cx="314011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>
              <a:spcBef>
                <a:spcPct val="50000"/>
              </a:spcBef>
              <a:defRPr/>
            </a:pPr>
            <a:r>
              <a:rPr lang="en-US" sz="2000" dirty="0">
                <a:latin typeface="Comic Sans MS" pitchFamily="66" charset="0"/>
              </a:rPr>
              <a:t>The graph </a:t>
            </a:r>
            <a:r>
              <a:rPr lang="en-US" sz="2000" dirty="0">
                <a:solidFill>
                  <a:srgbClr val="FF0000"/>
                </a:solidFill>
                <a:sym typeface="Symbol" pitchFamily="18" charset="2"/>
              </a:rPr>
              <a:t>G</a:t>
            </a:r>
            <a:r>
              <a:rPr lang="en-US" sz="2000" dirty="0">
                <a:latin typeface="Comic Sans MS" pitchFamily="66" charset="0"/>
              </a:rPr>
              <a:t> derived from </a:t>
            </a:r>
            <a:br>
              <a:rPr lang="en-US" sz="2000" dirty="0">
                <a:latin typeface="Comic Sans MS" pitchFamily="66" charset="0"/>
              </a:rPr>
            </a:br>
            <a:r>
              <a:rPr lang="en-US" sz="2000" dirty="0">
                <a:latin typeface="Comic Sans MS" pitchFamily="66" charset="0"/>
              </a:rPr>
              <a:t>the points set </a:t>
            </a:r>
            <a:r>
              <a:rPr lang="en-US" sz="2000" dirty="0">
                <a:solidFill>
                  <a:srgbClr val="FF0000"/>
                </a:solidFill>
                <a:sym typeface="Symbol" pitchFamily="18" charset="2"/>
              </a:rPr>
              <a:t>P</a:t>
            </a:r>
            <a:r>
              <a:rPr lang="en-US" sz="2000" dirty="0">
                <a:latin typeface="Comic Sans MS" pitchFamily="66" charset="0"/>
              </a:rPr>
              <a:t>.</a:t>
            </a:r>
          </a:p>
        </p:txBody>
      </p:sp>
      <p:sp>
        <p:nvSpPr>
          <p:cNvPr id="52314" name="Oval 90"/>
          <p:cNvSpPr>
            <a:spLocks noChangeArrowheads="1"/>
          </p:cNvSpPr>
          <p:nvPr/>
        </p:nvSpPr>
        <p:spPr bwMode="auto">
          <a:xfrm>
            <a:off x="6294497" y="2306637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2315" name="Oval 91"/>
          <p:cNvSpPr>
            <a:spLocks noChangeArrowheads="1"/>
          </p:cNvSpPr>
          <p:nvPr/>
        </p:nvSpPr>
        <p:spPr bwMode="auto">
          <a:xfrm>
            <a:off x="6783447" y="2063750"/>
            <a:ext cx="122237" cy="122237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2316" name="Oval 92"/>
          <p:cNvSpPr>
            <a:spLocks noChangeArrowheads="1"/>
          </p:cNvSpPr>
          <p:nvPr/>
        </p:nvSpPr>
        <p:spPr bwMode="auto">
          <a:xfrm>
            <a:off x="7294622" y="2576512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2317" name="Oval 93"/>
          <p:cNvSpPr>
            <a:spLocks noChangeArrowheads="1"/>
          </p:cNvSpPr>
          <p:nvPr/>
        </p:nvSpPr>
        <p:spPr bwMode="auto">
          <a:xfrm>
            <a:off x="7831197" y="1770062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2318" name="Oval 94"/>
          <p:cNvSpPr>
            <a:spLocks noChangeArrowheads="1"/>
          </p:cNvSpPr>
          <p:nvPr/>
        </p:nvSpPr>
        <p:spPr bwMode="auto">
          <a:xfrm>
            <a:off x="6002397" y="3014662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2319" name="Oval 95"/>
          <p:cNvSpPr>
            <a:spLocks noChangeArrowheads="1"/>
          </p:cNvSpPr>
          <p:nvPr/>
        </p:nvSpPr>
        <p:spPr bwMode="auto">
          <a:xfrm>
            <a:off x="5770622" y="1668462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2320" name="Oval 96"/>
          <p:cNvSpPr>
            <a:spLocks noChangeArrowheads="1"/>
          </p:cNvSpPr>
          <p:nvPr/>
        </p:nvSpPr>
        <p:spPr bwMode="auto">
          <a:xfrm>
            <a:off x="8661459" y="3159125"/>
            <a:ext cx="122238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2321" name="Oval 97"/>
          <p:cNvSpPr>
            <a:spLocks noChangeArrowheads="1"/>
          </p:cNvSpPr>
          <p:nvPr/>
        </p:nvSpPr>
        <p:spPr bwMode="auto">
          <a:xfrm>
            <a:off x="8245534" y="2794000"/>
            <a:ext cx="123825" cy="122237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2322" name="Oval 98"/>
          <p:cNvSpPr>
            <a:spLocks noChangeArrowheads="1"/>
          </p:cNvSpPr>
          <p:nvPr/>
        </p:nvSpPr>
        <p:spPr bwMode="auto">
          <a:xfrm>
            <a:off x="7069240" y="3306762"/>
            <a:ext cx="122237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2323" name="Oval 99"/>
          <p:cNvSpPr>
            <a:spLocks noChangeArrowheads="1"/>
          </p:cNvSpPr>
          <p:nvPr/>
        </p:nvSpPr>
        <p:spPr bwMode="auto">
          <a:xfrm>
            <a:off x="8758297" y="1379537"/>
            <a:ext cx="122237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52324" name="Oval 100"/>
          <p:cNvSpPr>
            <a:spLocks noChangeArrowheads="1"/>
          </p:cNvSpPr>
          <p:nvPr/>
        </p:nvSpPr>
        <p:spPr bwMode="auto">
          <a:xfrm>
            <a:off x="8490009" y="1941512"/>
            <a:ext cx="122238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cxnSp>
        <p:nvCxnSpPr>
          <p:cNvPr id="52325" name="AutoShape 101"/>
          <p:cNvCxnSpPr>
            <a:cxnSpLocks noChangeShapeType="1"/>
            <a:stCxn id="52319" idx="4"/>
            <a:endCxn id="52318" idx="0"/>
          </p:cNvCxnSpPr>
          <p:nvPr/>
        </p:nvCxnSpPr>
        <p:spPr bwMode="auto">
          <a:xfrm>
            <a:off x="5832534" y="1792287"/>
            <a:ext cx="231775" cy="1222375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52326" name="AutoShape 102"/>
          <p:cNvCxnSpPr>
            <a:cxnSpLocks noChangeShapeType="1"/>
            <a:stCxn id="52324" idx="5"/>
            <a:endCxn id="52320" idx="0"/>
          </p:cNvCxnSpPr>
          <p:nvPr/>
        </p:nvCxnSpPr>
        <p:spPr bwMode="auto">
          <a:xfrm>
            <a:off x="8594784" y="2046287"/>
            <a:ext cx="128588" cy="1112838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52327" name="AutoShape 103"/>
          <p:cNvCxnSpPr>
            <a:cxnSpLocks noChangeShapeType="1"/>
            <a:stCxn id="52315" idx="4"/>
          </p:cNvCxnSpPr>
          <p:nvPr/>
        </p:nvCxnSpPr>
        <p:spPr bwMode="auto">
          <a:xfrm>
            <a:off x="6845359" y="2185987"/>
            <a:ext cx="247650" cy="1138238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52328" name="AutoShape 104"/>
          <p:cNvCxnSpPr>
            <a:cxnSpLocks noChangeShapeType="1"/>
            <a:stCxn id="52314" idx="7"/>
            <a:endCxn id="52315" idx="2"/>
          </p:cNvCxnSpPr>
          <p:nvPr/>
        </p:nvCxnSpPr>
        <p:spPr bwMode="auto">
          <a:xfrm flipV="1">
            <a:off x="6399272" y="2125662"/>
            <a:ext cx="384175" cy="198438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52329" name="AutoShape 105"/>
          <p:cNvCxnSpPr>
            <a:cxnSpLocks noChangeShapeType="1"/>
            <a:endCxn id="52314" idx="3"/>
          </p:cNvCxnSpPr>
          <p:nvPr/>
        </p:nvCxnSpPr>
        <p:spPr bwMode="auto">
          <a:xfrm flipV="1">
            <a:off x="6094472" y="2413000"/>
            <a:ext cx="217487" cy="587375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52330" name="AutoShape 106"/>
          <p:cNvCxnSpPr>
            <a:cxnSpLocks noChangeShapeType="1"/>
            <a:endCxn id="52316" idx="3"/>
          </p:cNvCxnSpPr>
          <p:nvPr/>
        </p:nvCxnSpPr>
        <p:spPr bwMode="auto">
          <a:xfrm flipV="1">
            <a:off x="7137459" y="2681287"/>
            <a:ext cx="174625" cy="625475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52331" name="AutoShape 107"/>
          <p:cNvCxnSpPr>
            <a:cxnSpLocks noChangeShapeType="1"/>
            <a:stCxn id="52321" idx="7"/>
            <a:endCxn id="52324" idx="3"/>
          </p:cNvCxnSpPr>
          <p:nvPr/>
        </p:nvCxnSpPr>
        <p:spPr bwMode="auto">
          <a:xfrm flipV="1">
            <a:off x="8351897" y="2046287"/>
            <a:ext cx="155575" cy="765175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52332" name="AutoShape 108"/>
          <p:cNvCxnSpPr>
            <a:cxnSpLocks noChangeShapeType="1"/>
            <a:stCxn id="52317" idx="5"/>
            <a:endCxn id="52321" idx="1"/>
          </p:cNvCxnSpPr>
          <p:nvPr/>
        </p:nvCxnSpPr>
        <p:spPr bwMode="auto">
          <a:xfrm>
            <a:off x="7935972" y="1876425"/>
            <a:ext cx="327025" cy="935037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52333" name="AutoShape 109"/>
          <p:cNvCxnSpPr>
            <a:cxnSpLocks noChangeShapeType="1"/>
            <a:stCxn id="52316" idx="7"/>
            <a:endCxn id="52317" idx="3"/>
          </p:cNvCxnSpPr>
          <p:nvPr/>
        </p:nvCxnSpPr>
        <p:spPr bwMode="auto">
          <a:xfrm flipV="1">
            <a:off x="7399397" y="1876425"/>
            <a:ext cx="449262" cy="717550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52334" name="AutoShape 110"/>
          <p:cNvCxnSpPr>
            <a:cxnSpLocks noChangeShapeType="1"/>
            <a:stCxn id="52323" idx="4"/>
            <a:endCxn id="52320" idx="0"/>
          </p:cNvCxnSpPr>
          <p:nvPr/>
        </p:nvCxnSpPr>
        <p:spPr bwMode="auto">
          <a:xfrm flipH="1">
            <a:off x="8723372" y="1503362"/>
            <a:ext cx="96837" cy="1655763"/>
          </a:xfrm>
          <a:prstGeom prst="straightConnector1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52335" name="AutoShape 111"/>
          <p:cNvCxnSpPr>
            <a:cxnSpLocks noChangeShapeType="1"/>
            <a:stCxn id="52319" idx="6"/>
            <a:endCxn id="52323" idx="2"/>
          </p:cNvCxnSpPr>
          <p:nvPr/>
        </p:nvCxnSpPr>
        <p:spPr bwMode="auto">
          <a:xfrm flipV="1">
            <a:off x="5892859" y="1441450"/>
            <a:ext cx="2865438" cy="288925"/>
          </a:xfrm>
          <a:prstGeom prst="straightConnector1">
            <a:avLst/>
          </a:prstGeom>
          <a:noFill/>
          <a:ln w="9525">
            <a:solidFill>
              <a:schemeClr val="accent6"/>
            </a:solidFill>
            <a:round/>
            <a:headEnd/>
            <a:tailEnd/>
          </a:ln>
        </p:spPr>
      </p:cxnSp>
      <p:cxnSp>
        <p:nvCxnSpPr>
          <p:cNvPr id="52336" name="AutoShape 112"/>
          <p:cNvCxnSpPr>
            <a:cxnSpLocks noChangeShapeType="1"/>
            <a:stCxn id="52319" idx="6"/>
            <a:endCxn id="52317" idx="2"/>
          </p:cNvCxnSpPr>
          <p:nvPr/>
        </p:nvCxnSpPr>
        <p:spPr bwMode="auto">
          <a:xfrm>
            <a:off x="5892859" y="1730375"/>
            <a:ext cx="1938338" cy="101600"/>
          </a:xfrm>
          <a:prstGeom prst="straightConnector1">
            <a:avLst/>
          </a:prstGeom>
          <a:noFill/>
          <a:ln w="9525">
            <a:solidFill>
              <a:schemeClr val="accent6"/>
            </a:solidFill>
            <a:round/>
            <a:headEnd/>
            <a:tailEnd/>
          </a:ln>
        </p:spPr>
      </p:cxnSp>
      <p:cxnSp>
        <p:nvCxnSpPr>
          <p:cNvPr id="52337" name="AutoShape 113"/>
          <p:cNvCxnSpPr>
            <a:cxnSpLocks noChangeShapeType="1"/>
            <a:stCxn id="52317" idx="6"/>
            <a:endCxn id="52324" idx="2"/>
          </p:cNvCxnSpPr>
          <p:nvPr/>
        </p:nvCxnSpPr>
        <p:spPr bwMode="auto">
          <a:xfrm>
            <a:off x="7953434" y="1831975"/>
            <a:ext cx="536575" cy="171450"/>
          </a:xfrm>
          <a:prstGeom prst="straightConnector1">
            <a:avLst/>
          </a:prstGeom>
          <a:noFill/>
          <a:ln w="9525">
            <a:solidFill>
              <a:schemeClr val="accent6"/>
            </a:solidFill>
            <a:round/>
            <a:headEnd/>
            <a:tailEnd/>
          </a:ln>
        </p:spPr>
      </p:cxnSp>
      <p:cxnSp>
        <p:nvCxnSpPr>
          <p:cNvPr id="52338" name="AutoShape 114"/>
          <p:cNvCxnSpPr>
            <a:cxnSpLocks noChangeShapeType="1"/>
            <a:stCxn id="52315" idx="6"/>
            <a:endCxn id="52324" idx="2"/>
          </p:cNvCxnSpPr>
          <p:nvPr/>
        </p:nvCxnSpPr>
        <p:spPr bwMode="auto">
          <a:xfrm flipV="1">
            <a:off x="6905684" y="2003425"/>
            <a:ext cx="1584325" cy="122237"/>
          </a:xfrm>
          <a:prstGeom prst="straightConnector1">
            <a:avLst/>
          </a:prstGeom>
          <a:noFill/>
          <a:ln w="9525">
            <a:solidFill>
              <a:schemeClr val="accent6"/>
            </a:solidFill>
            <a:round/>
            <a:headEnd/>
            <a:tailEnd/>
          </a:ln>
        </p:spPr>
      </p:cxnSp>
      <p:cxnSp>
        <p:nvCxnSpPr>
          <p:cNvPr id="52339" name="AutoShape 115"/>
          <p:cNvCxnSpPr>
            <a:cxnSpLocks noChangeShapeType="1"/>
            <a:stCxn id="52314" idx="6"/>
            <a:endCxn id="52315" idx="3"/>
          </p:cNvCxnSpPr>
          <p:nvPr/>
        </p:nvCxnSpPr>
        <p:spPr bwMode="auto">
          <a:xfrm flipV="1">
            <a:off x="6416734" y="2168525"/>
            <a:ext cx="384175" cy="200025"/>
          </a:xfrm>
          <a:prstGeom prst="straightConnector1">
            <a:avLst/>
          </a:prstGeom>
          <a:noFill/>
          <a:ln w="9525">
            <a:solidFill>
              <a:schemeClr val="accent6"/>
            </a:solidFill>
            <a:round/>
            <a:headEnd/>
            <a:tailEnd/>
          </a:ln>
        </p:spPr>
      </p:cxnSp>
      <p:cxnSp>
        <p:nvCxnSpPr>
          <p:cNvPr id="52340" name="AutoShape 116"/>
          <p:cNvCxnSpPr>
            <a:cxnSpLocks noChangeShapeType="1"/>
            <a:stCxn id="52314" idx="6"/>
            <a:endCxn id="52316" idx="2"/>
          </p:cNvCxnSpPr>
          <p:nvPr/>
        </p:nvCxnSpPr>
        <p:spPr bwMode="auto">
          <a:xfrm>
            <a:off x="6416734" y="2368550"/>
            <a:ext cx="877888" cy="269875"/>
          </a:xfrm>
          <a:prstGeom prst="straightConnector1">
            <a:avLst/>
          </a:prstGeom>
          <a:noFill/>
          <a:ln w="9525">
            <a:solidFill>
              <a:schemeClr val="accent6"/>
            </a:solidFill>
            <a:round/>
            <a:headEnd/>
            <a:tailEnd/>
          </a:ln>
        </p:spPr>
      </p:cxnSp>
      <p:cxnSp>
        <p:nvCxnSpPr>
          <p:cNvPr id="52341" name="AutoShape 117"/>
          <p:cNvCxnSpPr>
            <a:cxnSpLocks noChangeShapeType="1"/>
            <a:stCxn id="52316" idx="6"/>
            <a:endCxn id="52321" idx="2"/>
          </p:cNvCxnSpPr>
          <p:nvPr/>
        </p:nvCxnSpPr>
        <p:spPr bwMode="auto">
          <a:xfrm>
            <a:off x="7416859" y="2638425"/>
            <a:ext cx="828675" cy="217487"/>
          </a:xfrm>
          <a:prstGeom prst="straightConnector1">
            <a:avLst/>
          </a:prstGeom>
          <a:noFill/>
          <a:ln w="9525">
            <a:solidFill>
              <a:schemeClr val="accent6"/>
            </a:solidFill>
            <a:round/>
            <a:headEnd/>
            <a:tailEnd/>
          </a:ln>
        </p:spPr>
      </p:cxnSp>
      <p:cxnSp>
        <p:nvCxnSpPr>
          <p:cNvPr id="52342" name="AutoShape 118"/>
          <p:cNvCxnSpPr>
            <a:cxnSpLocks noChangeShapeType="1"/>
            <a:stCxn id="52318" idx="6"/>
            <a:endCxn id="52321" idx="2"/>
          </p:cNvCxnSpPr>
          <p:nvPr/>
        </p:nvCxnSpPr>
        <p:spPr bwMode="auto">
          <a:xfrm flipV="1">
            <a:off x="6124634" y="2855912"/>
            <a:ext cx="2120900" cy="220663"/>
          </a:xfrm>
          <a:prstGeom prst="straightConnector1">
            <a:avLst/>
          </a:prstGeom>
          <a:noFill/>
          <a:ln w="9525">
            <a:solidFill>
              <a:schemeClr val="accent6"/>
            </a:solidFill>
            <a:round/>
            <a:headEnd/>
            <a:tailEnd/>
          </a:ln>
        </p:spPr>
      </p:cxnSp>
      <p:cxnSp>
        <p:nvCxnSpPr>
          <p:cNvPr id="52343" name="AutoShape 119"/>
          <p:cNvCxnSpPr>
            <a:cxnSpLocks noChangeShapeType="1"/>
            <a:stCxn id="52318" idx="6"/>
            <a:endCxn id="52320" idx="2"/>
          </p:cNvCxnSpPr>
          <p:nvPr/>
        </p:nvCxnSpPr>
        <p:spPr bwMode="auto">
          <a:xfrm>
            <a:off x="6124634" y="3076575"/>
            <a:ext cx="2536825" cy="144462"/>
          </a:xfrm>
          <a:prstGeom prst="straightConnector1">
            <a:avLst/>
          </a:prstGeom>
          <a:noFill/>
          <a:ln w="9525">
            <a:solidFill>
              <a:schemeClr val="accent6"/>
            </a:solidFill>
            <a:round/>
            <a:headEnd/>
            <a:tailEnd/>
          </a:ln>
        </p:spPr>
      </p:cxnSp>
      <p:cxnSp>
        <p:nvCxnSpPr>
          <p:cNvPr id="52344" name="AutoShape 120"/>
          <p:cNvCxnSpPr>
            <a:cxnSpLocks noChangeShapeType="1"/>
            <a:endCxn id="52320" idx="2"/>
          </p:cNvCxnSpPr>
          <p:nvPr/>
        </p:nvCxnSpPr>
        <p:spPr bwMode="auto">
          <a:xfrm flipV="1">
            <a:off x="7197784" y="3221037"/>
            <a:ext cx="1463675" cy="147638"/>
          </a:xfrm>
          <a:prstGeom prst="straightConnector1">
            <a:avLst/>
          </a:prstGeom>
          <a:noFill/>
          <a:ln w="9525">
            <a:solidFill>
              <a:schemeClr val="accent6"/>
            </a:solidFill>
            <a:round/>
            <a:headEnd/>
            <a:tailEnd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3" grpId="0"/>
      <p:bldP spid="52314" grpId="0" animBg="1"/>
      <p:bldP spid="52315" grpId="0" animBg="1"/>
      <p:bldP spid="52316" grpId="0" animBg="1"/>
      <p:bldP spid="52317" grpId="0" animBg="1"/>
      <p:bldP spid="52318" grpId="0" animBg="1"/>
      <p:bldP spid="52319" grpId="0" animBg="1"/>
      <p:bldP spid="52320" grpId="0" animBg="1"/>
      <p:bldP spid="52321" grpId="0" animBg="1"/>
      <p:bldP spid="52322" grpId="0" animBg="1"/>
      <p:bldP spid="52323" grpId="0" animBg="1"/>
      <p:bldP spid="5232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55D2C87-5F65-4ADA-9A93-22B191A0F869}" type="slidenum">
              <a:rPr lang="en-US"/>
              <a:pPr/>
              <a:t>28</a:t>
            </a:fld>
            <a:endParaRPr lang="en-US" dirty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41313"/>
            <a:ext cx="7772400" cy="1143000"/>
          </a:xfrm>
        </p:spPr>
        <p:txBody>
          <a:bodyPr/>
          <a:lstStyle/>
          <a:p>
            <a:pPr rtl="0" eaLnBrk="1" hangingPunct="1"/>
            <a:r>
              <a:rPr lang="en-US" smtClean="0"/>
              <a:t>Coloring points for strips</a:t>
            </a:r>
          </a:p>
        </p:txBody>
      </p:sp>
      <p:sp>
        <p:nvSpPr>
          <p:cNvPr id="53266" name="Rectangle 18"/>
          <p:cNvSpPr>
            <a:spLocks noGrp="1" noChangeArrowheads="1"/>
          </p:cNvSpPr>
          <p:nvPr>
            <p:ph type="body" idx="1"/>
          </p:nvPr>
        </p:nvSpPr>
        <p:spPr>
          <a:xfrm>
            <a:off x="395288" y="1557338"/>
            <a:ext cx="7772400" cy="4679950"/>
          </a:xfrm>
          <a:noFill/>
        </p:spPr>
        <p:txBody>
          <a:bodyPr/>
          <a:lstStyle/>
          <a:p>
            <a:pPr algn="l" rtl="0" eaLnBrk="1" hangingPunct="1">
              <a:buFontTx/>
              <a:buNone/>
            </a:pPr>
            <a:r>
              <a:rPr lang="en-US" sz="2800" dirty="0" smtClean="0"/>
              <a:t>Could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c = 2 </a:t>
            </a:r>
            <a:r>
              <a:rPr lang="en-US" sz="2800" dirty="0" smtClean="0"/>
              <a:t>?</a:t>
            </a:r>
            <a:endParaRPr lang="en-US" sz="2800" i="1" dirty="0" smtClean="0"/>
          </a:p>
          <a:p>
            <a:pPr algn="l" rtl="0" eaLnBrk="1" hangingPunct="1">
              <a:buFontTx/>
              <a:buNone/>
            </a:pPr>
            <a:r>
              <a:rPr lang="en-US" sz="2800" dirty="0" smtClean="0"/>
              <a:t>No.</a:t>
            </a:r>
          </a:p>
          <a:p>
            <a:pPr eaLnBrk="1" hangingPunct="1">
              <a:buNone/>
            </a:pPr>
            <a:r>
              <a:rPr lang="en-US" sz="2800" dirty="0" smtClean="0"/>
              <a:t>So: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3 ≤ c ≤ 7</a:t>
            </a:r>
          </a:p>
          <a:p>
            <a:pPr algn="l" rtl="0" eaLnBrk="1" hangingPunct="1">
              <a:buFontTx/>
              <a:buNone/>
            </a:pPr>
            <a:endParaRPr lang="en-US" sz="2800" i="1" dirty="0" smtClean="0"/>
          </a:p>
          <a:p>
            <a:pPr algn="l" rtl="0" eaLnBrk="1" hangingPunct="1">
              <a:buFontTx/>
              <a:buNone/>
            </a:pPr>
            <a:r>
              <a:rPr lang="en-US" sz="2800" b="1" dirty="0" smtClean="0"/>
              <a:t>In fact</a:t>
            </a:r>
            <a:r>
              <a:rPr lang="en-US" sz="1800" dirty="0" smtClean="0"/>
              <a:t>:</a:t>
            </a:r>
            <a:r>
              <a:rPr lang="en-US" sz="2800" dirty="0" smtClean="0"/>
              <a:t>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c = 3</a:t>
            </a:r>
          </a:p>
          <a:p>
            <a:pPr eaLnBrk="1" hangingPunct="1">
              <a:buNone/>
            </a:pPr>
            <a:r>
              <a:rPr lang="en-US" sz="2800" b="1" u="sng" dirty="0" err="1" smtClean="0"/>
              <a:t>Thm</a:t>
            </a:r>
            <a:r>
              <a:rPr lang="en-US" sz="2800" dirty="0" smtClean="0"/>
              <a:t>:</a:t>
            </a:r>
            <a:r>
              <a:rPr lang="en-US" sz="1600" dirty="0" smtClean="0">
                <a:solidFill>
                  <a:srgbClr val="000000"/>
                </a:solidFill>
              </a:rPr>
              <a:t> </a:t>
            </a:r>
            <a:r>
              <a:rPr lang="en-US" sz="1800" dirty="0" smtClean="0">
                <a:solidFill>
                  <a:srgbClr val="000000"/>
                </a:solidFill>
              </a:rPr>
              <a:t>[</a:t>
            </a:r>
            <a:r>
              <a:rPr lang="en-US" sz="1800" b="1" dirty="0" smtClean="0">
                <a:solidFill>
                  <a:srgbClr val="00B050"/>
                </a:solidFill>
              </a:rPr>
              <a:t>ACCIKLS</a:t>
            </a:r>
            <a:r>
              <a:rPr lang="en-US" sz="1800" b="1" dirty="0" smtClean="0">
                <a:solidFill>
                  <a:schemeClr val="accent2"/>
                </a:solidFill>
              </a:rPr>
              <a:t>S</a:t>
            </a:r>
            <a:r>
              <a:rPr lang="en-US" sz="1800" b="1" dirty="0" smtClean="0">
                <a:solidFill>
                  <a:srgbClr val="00B050"/>
                </a:solidFill>
              </a:rPr>
              <a:t>T</a:t>
            </a:r>
            <a:r>
              <a:rPr lang="en-US" sz="1800" dirty="0" smtClean="0">
                <a:solidFill>
                  <a:srgbClr val="000000"/>
                </a:solidFill>
              </a:rPr>
              <a:t>]</a:t>
            </a:r>
            <a:r>
              <a:rPr lang="en-US" dirty="0" smtClean="0"/>
              <a:t> </a:t>
            </a:r>
            <a:r>
              <a:rPr lang="en-US" sz="2400" dirty="0" smtClean="0">
                <a:cs typeface="Times New Roman" pitchFamily="18" charset="0"/>
              </a:rPr>
              <a:t>There exists a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2</a:t>
            </a:r>
            <a:r>
              <a:rPr lang="en-US" sz="2800" dirty="0" smtClean="0">
                <a:cs typeface="Times New Roman" pitchFamily="18" charset="0"/>
              </a:rPr>
              <a:t>-</a:t>
            </a:r>
            <a:r>
              <a:rPr lang="en-US" sz="2400" dirty="0" smtClean="0">
                <a:cs typeface="Times New Roman" pitchFamily="18" charset="0"/>
              </a:rPr>
              <a:t>coloring</a:t>
            </a:r>
            <a:r>
              <a:rPr lang="en-US" sz="2800" dirty="0" smtClean="0">
                <a:cs typeface="Times New Roman" pitchFamily="18" charset="0"/>
              </a:rPr>
              <a:t> </a:t>
            </a:r>
          </a:p>
          <a:p>
            <a:pPr algn="l" rtl="0" eaLnBrk="1" hangingPunct="1">
              <a:buFontTx/>
              <a:buNone/>
            </a:pPr>
            <a:r>
              <a:rPr lang="en-US" sz="2400" dirty="0" err="1" smtClean="0">
                <a:cs typeface="Times New Roman" pitchFamily="18" charset="0"/>
              </a:rPr>
              <a:t>s.t</a:t>
            </a:r>
            <a:r>
              <a:rPr lang="en-US" sz="2400" dirty="0" smtClean="0">
                <a:cs typeface="Times New Roman" pitchFamily="18" charset="0"/>
              </a:rPr>
              <a:t>, every </a:t>
            </a:r>
            <a:r>
              <a:rPr lang="en-US" sz="20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3</a:t>
            </a:r>
            <a:r>
              <a:rPr lang="en-US" sz="2400" dirty="0" smtClean="0">
                <a:cs typeface="Times New Roman" pitchFamily="18" charset="0"/>
              </a:rPr>
              <a:t>-heavy strip is </a:t>
            </a:r>
          </a:p>
          <a:p>
            <a:pPr algn="l" rtl="0" eaLnBrk="1" hangingPunct="1">
              <a:buFontTx/>
              <a:buNone/>
            </a:pPr>
            <a:r>
              <a:rPr lang="en-US" sz="2400" dirty="0" smtClean="0">
                <a:cs typeface="Times New Roman" pitchFamily="18" charset="0"/>
              </a:rPr>
              <a:t>Polychromatic</a:t>
            </a:r>
          </a:p>
          <a:p>
            <a:pPr eaLnBrk="1" hangingPunct="1">
              <a:buNone/>
            </a:pPr>
            <a:r>
              <a:rPr lang="en-US" sz="2400" dirty="0" smtClean="0">
                <a:cs typeface="Times New Roman" pitchFamily="18" charset="0"/>
              </a:rPr>
              <a:t>General bounds: </a:t>
            </a:r>
            <a:r>
              <a:rPr lang="en-US" sz="24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3k/2 ≤</a:t>
            </a:r>
            <a:r>
              <a:rPr lang="en-US" sz="2400" dirty="0" smtClean="0"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f(k) ≤ 2k-1 </a:t>
            </a:r>
            <a:endParaRPr lang="en-US" sz="2400" dirty="0" smtClean="0">
              <a:cs typeface="Times New Roman" pitchFamily="18" charset="0"/>
            </a:endParaRPr>
          </a:p>
          <a:p>
            <a:pPr algn="l" rtl="0" eaLnBrk="1" hangingPunct="1">
              <a:buFontTx/>
              <a:buNone/>
            </a:pPr>
            <a:endParaRPr lang="en-US" sz="2800" dirty="0" smtClean="0"/>
          </a:p>
        </p:txBody>
      </p:sp>
      <p:sp>
        <p:nvSpPr>
          <p:cNvPr id="53267" name="Text Box 19"/>
          <p:cNvSpPr txBox="1">
            <a:spLocks noChangeArrowheads="1"/>
          </p:cNvSpPr>
          <p:nvPr/>
        </p:nvSpPr>
        <p:spPr bwMode="auto">
          <a:xfrm>
            <a:off x="5437188" y="5229225"/>
            <a:ext cx="38877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  <a:defRPr/>
            </a:pPr>
            <a:r>
              <a:rPr lang="en-US" dirty="0">
                <a:latin typeface="Comic Sans MS" pitchFamily="66" charset="0"/>
              </a:rPr>
              <a:t>No </a:t>
            </a:r>
            <a:r>
              <a:rPr lang="en-US" sz="2000" dirty="0">
                <a:solidFill>
                  <a:srgbClr val="FF0000"/>
                </a:solidFill>
                <a:sym typeface="Symbol" pitchFamily="18" charset="2"/>
              </a:rPr>
              <a:t>2</a:t>
            </a:r>
            <a:r>
              <a:rPr lang="en-US" sz="2000" dirty="0">
                <a:solidFill>
                  <a:srgbClr val="0066FF"/>
                </a:solidFill>
                <a:sym typeface="Symbol" pitchFamily="18" charset="2"/>
              </a:rPr>
              <a:t>-coloring</a:t>
            </a:r>
            <a:r>
              <a:rPr lang="en-US" dirty="0">
                <a:latin typeface="Comic Sans MS" pitchFamily="66" charset="0"/>
              </a:rPr>
              <a:t> is polychromatic</a:t>
            </a:r>
            <a:br>
              <a:rPr lang="en-US" dirty="0">
                <a:latin typeface="Comic Sans MS" pitchFamily="66" charset="0"/>
              </a:rPr>
            </a:br>
            <a:r>
              <a:rPr lang="en-US" dirty="0">
                <a:latin typeface="Comic Sans MS" pitchFamily="66" charset="0"/>
              </a:rPr>
              <a:t>for all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2</a:t>
            </a:r>
            <a:r>
              <a:rPr lang="en-US" dirty="0" smtClean="0">
                <a:latin typeface="Comic Sans MS" pitchFamily="66" charset="0"/>
              </a:rPr>
              <a:t>-heavy strips</a:t>
            </a:r>
            <a:endParaRPr lang="en-US" dirty="0">
              <a:latin typeface="Comic Sans MS" pitchFamily="66" charset="0"/>
            </a:endParaRP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6534150" y="2492375"/>
            <a:ext cx="1025525" cy="1081088"/>
            <a:chOff x="4116" y="1570"/>
            <a:chExt cx="646" cy="681"/>
          </a:xfrm>
        </p:grpSpPr>
        <p:sp>
          <p:nvSpPr>
            <p:cNvPr id="6154" name="Oval 6"/>
            <p:cNvSpPr>
              <a:spLocks noChangeArrowheads="1"/>
            </p:cNvSpPr>
            <p:nvPr/>
          </p:nvSpPr>
          <p:spPr bwMode="auto">
            <a:xfrm>
              <a:off x="4300" y="1570"/>
              <a:ext cx="77" cy="7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6155" name="Oval 10"/>
            <p:cNvSpPr>
              <a:spLocks noChangeArrowheads="1"/>
            </p:cNvSpPr>
            <p:nvPr/>
          </p:nvSpPr>
          <p:spPr bwMode="auto">
            <a:xfrm>
              <a:off x="4116" y="2174"/>
              <a:ext cx="77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6156" name="Oval 31"/>
            <p:cNvSpPr>
              <a:spLocks noChangeArrowheads="1"/>
            </p:cNvSpPr>
            <p:nvPr/>
          </p:nvSpPr>
          <p:spPr bwMode="auto">
            <a:xfrm>
              <a:off x="4685" y="2014"/>
              <a:ext cx="77" cy="7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</p:grpSp>
      <p:cxnSp>
        <p:nvCxnSpPr>
          <p:cNvPr id="53282" name="AutoShape 34"/>
          <p:cNvCxnSpPr>
            <a:cxnSpLocks noChangeShapeType="1"/>
            <a:stCxn id="6155" idx="0"/>
            <a:endCxn id="6154" idx="3"/>
          </p:cNvCxnSpPr>
          <p:nvPr/>
        </p:nvCxnSpPr>
        <p:spPr bwMode="auto">
          <a:xfrm flipV="1">
            <a:off x="6596063" y="2598738"/>
            <a:ext cx="247650" cy="85248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3283" name="AutoShape 35"/>
          <p:cNvCxnSpPr>
            <a:cxnSpLocks noChangeShapeType="1"/>
            <a:stCxn id="6156" idx="1"/>
            <a:endCxn id="6154" idx="5"/>
          </p:cNvCxnSpPr>
          <p:nvPr/>
        </p:nvCxnSpPr>
        <p:spPr bwMode="auto">
          <a:xfrm flipH="1" flipV="1">
            <a:off x="6931025" y="2598738"/>
            <a:ext cx="523875" cy="61595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3284" name="AutoShape 36"/>
          <p:cNvCxnSpPr>
            <a:cxnSpLocks noChangeShapeType="1"/>
            <a:stCxn id="6156" idx="3"/>
            <a:endCxn id="6155" idx="6"/>
          </p:cNvCxnSpPr>
          <p:nvPr/>
        </p:nvCxnSpPr>
        <p:spPr bwMode="auto">
          <a:xfrm flipH="1">
            <a:off x="6656388" y="3303588"/>
            <a:ext cx="798512" cy="20955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3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3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3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6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55D2C87-5F65-4ADA-9A93-22B191A0F869}" type="slidenum">
              <a:rPr lang="en-US"/>
              <a:pPr/>
              <a:t>29</a:t>
            </a:fld>
            <a:endParaRPr lang="en-US" dirty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41313"/>
            <a:ext cx="7772400" cy="1143000"/>
          </a:xfrm>
        </p:spPr>
        <p:txBody>
          <a:bodyPr/>
          <a:lstStyle/>
          <a:p>
            <a:pPr rtl="0" eaLnBrk="1" hangingPunct="1"/>
            <a:r>
              <a:rPr lang="en-US" dirty="0" smtClean="0"/>
              <a:t>Coloring points for </a:t>
            </a:r>
            <a:r>
              <a:rPr lang="en-US" u="sng" dirty="0" err="1" smtClean="0"/>
              <a:t>halfplanes</a:t>
            </a:r>
            <a:endParaRPr lang="en-US" u="sng" dirty="0" smtClean="0"/>
          </a:p>
        </p:txBody>
      </p:sp>
      <p:sp>
        <p:nvSpPr>
          <p:cNvPr id="53266" name="Rectangle 18"/>
          <p:cNvSpPr>
            <a:spLocks noGrp="1" noChangeArrowheads="1"/>
          </p:cNvSpPr>
          <p:nvPr>
            <p:ph type="body" idx="1"/>
          </p:nvPr>
        </p:nvSpPr>
        <p:spPr>
          <a:xfrm>
            <a:off x="395288" y="1557338"/>
            <a:ext cx="7772400" cy="4679950"/>
          </a:xfrm>
          <a:noFill/>
        </p:spPr>
        <p:txBody>
          <a:bodyPr/>
          <a:lstStyle/>
          <a:p>
            <a:pPr eaLnBrk="1" hangingPunct="1">
              <a:buNone/>
            </a:pPr>
            <a:r>
              <a:rPr lang="en-US" sz="2400" dirty="0" err="1" smtClean="0"/>
              <a:t>Thm</a:t>
            </a:r>
            <a:r>
              <a:rPr lang="en-US" sz="2400" b="1" dirty="0" smtClean="0">
                <a:solidFill>
                  <a:schemeClr val="accent2"/>
                </a:solidFill>
                <a:sym typeface="Symbol" pitchFamily="18" charset="2"/>
              </a:rPr>
              <a:t> </a:t>
            </a:r>
            <a:r>
              <a:rPr lang="en-US" sz="1800" b="1" dirty="0" smtClean="0">
                <a:solidFill>
                  <a:schemeClr val="tx2"/>
                </a:solidFill>
                <a:sym typeface="Symbol" pitchFamily="18" charset="2"/>
              </a:rPr>
              <a:t>[</a:t>
            </a:r>
            <a:r>
              <a:rPr lang="en-US" sz="1800" b="1" dirty="0" smtClean="0">
                <a:solidFill>
                  <a:schemeClr val="accent2"/>
                </a:solidFill>
                <a:sym typeface="Symbol" pitchFamily="18" charset="2"/>
              </a:rPr>
              <a:t>S</a:t>
            </a:r>
            <a:r>
              <a:rPr lang="en-US" sz="2000" b="1" dirty="0" smtClean="0">
                <a:solidFill>
                  <a:srgbClr val="00B050"/>
                </a:solidFill>
                <a:cs typeface="Times New Roman" pitchFamily="18" charset="0"/>
                <a:sym typeface="Symbol" pitchFamily="18" charset="2"/>
              </a:rPr>
              <a:t>, </a:t>
            </a:r>
            <a:r>
              <a:rPr lang="en-US" sz="1800" b="1" dirty="0" err="1" smtClean="0">
                <a:solidFill>
                  <a:srgbClr val="00B050"/>
                </a:solidFill>
                <a:sym typeface="Symbol" pitchFamily="18" charset="2"/>
              </a:rPr>
              <a:t>Yuditsky</a:t>
            </a:r>
            <a:r>
              <a:rPr lang="en-US" sz="2000" b="1" dirty="0" smtClean="0">
                <a:solidFill>
                  <a:srgbClr val="00B050"/>
                </a:solidFill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000" b="1" dirty="0" smtClean="0">
                <a:solidFill>
                  <a:srgbClr val="000000"/>
                </a:solidFill>
                <a:cs typeface="Times New Roman" pitchFamily="18" charset="0"/>
                <a:sym typeface="Symbol" pitchFamily="18" charset="2"/>
              </a:rPr>
              <a:t>09]</a:t>
            </a:r>
            <a:r>
              <a:rPr lang="en-US" sz="1800" dirty="0" smtClean="0"/>
              <a:t>:</a:t>
            </a:r>
            <a:r>
              <a:rPr lang="en-US" sz="2000" dirty="0" smtClean="0"/>
              <a:t> </a:t>
            </a:r>
          </a:p>
          <a:p>
            <a:pPr eaLnBrk="1" hangingPunct="1">
              <a:buNone/>
            </a:pPr>
            <a:r>
              <a:rPr lang="en-US" sz="24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f(k)=2k-1</a:t>
            </a:r>
            <a:endParaRPr lang="en-US" sz="2800" dirty="0" smtClean="0"/>
          </a:p>
          <a:p>
            <a:pPr algn="l" rtl="0" eaLnBrk="1" hangingPunct="1">
              <a:buFontTx/>
              <a:buNone/>
            </a:pPr>
            <a:endParaRPr lang="en-US" sz="2400" dirty="0" smtClean="0"/>
          </a:p>
          <a:p>
            <a:pPr algn="l" rtl="0" eaLnBrk="1" hangingPunct="1">
              <a:buFontTx/>
              <a:buNone/>
            </a:pPr>
            <a:r>
              <a:rPr lang="en-US" sz="2400" dirty="0" smtClean="0"/>
              <a:t>Lower bound </a:t>
            </a:r>
            <a:endParaRPr lang="en-US" sz="2400" i="1" dirty="0" smtClean="0"/>
          </a:p>
          <a:p>
            <a:pPr eaLnBrk="1" hangingPunct="1">
              <a:buNone/>
            </a:pPr>
            <a:r>
              <a:rPr lang="en-US" sz="24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2k-1  </a:t>
            </a:r>
            <a:r>
              <a:rPr lang="en-US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≤</a:t>
            </a:r>
            <a:r>
              <a:rPr lang="en-US" sz="24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  f(k)</a:t>
            </a:r>
            <a:endParaRPr lang="en-US" sz="1800" kern="1200" dirty="0" smtClean="0">
              <a:solidFill>
                <a:srgbClr val="FF0000"/>
              </a:solidFill>
              <a:latin typeface="Comic Sans MS" pitchFamily="66" charset="0"/>
              <a:cs typeface="Times New Roman" pitchFamily="18" charset="0"/>
              <a:sym typeface="Symbol" pitchFamily="18" charset="2"/>
            </a:endParaRPr>
          </a:p>
          <a:p>
            <a:pPr algn="l" rtl="0" eaLnBrk="1" hangingPunct="1">
              <a:buFontTx/>
              <a:buNone/>
            </a:pPr>
            <a:endParaRPr lang="en-US" sz="2800" i="1" dirty="0" smtClean="0"/>
          </a:p>
        </p:txBody>
      </p:sp>
      <p:grpSp>
        <p:nvGrpSpPr>
          <p:cNvPr id="39" name="Group 38"/>
          <p:cNvGrpSpPr/>
          <p:nvPr/>
        </p:nvGrpSpPr>
        <p:grpSpPr>
          <a:xfrm>
            <a:off x="4572000" y="2000240"/>
            <a:ext cx="3551262" cy="1766899"/>
            <a:chOff x="4572000" y="2000240"/>
            <a:chExt cx="3551262" cy="1766899"/>
          </a:xfrm>
          <a:noFill/>
        </p:grpSpPr>
        <p:sp>
          <p:nvSpPr>
            <p:cNvPr id="6154" name="Oval 6"/>
            <p:cNvSpPr>
              <a:spLocks noChangeArrowheads="1"/>
            </p:cNvSpPr>
            <p:nvPr/>
          </p:nvSpPr>
          <p:spPr bwMode="auto">
            <a:xfrm>
              <a:off x="4572000" y="2000240"/>
              <a:ext cx="122238" cy="123825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6155" name="Oval 10"/>
            <p:cNvSpPr>
              <a:spLocks noChangeArrowheads="1"/>
            </p:cNvSpPr>
            <p:nvPr/>
          </p:nvSpPr>
          <p:spPr bwMode="auto">
            <a:xfrm>
              <a:off x="4961891" y="2643182"/>
              <a:ext cx="122238" cy="122238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6156" name="Oval 31"/>
            <p:cNvSpPr>
              <a:spLocks noChangeArrowheads="1"/>
            </p:cNvSpPr>
            <p:nvPr/>
          </p:nvSpPr>
          <p:spPr bwMode="auto">
            <a:xfrm>
              <a:off x="5857884" y="3571876"/>
              <a:ext cx="122238" cy="123825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13" name="Oval 10"/>
            <p:cNvSpPr>
              <a:spLocks noChangeArrowheads="1"/>
            </p:cNvSpPr>
            <p:nvPr/>
          </p:nvSpPr>
          <p:spPr bwMode="auto">
            <a:xfrm>
              <a:off x="5307018" y="3214686"/>
              <a:ext cx="122238" cy="122238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18" name="Oval 31"/>
            <p:cNvSpPr>
              <a:spLocks noChangeArrowheads="1"/>
            </p:cNvSpPr>
            <p:nvPr/>
          </p:nvSpPr>
          <p:spPr bwMode="auto">
            <a:xfrm>
              <a:off x="7072330" y="3448051"/>
              <a:ext cx="122238" cy="123825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20" name="Oval 31"/>
            <p:cNvSpPr>
              <a:spLocks noChangeArrowheads="1"/>
            </p:cNvSpPr>
            <p:nvPr/>
          </p:nvSpPr>
          <p:spPr bwMode="auto">
            <a:xfrm>
              <a:off x="6500826" y="3643314"/>
              <a:ext cx="122238" cy="123825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21" name="Oval 31"/>
            <p:cNvSpPr>
              <a:spLocks noChangeArrowheads="1"/>
            </p:cNvSpPr>
            <p:nvPr/>
          </p:nvSpPr>
          <p:spPr bwMode="auto">
            <a:xfrm>
              <a:off x="8001024" y="2071678"/>
              <a:ext cx="122238" cy="123825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22" name="Oval 31"/>
            <p:cNvSpPr>
              <a:spLocks noChangeArrowheads="1"/>
            </p:cNvSpPr>
            <p:nvPr/>
          </p:nvSpPr>
          <p:spPr bwMode="auto">
            <a:xfrm>
              <a:off x="7640910" y="2721232"/>
              <a:ext cx="122238" cy="123825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23" name="Oval 31"/>
            <p:cNvSpPr>
              <a:spLocks noChangeArrowheads="1"/>
            </p:cNvSpPr>
            <p:nvPr/>
          </p:nvSpPr>
          <p:spPr bwMode="auto">
            <a:xfrm>
              <a:off x="7429520" y="3090861"/>
              <a:ext cx="122238" cy="123825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</p:grpSp>
      <p:sp>
        <p:nvSpPr>
          <p:cNvPr id="24" name="Line Callout 1 23"/>
          <p:cNvSpPr/>
          <p:nvPr/>
        </p:nvSpPr>
        <p:spPr bwMode="auto">
          <a:xfrm>
            <a:off x="857224" y="4214818"/>
            <a:ext cx="2571768" cy="461665"/>
          </a:xfrm>
          <a:prstGeom prst="borderCallout1">
            <a:avLst>
              <a:gd name="adj1" fmla="val -6185"/>
              <a:gd name="adj2" fmla="val 42368"/>
              <a:gd name="adj3" fmla="val -292794"/>
              <a:gd name="adj4" fmla="val 157452"/>
            </a:avLst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sym typeface="Symbol" pitchFamily="18" charset="2"/>
              </a:rPr>
              <a:t>2k-1  </a:t>
            </a:r>
            <a:r>
              <a:rPr lang="en-US" dirty="0" smtClean="0">
                <a:solidFill>
                  <a:schemeClr val="tx2"/>
                </a:solidFill>
                <a:sym typeface="Symbol" pitchFamily="18" charset="2"/>
              </a:rPr>
              <a:t>pts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25" name="Line Callout 1 24"/>
          <p:cNvSpPr/>
          <p:nvPr/>
        </p:nvSpPr>
        <p:spPr bwMode="auto">
          <a:xfrm>
            <a:off x="1009624" y="5181913"/>
            <a:ext cx="2571768" cy="461665"/>
          </a:xfrm>
          <a:prstGeom prst="borderCallout1">
            <a:avLst>
              <a:gd name="adj1" fmla="val 96706"/>
              <a:gd name="adj2" fmla="val 91776"/>
              <a:gd name="adj3" fmla="val 265391"/>
              <a:gd name="adj4" fmla="val 180540"/>
            </a:avLst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sym typeface="Symbol" pitchFamily="18" charset="2"/>
              </a:rPr>
              <a:t>n-(2k-1)  </a:t>
            </a:r>
            <a:r>
              <a:rPr lang="en-US" dirty="0" smtClean="0">
                <a:solidFill>
                  <a:schemeClr val="tx2"/>
                </a:solidFill>
                <a:sym typeface="Symbol" pitchFamily="18" charset="2"/>
              </a:rPr>
              <a:t>pts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cxnSp>
        <p:nvCxnSpPr>
          <p:cNvPr id="27" name="Straight Connector 26"/>
          <p:cNvCxnSpPr/>
          <p:nvPr/>
        </p:nvCxnSpPr>
        <p:spPr bwMode="auto">
          <a:xfrm rot="16200000" flipH="1">
            <a:off x="3131647" y="3108845"/>
            <a:ext cx="4714908" cy="1928826"/>
          </a:xfrm>
          <a:prstGeom prst="line">
            <a:avLst/>
          </a:prstGeom>
          <a:solidFill>
            <a:schemeClr val="bg2">
              <a:alpha val="92999"/>
            </a:schemeClr>
          </a:solidFill>
          <a:ln w="19050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Straight Connector 28"/>
          <p:cNvCxnSpPr/>
          <p:nvPr/>
        </p:nvCxnSpPr>
        <p:spPr bwMode="auto">
          <a:xfrm rot="5400000">
            <a:off x="4601970" y="2887467"/>
            <a:ext cx="5226474" cy="2286017"/>
          </a:xfrm>
          <a:prstGeom prst="line">
            <a:avLst/>
          </a:prstGeom>
          <a:solidFill>
            <a:schemeClr val="bg2">
              <a:alpha val="92999"/>
            </a:schemeClr>
          </a:solidFill>
          <a:ln w="19050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40" name="Group 39"/>
          <p:cNvGrpSpPr/>
          <p:nvPr/>
        </p:nvGrpSpPr>
        <p:grpSpPr>
          <a:xfrm>
            <a:off x="6143636" y="6357958"/>
            <a:ext cx="285752" cy="409577"/>
            <a:chOff x="6143636" y="6286520"/>
            <a:chExt cx="285752" cy="409577"/>
          </a:xfrm>
          <a:noFill/>
        </p:grpSpPr>
        <p:sp>
          <p:nvSpPr>
            <p:cNvPr id="32" name="Oval 31"/>
            <p:cNvSpPr>
              <a:spLocks noChangeArrowheads="1"/>
            </p:cNvSpPr>
            <p:nvPr/>
          </p:nvSpPr>
          <p:spPr bwMode="auto">
            <a:xfrm>
              <a:off x="6307150" y="6448447"/>
              <a:ext cx="122238" cy="123825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34" name="Oval 33"/>
            <p:cNvSpPr>
              <a:spLocks noChangeArrowheads="1"/>
            </p:cNvSpPr>
            <p:nvPr/>
          </p:nvSpPr>
          <p:spPr bwMode="auto">
            <a:xfrm>
              <a:off x="6143636" y="6500834"/>
              <a:ext cx="122238" cy="123825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35" name="Oval 34"/>
            <p:cNvSpPr>
              <a:spLocks noChangeArrowheads="1"/>
            </p:cNvSpPr>
            <p:nvPr/>
          </p:nvSpPr>
          <p:spPr bwMode="auto">
            <a:xfrm>
              <a:off x="6307150" y="6572272"/>
              <a:ext cx="122238" cy="123825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  <p:sp>
          <p:nvSpPr>
            <p:cNvPr id="36" name="Oval 35"/>
            <p:cNvSpPr>
              <a:spLocks noChangeArrowheads="1"/>
            </p:cNvSpPr>
            <p:nvPr/>
          </p:nvSpPr>
          <p:spPr bwMode="auto">
            <a:xfrm>
              <a:off x="6215074" y="6286520"/>
              <a:ext cx="122238" cy="123825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latin typeface="Comic Sans MS" pitchFamily="66" charset="0"/>
              </a:endParaRPr>
            </a:p>
          </p:txBody>
        </p:sp>
      </p:grpSp>
      <p:sp>
        <p:nvSpPr>
          <p:cNvPr id="38" name="Oval 31"/>
          <p:cNvSpPr>
            <a:spLocks noChangeArrowheads="1"/>
          </p:cNvSpPr>
          <p:nvPr/>
        </p:nvSpPr>
        <p:spPr bwMode="auto">
          <a:xfrm>
            <a:off x="5857884" y="3571876"/>
            <a:ext cx="122238" cy="123825"/>
          </a:xfrm>
          <a:prstGeom prst="ellipse">
            <a:avLst/>
          </a:prstGeom>
          <a:solidFill>
            <a:schemeClr val="accent2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cxnSp>
        <p:nvCxnSpPr>
          <p:cNvPr id="42" name="Straight Connector 41"/>
          <p:cNvCxnSpPr/>
          <p:nvPr/>
        </p:nvCxnSpPr>
        <p:spPr bwMode="auto">
          <a:xfrm>
            <a:off x="3071802" y="2285992"/>
            <a:ext cx="5500726" cy="2500330"/>
          </a:xfrm>
          <a:prstGeom prst="line">
            <a:avLst/>
          </a:prstGeom>
          <a:solidFill>
            <a:schemeClr val="bg2">
              <a:alpha val="92999"/>
            </a:schemeClr>
          </a:solidFill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7" name="Up Arrow 46"/>
          <p:cNvSpPr/>
          <p:nvPr/>
        </p:nvSpPr>
        <p:spPr bwMode="auto">
          <a:xfrm rot="1498951">
            <a:off x="8271086" y="4001809"/>
            <a:ext cx="490987" cy="564356"/>
          </a:xfrm>
          <a:prstGeom prst="upArrow">
            <a:avLst>
              <a:gd name="adj1" fmla="val 42742"/>
              <a:gd name="adj2" fmla="val 50000"/>
            </a:avLst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49" name="Line Callout 2 48"/>
          <p:cNvSpPr/>
          <p:nvPr/>
        </p:nvSpPr>
        <p:spPr bwMode="auto">
          <a:xfrm>
            <a:off x="6215074" y="1000108"/>
            <a:ext cx="2286016" cy="701731"/>
          </a:xfrm>
          <a:prstGeom prst="borderCallout2">
            <a:avLst>
              <a:gd name="adj1" fmla="val 188027"/>
              <a:gd name="adj2" fmla="val 62396"/>
              <a:gd name="adj3" fmla="val 97757"/>
              <a:gd name="adj4" fmla="val 29368"/>
              <a:gd name="adj5" fmla="val 236947"/>
              <a:gd name="adj6" fmla="val -51721"/>
            </a:avLst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 pitchFamily="18" charset="2"/>
              </a:rPr>
              <a:t>2k-2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Times New Roman" pitchFamily="18" charset="0"/>
              </a:rPr>
              <a:t>pts </a:t>
            </a:r>
            <a:r>
              <a:rPr kumimoji="0" lang="en-US" sz="1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Times New Roman" pitchFamily="18" charset="0"/>
              </a:rPr>
              <a:t>not</a:t>
            </a:r>
          </a:p>
          <a:p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Times New Roman" pitchFamily="18" charset="0"/>
              </a:rPr>
              <a:t>polychromatic</a:t>
            </a:r>
          </a:p>
        </p:txBody>
      </p:sp>
      <p:sp>
        <p:nvSpPr>
          <p:cNvPr id="56" name="Freeform 55"/>
          <p:cNvSpPr/>
          <p:nvPr/>
        </p:nvSpPr>
        <p:spPr bwMode="auto">
          <a:xfrm>
            <a:off x="4619501" y="2030681"/>
            <a:ext cx="3431969" cy="1650670"/>
          </a:xfrm>
          <a:custGeom>
            <a:avLst/>
            <a:gdLst>
              <a:gd name="connsiteX0" fmla="*/ 0 w 3431969"/>
              <a:gd name="connsiteY0" fmla="*/ 0 h 1650670"/>
              <a:gd name="connsiteX1" fmla="*/ 391886 w 3431969"/>
              <a:gd name="connsiteY1" fmla="*/ 688768 h 1650670"/>
              <a:gd name="connsiteX2" fmla="*/ 724395 w 3431969"/>
              <a:gd name="connsiteY2" fmla="*/ 1235033 h 1650670"/>
              <a:gd name="connsiteX3" fmla="*/ 1947554 w 3431969"/>
              <a:gd name="connsiteY3" fmla="*/ 1650670 h 1650670"/>
              <a:gd name="connsiteX4" fmla="*/ 2541320 w 3431969"/>
              <a:gd name="connsiteY4" fmla="*/ 1472540 h 1650670"/>
              <a:gd name="connsiteX5" fmla="*/ 2885704 w 3431969"/>
              <a:gd name="connsiteY5" fmla="*/ 1128155 h 1650670"/>
              <a:gd name="connsiteX6" fmla="*/ 3087585 w 3431969"/>
              <a:gd name="connsiteY6" fmla="*/ 736270 h 1650670"/>
              <a:gd name="connsiteX7" fmla="*/ 3431969 w 3431969"/>
              <a:gd name="connsiteY7" fmla="*/ 95002 h 1650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1969" h="1650670">
                <a:moveTo>
                  <a:pt x="0" y="0"/>
                </a:moveTo>
                <a:lnTo>
                  <a:pt x="391886" y="688768"/>
                </a:lnTo>
                <a:lnTo>
                  <a:pt x="724395" y="1235033"/>
                </a:lnTo>
                <a:lnTo>
                  <a:pt x="1947554" y="1650670"/>
                </a:lnTo>
                <a:lnTo>
                  <a:pt x="2541320" y="1472540"/>
                </a:lnTo>
                <a:lnTo>
                  <a:pt x="2885704" y="1128155"/>
                </a:lnTo>
                <a:lnTo>
                  <a:pt x="3087585" y="736270"/>
                </a:lnTo>
                <a:lnTo>
                  <a:pt x="3431969" y="95002"/>
                </a:lnTo>
              </a:path>
            </a:pathLst>
          </a:cu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8" grpId="0" animBg="1"/>
      <p:bldP spid="47" grpId="0" animBg="1"/>
      <p:bldP spid="49" grpId="0" animBg="1"/>
      <p:bldP spid="5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55D2C87-5F65-4ADA-9A93-22B191A0F869}" type="slidenum">
              <a:rPr lang="en-US"/>
              <a:pPr/>
              <a:t>30</a:t>
            </a:fld>
            <a:endParaRPr lang="en-US" dirty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41313"/>
            <a:ext cx="7772400" cy="1143000"/>
          </a:xfrm>
        </p:spPr>
        <p:txBody>
          <a:bodyPr/>
          <a:lstStyle/>
          <a:p>
            <a:pPr rtl="0" eaLnBrk="1" hangingPunct="1"/>
            <a:r>
              <a:rPr lang="en-US" dirty="0" smtClean="0"/>
              <a:t>Coloring points for </a:t>
            </a:r>
            <a:r>
              <a:rPr lang="en-US" u="sng" dirty="0" err="1" smtClean="0"/>
              <a:t>halfplanes</a:t>
            </a:r>
            <a:endParaRPr lang="en-US" u="sng" dirty="0" smtClean="0"/>
          </a:p>
        </p:txBody>
      </p:sp>
      <p:sp>
        <p:nvSpPr>
          <p:cNvPr id="53266" name="Rectangle 18"/>
          <p:cNvSpPr>
            <a:spLocks noGrp="1" noChangeArrowheads="1"/>
          </p:cNvSpPr>
          <p:nvPr>
            <p:ph type="body" idx="1"/>
          </p:nvPr>
        </p:nvSpPr>
        <p:spPr>
          <a:xfrm>
            <a:off x="395288" y="1557338"/>
            <a:ext cx="7772400" cy="4679950"/>
          </a:xfrm>
          <a:noFill/>
        </p:spPr>
        <p:txBody>
          <a:bodyPr/>
          <a:lstStyle/>
          <a:p>
            <a:pPr algn="l" rtl="0" eaLnBrk="1" hangingPunct="1">
              <a:buFontTx/>
              <a:buNone/>
            </a:pPr>
            <a:r>
              <a:rPr lang="en-US" sz="2800" dirty="0" smtClean="0"/>
              <a:t>Upper bound </a:t>
            </a:r>
            <a:endParaRPr lang="en-US" sz="2800" i="1" dirty="0" smtClean="0"/>
          </a:p>
          <a:p>
            <a:pPr eaLnBrk="1" hangingPunct="1">
              <a:buNone/>
            </a:pPr>
            <a:r>
              <a:rPr lang="en-US" sz="28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f(k)</a:t>
            </a:r>
            <a:r>
              <a:rPr lang="en-US" sz="36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 ≤</a:t>
            </a:r>
            <a:r>
              <a:rPr lang="en-US" sz="20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2k-1</a:t>
            </a:r>
          </a:p>
          <a:p>
            <a:pPr eaLnBrk="1" hangingPunct="1">
              <a:buNone/>
            </a:pPr>
            <a:r>
              <a:rPr lang="en-US" sz="2400" dirty="0" smtClean="0">
                <a:solidFill>
                  <a:schemeClr val="tx2"/>
                </a:solidFill>
                <a:cs typeface="Times New Roman" pitchFamily="18" charset="0"/>
                <a:sym typeface="Symbol" pitchFamily="18" charset="2"/>
              </a:rPr>
              <a:t>Pick</a:t>
            </a:r>
            <a:r>
              <a:rPr lang="en-US" sz="24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a</a:t>
            </a:r>
          </a:p>
          <a:p>
            <a:pPr eaLnBrk="1" hangingPunct="1">
              <a:buNone/>
            </a:pP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400" u="sng" dirty="0" smtClean="0">
                <a:cs typeface="Times New Roman" pitchFamily="18" charset="0"/>
                <a:sym typeface="Symbol" pitchFamily="18" charset="2"/>
              </a:rPr>
              <a:t>minimal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400" u="sng" dirty="0" smtClean="0">
                <a:cs typeface="Times New Roman" pitchFamily="18" charset="0"/>
                <a:sym typeface="Symbol" pitchFamily="18" charset="2"/>
              </a:rPr>
              <a:t>hitting </a:t>
            </a:r>
            <a:r>
              <a:rPr lang="en-US" sz="2400" u="sng" kern="1200" dirty="0" smtClean="0">
                <a:latin typeface="Comic Sans MS" pitchFamily="66" charset="0"/>
                <a:cs typeface="Times New Roman" pitchFamily="18" charset="0"/>
                <a:sym typeface="Symbol" pitchFamily="18" charset="2"/>
              </a:rPr>
              <a:t>set</a:t>
            </a:r>
            <a:r>
              <a:rPr lang="en-US" sz="2400" kern="1200" dirty="0" smtClean="0">
                <a:latin typeface="Comic Sans MS" pitchFamily="66" charset="0"/>
                <a:cs typeface="Times New Roman" pitchFamily="18" charset="0"/>
                <a:sym typeface="Symbol" pitchFamily="18" charset="2"/>
              </a:rPr>
              <a:t> </a:t>
            </a:r>
          </a:p>
          <a:p>
            <a:pPr eaLnBrk="1" hangingPunct="1">
              <a:buNone/>
            </a:pPr>
            <a:r>
              <a:rPr lang="en-US" sz="24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P</a:t>
            </a:r>
            <a:r>
              <a:rPr lang="en-US" sz="24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’</a:t>
            </a:r>
            <a:r>
              <a:rPr lang="en-US" sz="28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US" sz="2400" kern="1200" dirty="0" smtClean="0">
                <a:latin typeface="Comic Sans MS" pitchFamily="66" charset="0"/>
                <a:cs typeface="Times New Roman" pitchFamily="18" charset="0"/>
                <a:sym typeface="Symbol" pitchFamily="18" charset="2"/>
              </a:rPr>
              <a:t>from  </a:t>
            </a:r>
            <a:r>
              <a:rPr lang="en-US" sz="2400" kern="12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CH(</a:t>
            </a:r>
            <a:r>
              <a:rPr lang="en-US" sz="24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P)</a:t>
            </a:r>
            <a:endParaRPr lang="en-US" sz="2800" dirty="0" smtClean="0">
              <a:solidFill>
                <a:srgbClr val="FF0000"/>
              </a:solidFill>
              <a:latin typeface="Comic Sans MS" pitchFamily="66" charset="0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en-US" sz="2400" dirty="0" smtClean="0">
                <a:latin typeface="Comic Sans MS" pitchFamily="66" charset="0"/>
                <a:cs typeface="Times New Roman" pitchFamily="18" charset="0"/>
              </a:rPr>
              <a:t>for all </a:t>
            </a:r>
            <a:r>
              <a:rPr lang="en-US" sz="24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2k-1</a:t>
            </a:r>
            <a:r>
              <a:rPr lang="en-US" sz="2400" dirty="0" smtClean="0">
                <a:latin typeface="Comic Sans MS" pitchFamily="66" charset="0"/>
                <a:cs typeface="Times New Roman" pitchFamily="18" charset="0"/>
              </a:rPr>
              <a:t> heavy </a:t>
            </a:r>
            <a:r>
              <a:rPr lang="en-US" sz="2400" dirty="0" err="1" smtClean="0">
                <a:latin typeface="Comic Sans MS" pitchFamily="66" charset="0"/>
                <a:cs typeface="Times New Roman" pitchFamily="18" charset="0"/>
              </a:rPr>
              <a:t>halfplanes</a:t>
            </a:r>
            <a:endParaRPr lang="en-US" sz="2800" dirty="0" smtClean="0">
              <a:latin typeface="Comic Sans MS" pitchFamily="66" charset="0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en-US" sz="2400" b="1" u="sng" dirty="0" smtClean="0">
                <a:latin typeface="Comic Sans MS" pitchFamily="66" charset="0"/>
                <a:cs typeface="Times New Roman" pitchFamily="18" charset="0"/>
              </a:rPr>
              <a:t>Lemma</a:t>
            </a:r>
            <a:r>
              <a:rPr lang="en-US" sz="2800" dirty="0" smtClean="0">
                <a:latin typeface="Comic Sans MS" pitchFamily="66" charset="0"/>
                <a:cs typeface="Times New Roman" pitchFamily="18" charset="0"/>
              </a:rPr>
              <a:t>:</a:t>
            </a:r>
          </a:p>
          <a:p>
            <a:pPr eaLnBrk="1" hangingPunct="1">
              <a:buNone/>
            </a:pPr>
            <a:r>
              <a:rPr lang="en-US" sz="2000" dirty="0" smtClean="0">
                <a:latin typeface="Comic Sans MS" pitchFamily="66" charset="0"/>
                <a:cs typeface="Times New Roman" pitchFamily="18" charset="0"/>
              </a:rPr>
              <a:t>Every 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2k-1</a:t>
            </a:r>
            <a:r>
              <a:rPr lang="en-US" sz="2000" dirty="0" smtClean="0">
                <a:latin typeface="Comic Sans MS" pitchFamily="66" charset="0"/>
                <a:cs typeface="Times New Roman" pitchFamily="18" charset="0"/>
              </a:rPr>
              <a:t> heavy </a:t>
            </a:r>
            <a:r>
              <a:rPr lang="en-US" sz="2000" dirty="0" err="1" smtClean="0">
                <a:latin typeface="Comic Sans MS" pitchFamily="66" charset="0"/>
                <a:cs typeface="Times New Roman" pitchFamily="18" charset="0"/>
              </a:rPr>
              <a:t>halfplane</a:t>
            </a:r>
            <a:r>
              <a:rPr lang="en-US" sz="2000" dirty="0" smtClean="0">
                <a:latin typeface="Comic Sans MS" pitchFamily="66" charset="0"/>
                <a:cs typeface="Times New Roman" pitchFamily="18" charset="0"/>
              </a:rPr>
              <a:t> contains</a:t>
            </a:r>
          </a:p>
          <a:p>
            <a:pPr eaLnBrk="1" hangingPunct="1">
              <a:buNone/>
            </a:pPr>
            <a:r>
              <a:rPr lang="en-US" sz="20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≤ 2 </a:t>
            </a:r>
            <a:r>
              <a:rPr lang="en-US" sz="2000" dirty="0" smtClean="0">
                <a:cs typeface="Times New Roman" pitchFamily="18" charset="0"/>
                <a:sym typeface="Symbol" pitchFamily="18" charset="2"/>
              </a:rPr>
              <a:t>pts of </a:t>
            </a:r>
            <a:r>
              <a:rPr lang="en-US" sz="20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P’</a:t>
            </a:r>
            <a:endParaRPr lang="en-US" sz="2000" dirty="0" smtClean="0">
              <a:latin typeface="Comic Sans MS" pitchFamily="66" charset="0"/>
              <a:cs typeface="Times New Roman" pitchFamily="18" charset="0"/>
            </a:endParaRPr>
          </a:p>
          <a:p>
            <a:pPr eaLnBrk="1" hangingPunct="1">
              <a:buNone/>
            </a:pPr>
            <a:endParaRPr lang="en-US" sz="2000" kern="1200" dirty="0" smtClean="0">
              <a:latin typeface="Comic Sans MS" pitchFamily="66" charset="0"/>
              <a:cs typeface="Times New Roman" pitchFamily="18" charset="0"/>
              <a:sym typeface="Symbol" pitchFamily="18" charset="2"/>
            </a:endParaRPr>
          </a:p>
          <a:p>
            <a:pPr algn="l" rtl="0" eaLnBrk="1" hangingPunct="1">
              <a:buFontTx/>
              <a:buNone/>
            </a:pPr>
            <a:endParaRPr lang="en-US" sz="2800" i="1" dirty="0" smtClean="0"/>
          </a:p>
        </p:txBody>
      </p:sp>
      <p:sp>
        <p:nvSpPr>
          <p:cNvPr id="6154" name="Oval 6"/>
          <p:cNvSpPr>
            <a:spLocks noChangeArrowheads="1"/>
          </p:cNvSpPr>
          <p:nvPr/>
        </p:nvSpPr>
        <p:spPr bwMode="auto">
          <a:xfrm>
            <a:off x="5378456" y="2876547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6155" name="Oval 10"/>
          <p:cNvSpPr>
            <a:spLocks noChangeArrowheads="1"/>
          </p:cNvSpPr>
          <p:nvPr/>
        </p:nvSpPr>
        <p:spPr bwMode="auto">
          <a:xfrm>
            <a:off x="4429124" y="3143248"/>
            <a:ext cx="122238" cy="12223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6156" name="Oval 31"/>
          <p:cNvSpPr>
            <a:spLocks noChangeArrowheads="1"/>
          </p:cNvSpPr>
          <p:nvPr/>
        </p:nvSpPr>
        <p:spPr bwMode="auto">
          <a:xfrm>
            <a:off x="5715008" y="457200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4572000" y="3857628"/>
            <a:ext cx="122238" cy="12223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8" name="Oval 31"/>
          <p:cNvSpPr>
            <a:spLocks noChangeArrowheads="1"/>
          </p:cNvSpPr>
          <p:nvPr/>
        </p:nvSpPr>
        <p:spPr bwMode="auto">
          <a:xfrm>
            <a:off x="7000892" y="432435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0" name="Oval 31"/>
          <p:cNvSpPr>
            <a:spLocks noChangeArrowheads="1"/>
          </p:cNvSpPr>
          <p:nvPr/>
        </p:nvSpPr>
        <p:spPr bwMode="auto">
          <a:xfrm>
            <a:off x="7000892" y="3643314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1" name="Oval 31"/>
          <p:cNvSpPr>
            <a:spLocks noChangeArrowheads="1"/>
          </p:cNvSpPr>
          <p:nvPr/>
        </p:nvSpPr>
        <p:spPr bwMode="auto">
          <a:xfrm flipV="1">
            <a:off x="7143768" y="2714620"/>
            <a:ext cx="142876" cy="142876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2" name="Oval 31"/>
          <p:cNvSpPr>
            <a:spLocks noChangeArrowheads="1"/>
          </p:cNvSpPr>
          <p:nvPr/>
        </p:nvSpPr>
        <p:spPr bwMode="auto">
          <a:xfrm>
            <a:off x="8001024" y="3500438"/>
            <a:ext cx="122238" cy="123825"/>
          </a:xfrm>
          <a:prstGeom prst="ellipse">
            <a:avLst/>
          </a:prstGeom>
          <a:noFill/>
          <a:ln w="9525">
            <a:solidFill>
              <a:schemeClr val="tx1">
                <a:alpha val="9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3" name="Oval 31"/>
          <p:cNvSpPr>
            <a:spLocks noChangeArrowheads="1"/>
          </p:cNvSpPr>
          <p:nvPr/>
        </p:nvSpPr>
        <p:spPr bwMode="auto">
          <a:xfrm>
            <a:off x="7358082" y="396716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2" name="Oval 31"/>
          <p:cNvSpPr>
            <a:spLocks noChangeArrowheads="1"/>
          </p:cNvSpPr>
          <p:nvPr/>
        </p:nvSpPr>
        <p:spPr bwMode="auto">
          <a:xfrm>
            <a:off x="6643702" y="3929066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4" name="Oval 33"/>
          <p:cNvSpPr>
            <a:spLocks noChangeArrowheads="1"/>
          </p:cNvSpPr>
          <p:nvPr/>
        </p:nvSpPr>
        <p:spPr bwMode="auto">
          <a:xfrm>
            <a:off x="5715008" y="385762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5" name="Oval 34"/>
          <p:cNvSpPr>
            <a:spLocks noChangeArrowheads="1"/>
          </p:cNvSpPr>
          <p:nvPr/>
        </p:nvSpPr>
        <p:spPr bwMode="auto">
          <a:xfrm>
            <a:off x="6357950" y="457200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6" name="Oval 35"/>
          <p:cNvSpPr>
            <a:spLocks noChangeArrowheads="1"/>
          </p:cNvSpPr>
          <p:nvPr/>
        </p:nvSpPr>
        <p:spPr bwMode="auto">
          <a:xfrm>
            <a:off x="6215074" y="3429000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7" name="Oval 10"/>
          <p:cNvSpPr>
            <a:spLocks noChangeArrowheads="1"/>
          </p:cNvSpPr>
          <p:nvPr/>
        </p:nvSpPr>
        <p:spPr bwMode="auto">
          <a:xfrm>
            <a:off x="4548062" y="3870443"/>
            <a:ext cx="122238" cy="12223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9" name="Oval 10"/>
          <p:cNvSpPr>
            <a:spLocks noChangeArrowheads="1"/>
          </p:cNvSpPr>
          <p:nvPr/>
        </p:nvSpPr>
        <p:spPr bwMode="auto">
          <a:xfrm>
            <a:off x="6357762" y="4559757"/>
            <a:ext cx="122238" cy="12223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40" name="Oval 10"/>
          <p:cNvSpPr>
            <a:spLocks noChangeArrowheads="1"/>
          </p:cNvSpPr>
          <p:nvPr/>
        </p:nvSpPr>
        <p:spPr bwMode="auto">
          <a:xfrm>
            <a:off x="8013087" y="3524940"/>
            <a:ext cx="122238" cy="12223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cxnSp>
        <p:nvCxnSpPr>
          <p:cNvPr id="44" name="Straight Connector 43"/>
          <p:cNvCxnSpPr/>
          <p:nvPr/>
        </p:nvCxnSpPr>
        <p:spPr bwMode="auto">
          <a:xfrm>
            <a:off x="4357686" y="2714620"/>
            <a:ext cx="4214842" cy="2928958"/>
          </a:xfrm>
          <a:prstGeom prst="line">
            <a:avLst/>
          </a:prstGeom>
          <a:solidFill>
            <a:schemeClr val="bg2">
              <a:alpha val="92999"/>
            </a:schemeClr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6" grpId="0" uiExpand="1" build="p"/>
      <p:bldP spid="37" grpId="0" animBg="1"/>
      <p:bldP spid="39" grpId="0" animBg="1"/>
      <p:bldP spid="4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55D2C87-5F65-4ADA-9A93-22B191A0F869}" type="slidenum">
              <a:rPr lang="en-US"/>
              <a:pPr/>
              <a:t>31</a:t>
            </a:fld>
            <a:endParaRPr lang="en-US" dirty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41313"/>
            <a:ext cx="7772400" cy="1143000"/>
          </a:xfrm>
        </p:spPr>
        <p:txBody>
          <a:bodyPr/>
          <a:lstStyle/>
          <a:p>
            <a:pPr rtl="0" eaLnBrk="1" hangingPunct="1"/>
            <a:r>
              <a:rPr lang="en-US" dirty="0" smtClean="0"/>
              <a:t>Coloring points for </a:t>
            </a:r>
            <a:r>
              <a:rPr lang="en-US" u="sng" dirty="0" err="1" smtClean="0"/>
              <a:t>halfplanes</a:t>
            </a:r>
            <a:endParaRPr lang="en-US" u="sng" dirty="0" smtClean="0"/>
          </a:p>
        </p:txBody>
      </p:sp>
      <p:sp>
        <p:nvSpPr>
          <p:cNvPr id="53266" name="Rectangle 18"/>
          <p:cNvSpPr>
            <a:spLocks noGrp="1" noChangeArrowheads="1"/>
          </p:cNvSpPr>
          <p:nvPr>
            <p:ph type="body" idx="1"/>
          </p:nvPr>
        </p:nvSpPr>
        <p:spPr>
          <a:xfrm>
            <a:off x="395288" y="1557338"/>
            <a:ext cx="7772400" cy="4679950"/>
          </a:xfrm>
          <a:noFill/>
        </p:spPr>
        <p:txBody>
          <a:bodyPr/>
          <a:lstStyle/>
          <a:p>
            <a:pPr algn="l" rtl="0" eaLnBrk="1" hangingPunct="1">
              <a:buFontTx/>
              <a:buNone/>
            </a:pPr>
            <a:r>
              <a:rPr lang="en-US" sz="2800" dirty="0" smtClean="0"/>
              <a:t>Upper bound </a:t>
            </a:r>
            <a:endParaRPr lang="en-US" sz="2800" i="1" dirty="0" smtClean="0"/>
          </a:p>
          <a:p>
            <a:pPr eaLnBrk="1" hangingPunct="1">
              <a:buNone/>
            </a:pPr>
            <a:r>
              <a:rPr lang="en-US" sz="28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f(k)</a:t>
            </a:r>
            <a:r>
              <a:rPr lang="en-US" sz="36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 ≤</a:t>
            </a:r>
            <a:r>
              <a:rPr lang="en-US" sz="20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2k-1</a:t>
            </a:r>
          </a:p>
          <a:p>
            <a:pPr eaLnBrk="1" hangingPunct="1">
              <a:buNone/>
            </a:pPr>
            <a:r>
              <a:rPr lang="en-US" sz="2400" dirty="0" err="1" smtClean="0">
                <a:solidFill>
                  <a:schemeClr val="tx2"/>
                </a:solidFill>
                <a:cs typeface="Times New Roman" pitchFamily="18" charset="0"/>
                <a:sym typeface="Symbol" pitchFamily="18" charset="2"/>
              </a:rPr>
              <a:t>Recurse</a:t>
            </a:r>
            <a:r>
              <a:rPr lang="en-US" sz="2400" dirty="0" smtClean="0">
                <a:solidFill>
                  <a:schemeClr val="tx2"/>
                </a:solidFill>
                <a:cs typeface="Times New Roman" pitchFamily="18" charset="0"/>
                <a:sym typeface="Symbol" pitchFamily="18" charset="2"/>
              </a:rPr>
              <a:t> on </a:t>
            </a:r>
            <a:r>
              <a:rPr lang="en-US" sz="24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P\P’ </a:t>
            </a:r>
            <a:r>
              <a:rPr lang="en-US" sz="2400" dirty="0" smtClean="0">
                <a:cs typeface="Times New Roman" pitchFamily="18" charset="0"/>
                <a:sym typeface="Symbol" pitchFamily="18" charset="2"/>
              </a:rPr>
              <a:t>with</a:t>
            </a:r>
            <a:r>
              <a:rPr lang="en-US" sz="2400" dirty="0" smtClean="0">
                <a:solidFill>
                  <a:srgbClr val="FF0000"/>
                </a:solidFill>
                <a:cs typeface="Times New Roman" pitchFamily="18" charset="0"/>
                <a:sym typeface="Symbol" pitchFamily="18" charset="2"/>
              </a:rPr>
              <a:t> 2k-3</a:t>
            </a:r>
          </a:p>
          <a:p>
            <a:pPr eaLnBrk="1" hangingPunct="1">
              <a:buNone/>
            </a:pPr>
            <a:r>
              <a:rPr lang="en-US" sz="2800" dirty="0" smtClean="0">
                <a:sym typeface="Symbol" pitchFamily="18" charset="2"/>
              </a:rPr>
              <a:t>Stop</a:t>
            </a:r>
            <a:r>
              <a:rPr lang="en-US" sz="24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800" dirty="0" smtClean="0">
                <a:sym typeface="Symbol" pitchFamily="18" charset="2"/>
              </a:rPr>
              <a:t>after</a:t>
            </a:r>
            <a:r>
              <a:rPr lang="en-US" sz="24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  <a:sym typeface="Symbol" pitchFamily="18" charset="2"/>
              </a:rPr>
              <a:t> k </a:t>
            </a:r>
            <a:r>
              <a:rPr lang="en-US" sz="2800" dirty="0" smtClean="0">
                <a:sym typeface="Symbol" pitchFamily="18" charset="2"/>
              </a:rPr>
              <a:t>iterations</a:t>
            </a:r>
          </a:p>
          <a:p>
            <a:pPr eaLnBrk="1" hangingPunct="1">
              <a:buNone/>
            </a:pPr>
            <a:r>
              <a:rPr lang="en-US" sz="2800" dirty="0" smtClean="0">
                <a:sym typeface="Symbol" pitchFamily="18" charset="2"/>
              </a:rPr>
              <a:t>easy to check..</a:t>
            </a:r>
            <a:endParaRPr lang="en-US" sz="2800" dirty="0" smtClean="0"/>
          </a:p>
          <a:p>
            <a:pPr eaLnBrk="1" hangingPunct="1">
              <a:buNone/>
            </a:pPr>
            <a:endParaRPr lang="en-US" sz="2000" kern="1200" dirty="0" smtClean="0">
              <a:latin typeface="Comic Sans MS" pitchFamily="66" charset="0"/>
              <a:cs typeface="Times New Roman" pitchFamily="18" charset="0"/>
              <a:sym typeface="Symbol" pitchFamily="18" charset="2"/>
            </a:endParaRPr>
          </a:p>
          <a:p>
            <a:pPr algn="l" rtl="0" eaLnBrk="1" hangingPunct="1">
              <a:buFontTx/>
              <a:buNone/>
            </a:pPr>
            <a:endParaRPr lang="en-US" sz="2800" i="1" dirty="0" smtClean="0"/>
          </a:p>
        </p:txBody>
      </p:sp>
      <p:sp>
        <p:nvSpPr>
          <p:cNvPr id="6154" name="Oval 6"/>
          <p:cNvSpPr>
            <a:spLocks noChangeArrowheads="1"/>
          </p:cNvSpPr>
          <p:nvPr/>
        </p:nvSpPr>
        <p:spPr bwMode="auto">
          <a:xfrm>
            <a:off x="5378456" y="2876547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6155" name="Oval 10"/>
          <p:cNvSpPr>
            <a:spLocks noChangeArrowheads="1"/>
          </p:cNvSpPr>
          <p:nvPr/>
        </p:nvSpPr>
        <p:spPr bwMode="auto">
          <a:xfrm>
            <a:off x="4429124" y="3143248"/>
            <a:ext cx="122238" cy="12223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6156" name="Oval 31"/>
          <p:cNvSpPr>
            <a:spLocks noChangeArrowheads="1"/>
          </p:cNvSpPr>
          <p:nvPr/>
        </p:nvSpPr>
        <p:spPr bwMode="auto">
          <a:xfrm>
            <a:off x="5715008" y="457200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8" name="Oval 31"/>
          <p:cNvSpPr>
            <a:spLocks noChangeArrowheads="1"/>
          </p:cNvSpPr>
          <p:nvPr/>
        </p:nvSpPr>
        <p:spPr bwMode="auto">
          <a:xfrm>
            <a:off x="7000892" y="432435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0" name="Oval 31"/>
          <p:cNvSpPr>
            <a:spLocks noChangeArrowheads="1"/>
          </p:cNvSpPr>
          <p:nvPr/>
        </p:nvSpPr>
        <p:spPr bwMode="auto">
          <a:xfrm>
            <a:off x="7000892" y="3643314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1" name="Oval 31"/>
          <p:cNvSpPr>
            <a:spLocks noChangeArrowheads="1"/>
          </p:cNvSpPr>
          <p:nvPr/>
        </p:nvSpPr>
        <p:spPr bwMode="auto">
          <a:xfrm flipV="1">
            <a:off x="7143768" y="2714620"/>
            <a:ext cx="142876" cy="142876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3" name="Oval 31"/>
          <p:cNvSpPr>
            <a:spLocks noChangeArrowheads="1"/>
          </p:cNvSpPr>
          <p:nvPr/>
        </p:nvSpPr>
        <p:spPr bwMode="auto">
          <a:xfrm>
            <a:off x="7358082" y="396716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2" name="Oval 31"/>
          <p:cNvSpPr>
            <a:spLocks noChangeArrowheads="1"/>
          </p:cNvSpPr>
          <p:nvPr/>
        </p:nvSpPr>
        <p:spPr bwMode="auto">
          <a:xfrm>
            <a:off x="6643702" y="3929066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4" name="Oval 33"/>
          <p:cNvSpPr>
            <a:spLocks noChangeArrowheads="1"/>
          </p:cNvSpPr>
          <p:nvPr/>
        </p:nvSpPr>
        <p:spPr bwMode="auto">
          <a:xfrm>
            <a:off x="5715008" y="385762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6" name="Oval 35"/>
          <p:cNvSpPr>
            <a:spLocks noChangeArrowheads="1"/>
          </p:cNvSpPr>
          <p:nvPr/>
        </p:nvSpPr>
        <p:spPr bwMode="auto">
          <a:xfrm>
            <a:off x="6215074" y="3429000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/>
          <p:cNvSpPr/>
          <p:nvPr/>
        </p:nvSpPr>
        <p:spPr bwMode="auto">
          <a:xfrm>
            <a:off x="3420094" y="4001984"/>
            <a:ext cx="1045028" cy="1496291"/>
          </a:xfrm>
          <a:custGeom>
            <a:avLst/>
            <a:gdLst>
              <a:gd name="connsiteX0" fmla="*/ 0 w 1045028"/>
              <a:gd name="connsiteY0" fmla="*/ 546265 h 1496291"/>
              <a:gd name="connsiteX1" fmla="*/ 285007 w 1045028"/>
              <a:gd name="connsiteY1" fmla="*/ 1496291 h 1496291"/>
              <a:gd name="connsiteX2" fmla="*/ 855023 w 1045028"/>
              <a:gd name="connsiteY2" fmla="*/ 1246910 h 1496291"/>
              <a:gd name="connsiteX3" fmla="*/ 1045028 w 1045028"/>
              <a:gd name="connsiteY3" fmla="*/ 641268 h 1496291"/>
              <a:gd name="connsiteX4" fmla="*/ 866898 w 1045028"/>
              <a:gd name="connsiteY4" fmla="*/ 0 h 1496291"/>
              <a:gd name="connsiteX5" fmla="*/ 0 w 1045028"/>
              <a:gd name="connsiteY5" fmla="*/ 546265 h 1496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5028" h="1496291">
                <a:moveTo>
                  <a:pt x="0" y="546265"/>
                </a:moveTo>
                <a:lnTo>
                  <a:pt x="285007" y="1496291"/>
                </a:lnTo>
                <a:lnTo>
                  <a:pt x="855023" y="1246910"/>
                </a:lnTo>
                <a:lnTo>
                  <a:pt x="1045028" y="641268"/>
                </a:lnTo>
                <a:lnTo>
                  <a:pt x="866898" y="0"/>
                </a:lnTo>
                <a:lnTo>
                  <a:pt x="0" y="546265"/>
                </a:lnTo>
                <a:close/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AA905AB-3C41-45B6-8290-F7C27954F19A}" type="slidenum">
              <a:rPr lang="en-US"/>
              <a:pPr/>
              <a:t>32</a:t>
            </a:fld>
            <a:endParaRPr lang="en-US" dirty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title"/>
          </p:nvPr>
        </p:nvSpPr>
        <p:spPr>
          <a:xfrm>
            <a:off x="944572" y="71414"/>
            <a:ext cx="6402416" cy="685838"/>
          </a:xfrm>
          <a:noFill/>
        </p:spPr>
        <p:txBody>
          <a:bodyPr/>
          <a:lstStyle/>
          <a:p>
            <a:pPr eaLnBrk="1" hangingPunct="1"/>
            <a:r>
              <a:rPr lang="en-US" sz="2800" dirty="0" smtClean="0"/>
              <a:t>Related Problems</a:t>
            </a:r>
            <a:br>
              <a:rPr lang="en-US" sz="2800" dirty="0" smtClean="0"/>
            </a:br>
            <a:r>
              <a:rPr lang="en-US" sz="2800" dirty="0" smtClean="0"/>
              <a:t>Relaxed graph coloring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85720" y="1500174"/>
            <a:ext cx="8594786" cy="1357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Thm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[</a:t>
            </a:r>
            <a:r>
              <a:rPr kumimoji="0" lang="en-U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Alon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et al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08]: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The vertices of any </a:t>
            </a:r>
            <a:r>
              <a:rPr kumimoji="0" lang="en-US" sz="2000" b="0" i="0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plane-graph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 be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k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-colored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 that any face of size at least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~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4k/3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is polychromatic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Comic Sans MS" pitchFamily="66" charset="0"/>
              <a:ea typeface="+mn-ea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4214810" y="3929066"/>
            <a:ext cx="122238" cy="12382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8" name="Oval 10"/>
          <p:cNvSpPr>
            <a:spLocks noChangeArrowheads="1"/>
          </p:cNvSpPr>
          <p:nvPr/>
        </p:nvSpPr>
        <p:spPr bwMode="auto">
          <a:xfrm>
            <a:off x="3643306" y="5429264"/>
            <a:ext cx="122238" cy="122238"/>
          </a:xfrm>
          <a:prstGeom prst="ellipse">
            <a:avLst/>
          </a:prstGeom>
          <a:solidFill>
            <a:srgbClr val="00B05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4429124" y="4572008"/>
            <a:ext cx="122238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4224334" y="5183192"/>
            <a:ext cx="122238" cy="122238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2" name="Oval 31"/>
          <p:cNvSpPr>
            <a:spLocks noChangeArrowheads="1"/>
          </p:cNvSpPr>
          <p:nvPr/>
        </p:nvSpPr>
        <p:spPr bwMode="auto">
          <a:xfrm>
            <a:off x="5429256" y="5143512"/>
            <a:ext cx="122238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3357554" y="4500570"/>
            <a:ext cx="122238" cy="1238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4" name="Oval 10"/>
          <p:cNvSpPr>
            <a:spLocks noChangeArrowheads="1"/>
          </p:cNvSpPr>
          <p:nvPr/>
        </p:nvSpPr>
        <p:spPr bwMode="auto">
          <a:xfrm>
            <a:off x="4714876" y="5643578"/>
            <a:ext cx="122238" cy="122238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5" name="Oval 31"/>
          <p:cNvSpPr>
            <a:spLocks noChangeArrowheads="1"/>
          </p:cNvSpPr>
          <p:nvPr/>
        </p:nvSpPr>
        <p:spPr bwMode="auto">
          <a:xfrm>
            <a:off x="5280022" y="4143380"/>
            <a:ext cx="122238" cy="123825"/>
          </a:xfrm>
          <a:prstGeom prst="ellipse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cxnSp>
        <p:nvCxnSpPr>
          <p:cNvPr id="28" name="Straight Connector 27"/>
          <p:cNvCxnSpPr/>
          <p:nvPr/>
        </p:nvCxnSpPr>
        <p:spPr bwMode="auto">
          <a:xfrm rot="16200000" flipH="1">
            <a:off x="4681021" y="3605731"/>
            <a:ext cx="232448" cy="1021994"/>
          </a:xfrm>
          <a:prstGeom prst="line">
            <a:avLst/>
          </a:prstGeom>
          <a:solidFill>
            <a:schemeClr val="bg2">
              <a:alpha val="92999"/>
            </a:schemeClr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2" name="Freeform 31"/>
          <p:cNvSpPr/>
          <p:nvPr/>
        </p:nvSpPr>
        <p:spPr bwMode="auto">
          <a:xfrm>
            <a:off x="4286992" y="4619501"/>
            <a:ext cx="771896" cy="1068780"/>
          </a:xfrm>
          <a:custGeom>
            <a:avLst/>
            <a:gdLst>
              <a:gd name="connsiteX0" fmla="*/ 178130 w 771896"/>
              <a:gd name="connsiteY0" fmla="*/ 0 h 1068780"/>
              <a:gd name="connsiteX1" fmla="*/ 771896 w 771896"/>
              <a:gd name="connsiteY1" fmla="*/ 178130 h 1068780"/>
              <a:gd name="connsiteX2" fmla="*/ 475013 w 771896"/>
              <a:gd name="connsiteY2" fmla="*/ 1068780 h 1068780"/>
              <a:gd name="connsiteX3" fmla="*/ 0 w 771896"/>
              <a:gd name="connsiteY3" fmla="*/ 617517 h 1068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1896" h="1068780">
                <a:moveTo>
                  <a:pt x="178130" y="0"/>
                </a:moveTo>
                <a:lnTo>
                  <a:pt x="771896" y="178130"/>
                </a:lnTo>
                <a:lnTo>
                  <a:pt x="475013" y="1068780"/>
                </a:lnTo>
                <a:lnTo>
                  <a:pt x="0" y="617517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33" name="Freeform 32"/>
          <p:cNvSpPr/>
          <p:nvPr/>
        </p:nvSpPr>
        <p:spPr bwMode="auto">
          <a:xfrm>
            <a:off x="5011387" y="4203865"/>
            <a:ext cx="498763" cy="985652"/>
          </a:xfrm>
          <a:custGeom>
            <a:avLst/>
            <a:gdLst>
              <a:gd name="connsiteX0" fmla="*/ 0 w 498763"/>
              <a:gd name="connsiteY0" fmla="*/ 605641 h 985652"/>
              <a:gd name="connsiteX1" fmla="*/ 344384 w 498763"/>
              <a:gd name="connsiteY1" fmla="*/ 0 h 985652"/>
              <a:gd name="connsiteX2" fmla="*/ 498763 w 498763"/>
              <a:gd name="connsiteY2" fmla="*/ 985652 h 985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8763" h="985652">
                <a:moveTo>
                  <a:pt x="0" y="605641"/>
                </a:moveTo>
                <a:lnTo>
                  <a:pt x="344384" y="0"/>
                </a:lnTo>
                <a:lnTo>
                  <a:pt x="498763" y="985652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34" name="Oval 10"/>
          <p:cNvSpPr>
            <a:spLocks noChangeArrowheads="1"/>
          </p:cNvSpPr>
          <p:nvPr/>
        </p:nvSpPr>
        <p:spPr bwMode="auto">
          <a:xfrm>
            <a:off x="4985641" y="4750885"/>
            <a:ext cx="122238" cy="122238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9" name="Right Arrow 18"/>
          <p:cNvSpPr/>
          <p:nvPr/>
        </p:nvSpPr>
        <p:spPr bwMode="auto">
          <a:xfrm rot="20478316">
            <a:off x="1778946" y="5099352"/>
            <a:ext cx="2000264" cy="285752"/>
          </a:xfrm>
          <a:prstGeom prst="rightArrow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395" name="Text Box 3" descr="Weave"/>
          <p:cNvSpPr txBox="1">
            <a:spLocks noChangeArrowheads="1"/>
          </p:cNvSpPr>
          <p:nvPr/>
        </p:nvSpPr>
        <p:spPr bwMode="auto">
          <a:xfrm>
            <a:off x="611188" y="1971668"/>
            <a:ext cx="8137525" cy="46166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kern="0" dirty="0" smtClean="0">
                <a:solidFill>
                  <a:srgbClr val="000000"/>
                </a:solidFill>
                <a:latin typeface="+mn-lt"/>
                <a:cs typeface="+mn-cs"/>
              </a:rPr>
              <a:t>A </a:t>
            </a:r>
            <a:r>
              <a:rPr lang="en-US" sz="2000" kern="0" dirty="0" err="1" smtClean="0">
                <a:solidFill>
                  <a:srgbClr val="000000"/>
                </a:solidFill>
                <a:latin typeface="+mn-lt"/>
                <a:cs typeface="+mn-cs"/>
              </a:rPr>
              <a:t>Hypergraph</a:t>
            </a:r>
            <a:r>
              <a:rPr lang="en-US" sz="2000" kern="0" dirty="0" smtClean="0">
                <a:solidFill>
                  <a:srgbClr val="000000"/>
                </a:solidFill>
                <a:latin typeface="+mn-lt"/>
                <a:cs typeface="+mn-cs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H=(V,E)  </a:t>
            </a:r>
          </a:p>
        </p:txBody>
      </p:sp>
      <p:sp>
        <p:nvSpPr>
          <p:cNvPr id="443396" name="Text Box 4" descr="Weave"/>
          <p:cNvSpPr txBox="1">
            <a:spLocks noChangeArrowheads="1"/>
          </p:cNvSpPr>
          <p:nvPr/>
        </p:nvSpPr>
        <p:spPr bwMode="auto">
          <a:xfrm>
            <a:off x="539750" y="2627314"/>
            <a:ext cx="8137525" cy="707886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: V  1,…,k </a:t>
            </a:r>
            <a:r>
              <a:rPr lang="en-US" sz="2000" kern="0" dirty="0" smtClean="0">
                <a:solidFill>
                  <a:srgbClr val="000000"/>
                </a:solidFill>
                <a:latin typeface="+mn-lt"/>
                <a:cs typeface="+mn-cs"/>
                <a:sym typeface="Symbol" pitchFamily="18" charset="2"/>
              </a:rPr>
              <a:t>is a Conflict-Free coloring (</a:t>
            </a:r>
            <a:r>
              <a:rPr lang="en-US" sz="2000" dirty="0" smtClean="0">
                <a:solidFill>
                  <a:srgbClr val="0066FF"/>
                </a:solidFill>
                <a:sym typeface="Symbol" pitchFamily="18" charset="2"/>
              </a:rPr>
              <a:t>CF</a:t>
            </a:r>
            <a:r>
              <a:rPr lang="en-US" sz="2000" kern="0" dirty="0" smtClean="0">
                <a:solidFill>
                  <a:srgbClr val="000000"/>
                </a:solidFill>
                <a:latin typeface="+mn-lt"/>
                <a:cs typeface="+mn-cs"/>
                <a:sym typeface="Symbol" pitchFamily="18" charset="2"/>
              </a:rPr>
              <a:t>) if every </a:t>
            </a:r>
            <a:r>
              <a:rPr lang="en-US" sz="2000" kern="0" dirty="0" err="1" smtClean="0">
                <a:solidFill>
                  <a:srgbClr val="000000"/>
                </a:solidFill>
                <a:latin typeface="+mn-lt"/>
                <a:cs typeface="+mn-cs"/>
                <a:sym typeface="Symbol" pitchFamily="18" charset="2"/>
              </a:rPr>
              <a:t>hyperedge</a:t>
            </a:r>
            <a:r>
              <a:rPr lang="en-US" sz="2000" kern="0" dirty="0" smtClean="0">
                <a:solidFill>
                  <a:srgbClr val="000000"/>
                </a:solidFill>
                <a:latin typeface="+mn-lt"/>
                <a:cs typeface="+mn-cs"/>
                <a:sym typeface="Symbol" pitchFamily="18" charset="2"/>
              </a:rPr>
              <a:t> contains some unique color</a:t>
            </a:r>
          </a:p>
        </p:txBody>
      </p:sp>
      <p:sp>
        <p:nvSpPr>
          <p:cNvPr id="443397" name="Text Box 5" descr="Weave"/>
          <p:cNvSpPr txBox="1">
            <a:spLocks noChangeArrowheads="1"/>
          </p:cNvSpPr>
          <p:nvPr/>
        </p:nvSpPr>
        <p:spPr bwMode="auto">
          <a:xfrm>
            <a:off x="395288" y="4341826"/>
            <a:ext cx="8353425" cy="40011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dirty="0" smtClean="0">
                <a:solidFill>
                  <a:srgbClr val="0066FF"/>
                </a:solidFill>
                <a:sym typeface="Symbol" pitchFamily="18" charset="2"/>
              </a:rPr>
              <a:t>CF</a:t>
            </a:r>
            <a:r>
              <a:rPr lang="en-US" sz="2000" kern="0" dirty="0" smtClean="0">
                <a:solidFill>
                  <a:srgbClr val="000000"/>
                </a:solidFill>
                <a:latin typeface="+mn-lt"/>
                <a:cs typeface="+mn-cs"/>
                <a:sym typeface="Symbol" pitchFamily="18" charset="2"/>
              </a:rPr>
              <a:t>-chromatic number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</a:t>
            </a:r>
            <a:r>
              <a:rPr lang="en-US" sz="2000" baseline="-25000" dirty="0" smtClean="0">
                <a:solidFill>
                  <a:srgbClr val="FF0000"/>
                </a:solidFill>
                <a:sym typeface="Symbol" pitchFamily="18" charset="2"/>
              </a:rPr>
              <a:t>CF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(H)</a:t>
            </a:r>
            <a:r>
              <a:rPr lang="en-US" sz="2000" dirty="0" smtClean="0">
                <a:solidFill>
                  <a:srgbClr val="0066FF"/>
                </a:solidFill>
                <a:sym typeface="Symbol" pitchFamily="18" charset="2"/>
              </a:rPr>
              <a:t> </a:t>
            </a:r>
            <a:r>
              <a:rPr lang="en-US" sz="2000" kern="0" dirty="0" smtClean="0">
                <a:solidFill>
                  <a:srgbClr val="000000"/>
                </a:solidFill>
                <a:latin typeface="+mn-lt"/>
                <a:cs typeface="+mn-cs"/>
                <a:sym typeface="Symbol" pitchFamily="18" charset="2"/>
              </a:rPr>
              <a:t>= min #colors needed to </a:t>
            </a:r>
            <a:r>
              <a:rPr lang="en-US" sz="2000" dirty="0" smtClean="0">
                <a:solidFill>
                  <a:srgbClr val="0066FF"/>
                </a:solidFill>
                <a:sym typeface="Symbol" pitchFamily="18" charset="2"/>
              </a:rPr>
              <a:t>CF</a:t>
            </a:r>
            <a:r>
              <a:rPr lang="en-US" sz="2000" kern="0" dirty="0" smtClean="0">
                <a:solidFill>
                  <a:srgbClr val="000000"/>
                </a:solidFill>
                <a:latin typeface="+mn-lt"/>
                <a:cs typeface="+mn-cs"/>
                <a:sym typeface="Symbol" pitchFamily="18" charset="2"/>
              </a:rPr>
              <a:t>-Color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H</a:t>
            </a:r>
            <a:r>
              <a:rPr lang="en-US" sz="2000" kern="0" dirty="0" smtClean="0">
                <a:solidFill>
                  <a:srgbClr val="000000"/>
                </a:solidFill>
                <a:latin typeface="+mn-lt"/>
                <a:cs typeface="+mn-cs"/>
                <a:sym typeface="Symbol" pitchFamily="18" charset="2"/>
              </a:rPr>
              <a:t> 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687388" y="462487"/>
            <a:ext cx="7772400" cy="13234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>
              <a:spcBef>
                <a:spcPct val="0"/>
              </a:spcBef>
            </a:pPr>
            <a:r>
              <a:rPr lang="en-US" sz="4000" dirty="0" smtClean="0">
                <a:solidFill>
                  <a:schemeClr val="folHlink"/>
                </a:solidFill>
              </a:rPr>
              <a:t>Part II: Conflict-Free </a:t>
            </a:r>
            <a:r>
              <a:rPr lang="en-US" sz="4000" dirty="0">
                <a:solidFill>
                  <a:schemeClr val="folHlink"/>
                </a:solidFill>
              </a:rPr>
              <a:t>C</a:t>
            </a:r>
            <a:r>
              <a:rPr lang="en-US" sz="4000" dirty="0">
                <a:solidFill>
                  <a:schemeClr val="bg2"/>
                </a:solidFill>
              </a:rPr>
              <a:t>o</a:t>
            </a:r>
            <a:r>
              <a:rPr lang="en-US" sz="4000" dirty="0">
                <a:solidFill>
                  <a:schemeClr val="accent2"/>
                </a:solidFill>
              </a:rPr>
              <a:t>l</a:t>
            </a:r>
            <a:r>
              <a:rPr lang="en-US" sz="4000" dirty="0">
                <a:solidFill>
                  <a:schemeClr val="hlink"/>
                </a:solidFill>
              </a:rPr>
              <a:t>o</a:t>
            </a:r>
            <a:r>
              <a:rPr lang="en-US" sz="4000" dirty="0">
                <a:solidFill>
                  <a:schemeClr val="folHlink"/>
                </a:solidFill>
              </a:rPr>
              <a:t>r</a:t>
            </a:r>
            <a:r>
              <a:rPr lang="en-US" sz="4000" dirty="0">
                <a:solidFill>
                  <a:srgbClr val="CC9900"/>
                </a:solidFill>
              </a:rPr>
              <a:t>i</a:t>
            </a:r>
            <a:r>
              <a:rPr lang="en-US" sz="4000" dirty="0">
                <a:solidFill>
                  <a:srgbClr val="FF0066"/>
                </a:solidFill>
              </a:rPr>
              <a:t>n</a:t>
            </a:r>
            <a:r>
              <a:rPr lang="en-US" sz="4000" dirty="0">
                <a:solidFill>
                  <a:srgbClr val="990033"/>
                </a:solidFill>
              </a:rPr>
              <a:t>g</a:t>
            </a:r>
            <a:r>
              <a:rPr lang="en-US" sz="4000" dirty="0"/>
              <a:t> </a:t>
            </a:r>
          </a:p>
          <a:p>
            <a:pPr>
              <a:spcBef>
                <a:spcPct val="0"/>
              </a:spcBef>
            </a:pPr>
            <a:r>
              <a:rPr lang="en-US" sz="4000" dirty="0">
                <a:solidFill>
                  <a:schemeClr val="folHlink"/>
                </a:solidFill>
              </a:rPr>
              <a:t>and its relatives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3395" grpId="0"/>
      <p:bldP spid="443396" grpId="0"/>
      <p:bldP spid="443397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8" name="Text Box 2"/>
          <p:cNvSpPr txBox="1">
            <a:spLocks noChangeArrowheads="1"/>
          </p:cNvSpPr>
          <p:nvPr/>
        </p:nvSpPr>
        <p:spPr bwMode="auto">
          <a:xfrm>
            <a:off x="685800" y="1524000"/>
            <a:ext cx="3352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</a:rPr>
              <a:t>A </a:t>
            </a:r>
            <a:r>
              <a:rPr lang="en-US" dirty="0" smtClean="0">
                <a:solidFill>
                  <a:srgbClr val="000000"/>
                </a:solidFill>
              </a:rPr>
              <a:t>CF Coloring </a:t>
            </a:r>
            <a:r>
              <a:rPr lang="en-US" dirty="0">
                <a:solidFill>
                  <a:srgbClr val="000000"/>
                </a:solidFill>
              </a:rPr>
              <a:t>of </a:t>
            </a:r>
            <a:r>
              <a:rPr lang="en-US" dirty="0">
                <a:solidFill>
                  <a:schemeClr val="hlink"/>
                </a:solidFill>
              </a:rPr>
              <a:t>n</a:t>
            </a:r>
            <a:r>
              <a:rPr lang="en-US" sz="3200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regions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62000" y="47147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00"/>
                </a:solidFill>
              </a:rPr>
              <a:t>CF for </a:t>
            </a:r>
            <a:r>
              <a:rPr lang="en-US" dirty="0" err="1" smtClean="0">
                <a:solidFill>
                  <a:srgbClr val="000000"/>
                </a:solidFill>
              </a:rPr>
              <a:t>Hypergraphs</a:t>
            </a:r>
            <a:r>
              <a:rPr lang="en-US" dirty="0" smtClean="0">
                <a:solidFill>
                  <a:srgbClr val="000000"/>
                </a:solidFill>
              </a:rPr>
              <a:t> induced by regions?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18501" name="Text Box 5"/>
          <p:cNvSpPr txBox="1">
            <a:spLocks noChangeArrowheads="1"/>
          </p:cNvSpPr>
          <p:nvPr/>
        </p:nvSpPr>
        <p:spPr bwMode="auto">
          <a:xfrm>
            <a:off x="5181600" y="1738313"/>
            <a:ext cx="35814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</a:rPr>
              <a:t>Any point in the union is contained in at least one region whose color is ‘</a:t>
            </a:r>
            <a:r>
              <a:rPr lang="en-US" u="sng" dirty="0">
                <a:solidFill>
                  <a:srgbClr val="000000"/>
                </a:solidFill>
              </a:rPr>
              <a:t>unique</a:t>
            </a:r>
            <a:r>
              <a:rPr lang="en-US" dirty="0">
                <a:solidFill>
                  <a:srgbClr val="000000"/>
                </a:solidFill>
              </a:rPr>
              <a:t>’</a:t>
            </a:r>
          </a:p>
          <a:p>
            <a:pPr algn="l">
              <a:spcBef>
                <a:spcPct val="50000"/>
              </a:spcBef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18502" name="Oval 6"/>
          <p:cNvSpPr>
            <a:spLocks noChangeArrowheads="1"/>
          </p:cNvSpPr>
          <p:nvPr/>
        </p:nvSpPr>
        <p:spPr bwMode="auto">
          <a:xfrm>
            <a:off x="755650" y="4868863"/>
            <a:ext cx="2592388" cy="1296987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18503" name="Oval 7"/>
          <p:cNvSpPr>
            <a:spLocks noChangeArrowheads="1"/>
          </p:cNvSpPr>
          <p:nvPr/>
        </p:nvSpPr>
        <p:spPr bwMode="auto">
          <a:xfrm>
            <a:off x="1331913" y="4005263"/>
            <a:ext cx="2879725" cy="2160587"/>
          </a:xfrm>
          <a:prstGeom prst="ellipse">
            <a:avLst/>
          </a:prstGeom>
          <a:solidFill>
            <a:srgbClr val="666699">
              <a:alpha val="50195"/>
            </a:srgb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18504" name="Oval 8"/>
          <p:cNvSpPr>
            <a:spLocks noChangeArrowheads="1"/>
          </p:cNvSpPr>
          <p:nvPr/>
        </p:nvSpPr>
        <p:spPr bwMode="auto">
          <a:xfrm>
            <a:off x="2484438" y="4868863"/>
            <a:ext cx="1871662" cy="1368425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4038600" y="4191000"/>
            <a:ext cx="990600" cy="457200"/>
            <a:chOff x="2448" y="2544"/>
            <a:chExt cx="624" cy="288"/>
          </a:xfrm>
        </p:grpSpPr>
        <p:sp>
          <p:nvSpPr>
            <p:cNvPr id="6164" name="Text Box 10"/>
            <p:cNvSpPr txBox="1">
              <a:spLocks noChangeArrowheads="1"/>
            </p:cNvSpPr>
            <p:nvPr/>
          </p:nvSpPr>
          <p:spPr bwMode="auto">
            <a:xfrm>
              <a:off x="2880" y="2544"/>
              <a:ext cx="1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b="1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6165" name="Line 11"/>
            <p:cNvSpPr>
              <a:spLocks noChangeShapeType="1"/>
            </p:cNvSpPr>
            <p:nvPr/>
          </p:nvSpPr>
          <p:spPr bwMode="auto">
            <a:xfrm flipH="1">
              <a:off x="2448" y="2688"/>
              <a:ext cx="432" cy="9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4356100" y="5486400"/>
            <a:ext cx="1054100" cy="457200"/>
            <a:chOff x="2744" y="3456"/>
            <a:chExt cx="664" cy="288"/>
          </a:xfrm>
        </p:grpSpPr>
        <p:sp>
          <p:nvSpPr>
            <p:cNvPr id="6162" name="Text Box 13"/>
            <p:cNvSpPr txBox="1">
              <a:spLocks noChangeArrowheads="1"/>
            </p:cNvSpPr>
            <p:nvPr/>
          </p:nvSpPr>
          <p:spPr bwMode="auto">
            <a:xfrm>
              <a:off x="3216" y="3456"/>
              <a:ext cx="1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b="1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6163" name="Line 14"/>
            <p:cNvSpPr>
              <a:spLocks noChangeShapeType="1"/>
            </p:cNvSpPr>
            <p:nvPr/>
          </p:nvSpPr>
          <p:spPr bwMode="auto">
            <a:xfrm flipH="1" flipV="1">
              <a:off x="2744" y="3504"/>
              <a:ext cx="432" cy="4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152400" y="5791200"/>
            <a:ext cx="685800" cy="609600"/>
            <a:chOff x="96" y="3648"/>
            <a:chExt cx="432" cy="384"/>
          </a:xfrm>
        </p:grpSpPr>
        <p:sp>
          <p:nvSpPr>
            <p:cNvPr id="6160" name="Text Box 16"/>
            <p:cNvSpPr txBox="1">
              <a:spLocks noChangeArrowheads="1"/>
            </p:cNvSpPr>
            <p:nvPr/>
          </p:nvSpPr>
          <p:spPr bwMode="auto">
            <a:xfrm>
              <a:off x="96" y="3744"/>
              <a:ext cx="1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b="1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6161" name="Line 17"/>
            <p:cNvSpPr>
              <a:spLocks noChangeShapeType="1"/>
            </p:cNvSpPr>
            <p:nvPr/>
          </p:nvSpPr>
          <p:spPr bwMode="auto">
            <a:xfrm flipV="1">
              <a:off x="288" y="3648"/>
              <a:ext cx="240" cy="14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18514" name="Oval 18"/>
          <p:cNvSpPr>
            <a:spLocks noChangeArrowheads="1"/>
          </p:cNvSpPr>
          <p:nvPr/>
        </p:nvSpPr>
        <p:spPr bwMode="auto">
          <a:xfrm>
            <a:off x="1938338" y="3484563"/>
            <a:ext cx="1871662" cy="2074862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3581400" y="3048000"/>
            <a:ext cx="685800" cy="762000"/>
            <a:chOff x="2256" y="1920"/>
            <a:chExt cx="432" cy="480"/>
          </a:xfrm>
        </p:grpSpPr>
        <p:sp>
          <p:nvSpPr>
            <p:cNvPr id="6158" name="Text Box 20"/>
            <p:cNvSpPr txBox="1">
              <a:spLocks noChangeArrowheads="1"/>
            </p:cNvSpPr>
            <p:nvPr/>
          </p:nvSpPr>
          <p:spPr bwMode="auto">
            <a:xfrm>
              <a:off x="2496" y="1920"/>
              <a:ext cx="1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b="1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6159" name="Line 21"/>
            <p:cNvSpPr>
              <a:spLocks noChangeShapeType="1"/>
            </p:cNvSpPr>
            <p:nvPr/>
          </p:nvSpPr>
          <p:spPr bwMode="auto">
            <a:xfrm flipH="1">
              <a:off x="2256" y="2195"/>
              <a:ext cx="288" cy="20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762000" y="304800"/>
            <a:ext cx="8382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/>
              <a:t>Motivation for CF-colorings</a:t>
            </a:r>
          </a:p>
          <a:p>
            <a:pPr algn="l">
              <a:spcBef>
                <a:spcPct val="50000"/>
              </a:spcBef>
            </a:pPr>
            <a:r>
              <a:rPr lang="en-US" sz="3200" b="1"/>
              <a:t>Frequency Assignment in cellular networks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5435600" y="4149725"/>
            <a:ext cx="461963" cy="650875"/>
            <a:chOff x="4320" y="1920"/>
            <a:chExt cx="341" cy="519"/>
          </a:xfrm>
        </p:grpSpPr>
        <p:grpSp>
          <p:nvGrpSpPr>
            <p:cNvPr id="7360" name="Group 4"/>
            <p:cNvGrpSpPr>
              <a:grpSpLocks/>
            </p:cNvGrpSpPr>
            <p:nvPr/>
          </p:nvGrpSpPr>
          <p:grpSpPr bwMode="auto">
            <a:xfrm flipH="1">
              <a:off x="4320" y="2017"/>
              <a:ext cx="276" cy="422"/>
              <a:chOff x="4320" y="2017"/>
              <a:chExt cx="276" cy="422"/>
            </a:xfrm>
          </p:grpSpPr>
          <p:sp>
            <p:nvSpPr>
              <p:cNvPr id="7405" name="Freeform 5"/>
              <p:cNvSpPr>
                <a:spLocks/>
              </p:cNvSpPr>
              <p:nvPr/>
            </p:nvSpPr>
            <p:spPr bwMode="auto">
              <a:xfrm>
                <a:off x="4321" y="2018"/>
                <a:ext cx="274" cy="420"/>
              </a:xfrm>
              <a:custGeom>
                <a:avLst/>
                <a:gdLst>
                  <a:gd name="T0" fmla="*/ 0 w 1094"/>
                  <a:gd name="T1" fmla="*/ 0 h 1679"/>
                  <a:gd name="T2" fmla="*/ 0 w 1094"/>
                  <a:gd name="T3" fmla="*/ 0 h 1679"/>
                  <a:gd name="T4" fmla="*/ 0 w 1094"/>
                  <a:gd name="T5" fmla="*/ 0 h 1679"/>
                  <a:gd name="T6" fmla="*/ 0 w 1094"/>
                  <a:gd name="T7" fmla="*/ 0 h 1679"/>
                  <a:gd name="T8" fmla="*/ 0 w 1094"/>
                  <a:gd name="T9" fmla="*/ 0 h 1679"/>
                  <a:gd name="T10" fmla="*/ 0 w 1094"/>
                  <a:gd name="T11" fmla="*/ 0 h 1679"/>
                  <a:gd name="T12" fmla="*/ 0 w 1094"/>
                  <a:gd name="T13" fmla="*/ 0 h 1679"/>
                  <a:gd name="T14" fmla="*/ 0 w 1094"/>
                  <a:gd name="T15" fmla="*/ 0 h 1679"/>
                  <a:gd name="T16" fmla="*/ 0 w 1094"/>
                  <a:gd name="T17" fmla="*/ 0 h 1679"/>
                  <a:gd name="T18" fmla="*/ 0 w 1094"/>
                  <a:gd name="T19" fmla="*/ 0 h 1679"/>
                  <a:gd name="T20" fmla="*/ 0 w 1094"/>
                  <a:gd name="T21" fmla="*/ 0 h 1679"/>
                  <a:gd name="T22" fmla="*/ 0 w 1094"/>
                  <a:gd name="T23" fmla="*/ 0 h 1679"/>
                  <a:gd name="T24" fmla="*/ 0 w 1094"/>
                  <a:gd name="T25" fmla="*/ 0 h 1679"/>
                  <a:gd name="T26" fmla="*/ 0 w 1094"/>
                  <a:gd name="T27" fmla="*/ 0 h 1679"/>
                  <a:gd name="T28" fmla="*/ 0 w 1094"/>
                  <a:gd name="T29" fmla="*/ 0 h 1679"/>
                  <a:gd name="T30" fmla="*/ 0 w 1094"/>
                  <a:gd name="T31" fmla="*/ 0 h 1679"/>
                  <a:gd name="T32" fmla="*/ 0 w 1094"/>
                  <a:gd name="T33" fmla="*/ 0 h 1679"/>
                  <a:gd name="T34" fmla="*/ 0 w 1094"/>
                  <a:gd name="T35" fmla="*/ 0 h 1679"/>
                  <a:gd name="T36" fmla="*/ 0 w 1094"/>
                  <a:gd name="T37" fmla="*/ 0 h 1679"/>
                  <a:gd name="T38" fmla="*/ 0 w 1094"/>
                  <a:gd name="T39" fmla="*/ 0 h 1679"/>
                  <a:gd name="T40" fmla="*/ 0 w 1094"/>
                  <a:gd name="T41" fmla="*/ 0 h 1679"/>
                  <a:gd name="T42" fmla="*/ 0 w 1094"/>
                  <a:gd name="T43" fmla="*/ 0 h 1679"/>
                  <a:gd name="T44" fmla="*/ 0 w 1094"/>
                  <a:gd name="T45" fmla="*/ 0 h 1679"/>
                  <a:gd name="T46" fmla="*/ 0 w 1094"/>
                  <a:gd name="T47" fmla="*/ 0 h 1679"/>
                  <a:gd name="T48" fmla="*/ 0 w 1094"/>
                  <a:gd name="T49" fmla="*/ 0 h 1679"/>
                  <a:gd name="T50" fmla="*/ 0 w 1094"/>
                  <a:gd name="T51" fmla="*/ 0 h 1679"/>
                  <a:gd name="T52" fmla="*/ 0 w 1094"/>
                  <a:gd name="T53" fmla="*/ 0 h 1679"/>
                  <a:gd name="T54" fmla="*/ 0 w 1094"/>
                  <a:gd name="T55" fmla="*/ 0 h 1679"/>
                  <a:gd name="T56" fmla="*/ 0 w 1094"/>
                  <a:gd name="T57" fmla="*/ 0 h 1679"/>
                  <a:gd name="T58" fmla="*/ 0 w 1094"/>
                  <a:gd name="T59" fmla="*/ 0 h 1679"/>
                  <a:gd name="T60" fmla="*/ 0 w 1094"/>
                  <a:gd name="T61" fmla="*/ 0 h 1679"/>
                  <a:gd name="T62" fmla="*/ 0 w 1094"/>
                  <a:gd name="T63" fmla="*/ 0 h 1679"/>
                  <a:gd name="T64" fmla="*/ 0 w 1094"/>
                  <a:gd name="T65" fmla="*/ 0 h 1679"/>
                  <a:gd name="T66" fmla="*/ 0 w 1094"/>
                  <a:gd name="T67" fmla="*/ 0 h 1679"/>
                  <a:gd name="T68" fmla="*/ 0 w 1094"/>
                  <a:gd name="T69" fmla="*/ 0 h 1679"/>
                  <a:gd name="T70" fmla="*/ 0 w 1094"/>
                  <a:gd name="T71" fmla="*/ 0 h 1679"/>
                  <a:gd name="T72" fmla="*/ 0 w 1094"/>
                  <a:gd name="T73" fmla="*/ 0 h 1679"/>
                  <a:gd name="T74" fmla="*/ 0 w 1094"/>
                  <a:gd name="T75" fmla="*/ 0 h 1679"/>
                  <a:gd name="T76" fmla="*/ 0 w 1094"/>
                  <a:gd name="T77" fmla="*/ 0 h 1679"/>
                  <a:gd name="T78" fmla="*/ 0 w 1094"/>
                  <a:gd name="T79" fmla="*/ 0 h 1679"/>
                  <a:gd name="T80" fmla="*/ 0 w 1094"/>
                  <a:gd name="T81" fmla="*/ 0 h 1679"/>
                  <a:gd name="T82" fmla="*/ 0 w 1094"/>
                  <a:gd name="T83" fmla="*/ 0 h 1679"/>
                  <a:gd name="T84" fmla="*/ 0 w 1094"/>
                  <a:gd name="T85" fmla="*/ 0 h 1679"/>
                  <a:gd name="T86" fmla="*/ 0 w 1094"/>
                  <a:gd name="T87" fmla="*/ 0 h 1679"/>
                  <a:gd name="T88" fmla="*/ 0 w 1094"/>
                  <a:gd name="T89" fmla="*/ 0 h 1679"/>
                  <a:gd name="T90" fmla="*/ 0 w 1094"/>
                  <a:gd name="T91" fmla="*/ 0 h 1679"/>
                  <a:gd name="T92" fmla="*/ 0 w 1094"/>
                  <a:gd name="T93" fmla="*/ 0 h 1679"/>
                  <a:gd name="T94" fmla="*/ 0 w 1094"/>
                  <a:gd name="T95" fmla="*/ 0 h 1679"/>
                  <a:gd name="T96" fmla="*/ 0 w 1094"/>
                  <a:gd name="T97" fmla="*/ 0 h 1679"/>
                  <a:gd name="T98" fmla="*/ 0 w 1094"/>
                  <a:gd name="T99" fmla="*/ 0 h 1679"/>
                  <a:gd name="T100" fmla="*/ 0 w 1094"/>
                  <a:gd name="T101" fmla="*/ 0 h 1679"/>
                  <a:gd name="T102" fmla="*/ 0 w 1094"/>
                  <a:gd name="T103" fmla="*/ 0 h 1679"/>
                  <a:gd name="T104" fmla="*/ 0 w 1094"/>
                  <a:gd name="T105" fmla="*/ 0 h 1679"/>
                  <a:gd name="T106" fmla="*/ 0 w 1094"/>
                  <a:gd name="T107" fmla="*/ 0 h 1679"/>
                  <a:gd name="T108" fmla="*/ 0 w 1094"/>
                  <a:gd name="T109" fmla="*/ 0 h 1679"/>
                  <a:gd name="T110" fmla="*/ 0 w 1094"/>
                  <a:gd name="T111" fmla="*/ 0 h 1679"/>
                  <a:gd name="T112" fmla="*/ 0 w 1094"/>
                  <a:gd name="T113" fmla="*/ 0 h 1679"/>
                  <a:gd name="T114" fmla="*/ 0 w 1094"/>
                  <a:gd name="T115" fmla="*/ 0 h 1679"/>
                  <a:gd name="T116" fmla="*/ 0 w 1094"/>
                  <a:gd name="T117" fmla="*/ 0 h 1679"/>
                  <a:gd name="T118" fmla="*/ 0 w 1094"/>
                  <a:gd name="T119" fmla="*/ 0 h 1679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1094"/>
                  <a:gd name="T181" fmla="*/ 0 h 1679"/>
                  <a:gd name="T182" fmla="*/ 1094 w 1094"/>
                  <a:gd name="T183" fmla="*/ 1679 h 1679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1094" h="1679">
                    <a:moveTo>
                      <a:pt x="279" y="54"/>
                    </a:moveTo>
                    <a:lnTo>
                      <a:pt x="271" y="54"/>
                    </a:lnTo>
                    <a:lnTo>
                      <a:pt x="263" y="56"/>
                    </a:lnTo>
                    <a:lnTo>
                      <a:pt x="254" y="58"/>
                    </a:lnTo>
                    <a:lnTo>
                      <a:pt x="246" y="61"/>
                    </a:lnTo>
                    <a:lnTo>
                      <a:pt x="229" y="67"/>
                    </a:lnTo>
                    <a:lnTo>
                      <a:pt x="221" y="72"/>
                    </a:lnTo>
                    <a:lnTo>
                      <a:pt x="212" y="78"/>
                    </a:lnTo>
                    <a:lnTo>
                      <a:pt x="196" y="88"/>
                    </a:lnTo>
                    <a:lnTo>
                      <a:pt x="190" y="95"/>
                    </a:lnTo>
                    <a:lnTo>
                      <a:pt x="183" y="101"/>
                    </a:lnTo>
                    <a:lnTo>
                      <a:pt x="177" y="107"/>
                    </a:lnTo>
                    <a:lnTo>
                      <a:pt x="171" y="114"/>
                    </a:lnTo>
                    <a:lnTo>
                      <a:pt x="167" y="120"/>
                    </a:lnTo>
                    <a:lnTo>
                      <a:pt x="164" y="127"/>
                    </a:lnTo>
                    <a:lnTo>
                      <a:pt x="157" y="126"/>
                    </a:lnTo>
                    <a:lnTo>
                      <a:pt x="148" y="126"/>
                    </a:lnTo>
                    <a:lnTo>
                      <a:pt x="139" y="126"/>
                    </a:lnTo>
                    <a:lnTo>
                      <a:pt x="127" y="127"/>
                    </a:lnTo>
                    <a:lnTo>
                      <a:pt x="114" y="128"/>
                    </a:lnTo>
                    <a:lnTo>
                      <a:pt x="100" y="131"/>
                    </a:lnTo>
                    <a:lnTo>
                      <a:pt x="86" y="135"/>
                    </a:lnTo>
                    <a:lnTo>
                      <a:pt x="72" y="140"/>
                    </a:lnTo>
                    <a:lnTo>
                      <a:pt x="58" y="145"/>
                    </a:lnTo>
                    <a:lnTo>
                      <a:pt x="51" y="149"/>
                    </a:lnTo>
                    <a:lnTo>
                      <a:pt x="45" y="152"/>
                    </a:lnTo>
                    <a:lnTo>
                      <a:pt x="33" y="161"/>
                    </a:lnTo>
                    <a:lnTo>
                      <a:pt x="28" y="165"/>
                    </a:lnTo>
                    <a:lnTo>
                      <a:pt x="22" y="170"/>
                    </a:lnTo>
                    <a:lnTo>
                      <a:pt x="17" y="175"/>
                    </a:lnTo>
                    <a:lnTo>
                      <a:pt x="13" y="180"/>
                    </a:lnTo>
                    <a:lnTo>
                      <a:pt x="9" y="185"/>
                    </a:lnTo>
                    <a:lnTo>
                      <a:pt x="7" y="192"/>
                    </a:lnTo>
                    <a:lnTo>
                      <a:pt x="4" y="198"/>
                    </a:lnTo>
                    <a:lnTo>
                      <a:pt x="2" y="205"/>
                    </a:lnTo>
                    <a:lnTo>
                      <a:pt x="2" y="209"/>
                    </a:lnTo>
                    <a:lnTo>
                      <a:pt x="0" y="211"/>
                    </a:lnTo>
                    <a:lnTo>
                      <a:pt x="0" y="219"/>
                    </a:lnTo>
                    <a:lnTo>
                      <a:pt x="0" y="232"/>
                    </a:lnTo>
                    <a:lnTo>
                      <a:pt x="3" y="244"/>
                    </a:lnTo>
                    <a:lnTo>
                      <a:pt x="4" y="254"/>
                    </a:lnTo>
                    <a:lnTo>
                      <a:pt x="8" y="264"/>
                    </a:lnTo>
                    <a:lnTo>
                      <a:pt x="12" y="275"/>
                    </a:lnTo>
                    <a:lnTo>
                      <a:pt x="16" y="284"/>
                    </a:lnTo>
                    <a:lnTo>
                      <a:pt x="22" y="293"/>
                    </a:lnTo>
                    <a:lnTo>
                      <a:pt x="28" y="301"/>
                    </a:lnTo>
                    <a:lnTo>
                      <a:pt x="34" y="309"/>
                    </a:lnTo>
                    <a:lnTo>
                      <a:pt x="42" y="315"/>
                    </a:lnTo>
                    <a:lnTo>
                      <a:pt x="50" y="323"/>
                    </a:lnTo>
                    <a:lnTo>
                      <a:pt x="58" y="329"/>
                    </a:lnTo>
                    <a:lnTo>
                      <a:pt x="76" y="341"/>
                    </a:lnTo>
                    <a:lnTo>
                      <a:pt x="96" y="353"/>
                    </a:lnTo>
                    <a:lnTo>
                      <a:pt x="115" y="364"/>
                    </a:lnTo>
                    <a:lnTo>
                      <a:pt x="136" y="376"/>
                    </a:lnTo>
                    <a:lnTo>
                      <a:pt x="157" y="388"/>
                    </a:lnTo>
                    <a:lnTo>
                      <a:pt x="179" y="399"/>
                    </a:lnTo>
                    <a:lnTo>
                      <a:pt x="199" y="414"/>
                    </a:lnTo>
                    <a:lnTo>
                      <a:pt x="209" y="420"/>
                    </a:lnTo>
                    <a:lnTo>
                      <a:pt x="220" y="428"/>
                    </a:lnTo>
                    <a:lnTo>
                      <a:pt x="229" y="436"/>
                    </a:lnTo>
                    <a:lnTo>
                      <a:pt x="238" y="445"/>
                    </a:lnTo>
                    <a:lnTo>
                      <a:pt x="247" y="454"/>
                    </a:lnTo>
                    <a:lnTo>
                      <a:pt x="255" y="464"/>
                    </a:lnTo>
                    <a:lnTo>
                      <a:pt x="259" y="468"/>
                    </a:lnTo>
                    <a:lnTo>
                      <a:pt x="262" y="473"/>
                    </a:lnTo>
                    <a:lnTo>
                      <a:pt x="263" y="477"/>
                    </a:lnTo>
                    <a:lnTo>
                      <a:pt x="264" y="482"/>
                    </a:lnTo>
                    <a:lnTo>
                      <a:pt x="264" y="486"/>
                    </a:lnTo>
                    <a:lnTo>
                      <a:pt x="264" y="492"/>
                    </a:lnTo>
                    <a:lnTo>
                      <a:pt x="263" y="502"/>
                    </a:lnTo>
                    <a:lnTo>
                      <a:pt x="263" y="512"/>
                    </a:lnTo>
                    <a:lnTo>
                      <a:pt x="263" y="525"/>
                    </a:lnTo>
                    <a:lnTo>
                      <a:pt x="264" y="532"/>
                    </a:lnTo>
                    <a:lnTo>
                      <a:pt x="265" y="540"/>
                    </a:lnTo>
                    <a:lnTo>
                      <a:pt x="268" y="547"/>
                    </a:lnTo>
                    <a:lnTo>
                      <a:pt x="271" y="556"/>
                    </a:lnTo>
                    <a:lnTo>
                      <a:pt x="275" y="566"/>
                    </a:lnTo>
                    <a:lnTo>
                      <a:pt x="280" y="576"/>
                    </a:lnTo>
                    <a:lnTo>
                      <a:pt x="286" y="586"/>
                    </a:lnTo>
                    <a:lnTo>
                      <a:pt x="296" y="598"/>
                    </a:lnTo>
                    <a:lnTo>
                      <a:pt x="305" y="610"/>
                    </a:lnTo>
                    <a:lnTo>
                      <a:pt x="316" y="624"/>
                    </a:lnTo>
                    <a:lnTo>
                      <a:pt x="329" y="638"/>
                    </a:lnTo>
                    <a:lnTo>
                      <a:pt x="344" y="652"/>
                    </a:lnTo>
                    <a:lnTo>
                      <a:pt x="361" y="669"/>
                    </a:lnTo>
                    <a:lnTo>
                      <a:pt x="380" y="686"/>
                    </a:lnTo>
                    <a:lnTo>
                      <a:pt x="403" y="706"/>
                    </a:lnTo>
                    <a:lnTo>
                      <a:pt x="426" y="725"/>
                    </a:lnTo>
                    <a:lnTo>
                      <a:pt x="454" y="746"/>
                    </a:lnTo>
                    <a:lnTo>
                      <a:pt x="482" y="768"/>
                    </a:lnTo>
                    <a:lnTo>
                      <a:pt x="550" y="817"/>
                    </a:lnTo>
                    <a:lnTo>
                      <a:pt x="559" y="824"/>
                    </a:lnTo>
                    <a:lnTo>
                      <a:pt x="567" y="832"/>
                    </a:lnTo>
                    <a:lnTo>
                      <a:pt x="571" y="835"/>
                    </a:lnTo>
                    <a:lnTo>
                      <a:pt x="575" y="839"/>
                    </a:lnTo>
                    <a:lnTo>
                      <a:pt x="583" y="848"/>
                    </a:lnTo>
                    <a:lnTo>
                      <a:pt x="590" y="856"/>
                    </a:lnTo>
                    <a:lnTo>
                      <a:pt x="596" y="867"/>
                    </a:lnTo>
                    <a:lnTo>
                      <a:pt x="603" y="876"/>
                    </a:lnTo>
                    <a:lnTo>
                      <a:pt x="608" y="886"/>
                    </a:lnTo>
                    <a:lnTo>
                      <a:pt x="613" y="896"/>
                    </a:lnTo>
                    <a:lnTo>
                      <a:pt x="617" y="907"/>
                    </a:lnTo>
                    <a:lnTo>
                      <a:pt x="621" y="918"/>
                    </a:lnTo>
                    <a:lnTo>
                      <a:pt x="625" y="929"/>
                    </a:lnTo>
                    <a:lnTo>
                      <a:pt x="630" y="952"/>
                    </a:lnTo>
                    <a:lnTo>
                      <a:pt x="634" y="976"/>
                    </a:lnTo>
                    <a:lnTo>
                      <a:pt x="635" y="987"/>
                    </a:lnTo>
                    <a:lnTo>
                      <a:pt x="637" y="998"/>
                    </a:lnTo>
                    <a:lnTo>
                      <a:pt x="638" y="1009"/>
                    </a:lnTo>
                    <a:lnTo>
                      <a:pt x="638" y="1021"/>
                    </a:lnTo>
                    <a:lnTo>
                      <a:pt x="637" y="1044"/>
                    </a:lnTo>
                    <a:lnTo>
                      <a:pt x="634" y="1065"/>
                    </a:lnTo>
                    <a:lnTo>
                      <a:pt x="631" y="1086"/>
                    </a:lnTo>
                    <a:lnTo>
                      <a:pt x="629" y="1096"/>
                    </a:lnTo>
                    <a:lnTo>
                      <a:pt x="626" y="1105"/>
                    </a:lnTo>
                    <a:lnTo>
                      <a:pt x="620" y="1123"/>
                    </a:lnTo>
                    <a:lnTo>
                      <a:pt x="613" y="1139"/>
                    </a:lnTo>
                    <a:lnTo>
                      <a:pt x="586" y="1188"/>
                    </a:lnTo>
                    <a:lnTo>
                      <a:pt x="565" y="1229"/>
                    </a:lnTo>
                    <a:lnTo>
                      <a:pt x="554" y="1247"/>
                    </a:lnTo>
                    <a:lnTo>
                      <a:pt x="545" y="1262"/>
                    </a:lnTo>
                    <a:lnTo>
                      <a:pt x="536" y="1277"/>
                    </a:lnTo>
                    <a:lnTo>
                      <a:pt x="525" y="1290"/>
                    </a:lnTo>
                    <a:lnTo>
                      <a:pt x="515" y="1303"/>
                    </a:lnTo>
                    <a:lnTo>
                      <a:pt x="505" y="1315"/>
                    </a:lnTo>
                    <a:lnTo>
                      <a:pt x="492" y="1328"/>
                    </a:lnTo>
                    <a:lnTo>
                      <a:pt x="477" y="1341"/>
                    </a:lnTo>
                    <a:lnTo>
                      <a:pt x="443" y="1371"/>
                    </a:lnTo>
                    <a:lnTo>
                      <a:pt x="399" y="1405"/>
                    </a:lnTo>
                    <a:lnTo>
                      <a:pt x="388" y="1413"/>
                    </a:lnTo>
                    <a:lnTo>
                      <a:pt x="377" y="1419"/>
                    </a:lnTo>
                    <a:lnTo>
                      <a:pt x="366" y="1426"/>
                    </a:lnTo>
                    <a:lnTo>
                      <a:pt x="353" y="1431"/>
                    </a:lnTo>
                    <a:lnTo>
                      <a:pt x="341" y="1436"/>
                    </a:lnTo>
                    <a:lnTo>
                      <a:pt x="329" y="1441"/>
                    </a:lnTo>
                    <a:lnTo>
                      <a:pt x="303" y="1449"/>
                    </a:lnTo>
                    <a:lnTo>
                      <a:pt x="277" y="1456"/>
                    </a:lnTo>
                    <a:lnTo>
                      <a:pt x="251" y="1462"/>
                    </a:lnTo>
                    <a:lnTo>
                      <a:pt x="226" y="1467"/>
                    </a:lnTo>
                    <a:lnTo>
                      <a:pt x="201" y="1474"/>
                    </a:lnTo>
                    <a:lnTo>
                      <a:pt x="178" y="1480"/>
                    </a:lnTo>
                    <a:lnTo>
                      <a:pt x="166" y="1484"/>
                    </a:lnTo>
                    <a:lnTo>
                      <a:pt x="156" y="1488"/>
                    </a:lnTo>
                    <a:lnTo>
                      <a:pt x="136" y="1497"/>
                    </a:lnTo>
                    <a:lnTo>
                      <a:pt x="127" y="1502"/>
                    </a:lnTo>
                    <a:lnTo>
                      <a:pt x="119" y="1509"/>
                    </a:lnTo>
                    <a:lnTo>
                      <a:pt x="111" y="1515"/>
                    </a:lnTo>
                    <a:lnTo>
                      <a:pt x="105" y="1522"/>
                    </a:lnTo>
                    <a:lnTo>
                      <a:pt x="100" y="1530"/>
                    </a:lnTo>
                    <a:lnTo>
                      <a:pt x="94" y="1539"/>
                    </a:lnTo>
                    <a:lnTo>
                      <a:pt x="90" y="1549"/>
                    </a:lnTo>
                    <a:lnTo>
                      <a:pt x="88" y="1559"/>
                    </a:lnTo>
                    <a:lnTo>
                      <a:pt x="86" y="1571"/>
                    </a:lnTo>
                    <a:lnTo>
                      <a:pt x="85" y="1583"/>
                    </a:lnTo>
                    <a:lnTo>
                      <a:pt x="85" y="1587"/>
                    </a:lnTo>
                    <a:lnTo>
                      <a:pt x="86" y="1589"/>
                    </a:lnTo>
                    <a:lnTo>
                      <a:pt x="88" y="1593"/>
                    </a:lnTo>
                    <a:lnTo>
                      <a:pt x="90" y="1596"/>
                    </a:lnTo>
                    <a:lnTo>
                      <a:pt x="96" y="1604"/>
                    </a:lnTo>
                    <a:lnTo>
                      <a:pt x="103" y="1611"/>
                    </a:lnTo>
                    <a:lnTo>
                      <a:pt x="113" y="1619"/>
                    </a:lnTo>
                    <a:lnTo>
                      <a:pt x="124" y="1627"/>
                    </a:lnTo>
                    <a:lnTo>
                      <a:pt x="149" y="1642"/>
                    </a:lnTo>
                    <a:lnTo>
                      <a:pt x="164" y="1650"/>
                    </a:lnTo>
                    <a:lnTo>
                      <a:pt x="178" y="1657"/>
                    </a:lnTo>
                    <a:lnTo>
                      <a:pt x="194" y="1663"/>
                    </a:lnTo>
                    <a:lnTo>
                      <a:pt x="208" y="1668"/>
                    </a:lnTo>
                    <a:lnTo>
                      <a:pt x="224" y="1672"/>
                    </a:lnTo>
                    <a:lnTo>
                      <a:pt x="239" y="1676"/>
                    </a:lnTo>
                    <a:lnTo>
                      <a:pt x="254" y="1678"/>
                    </a:lnTo>
                    <a:lnTo>
                      <a:pt x="268" y="1679"/>
                    </a:lnTo>
                    <a:lnTo>
                      <a:pt x="365" y="1678"/>
                    </a:lnTo>
                    <a:lnTo>
                      <a:pt x="499" y="1676"/>
                    </a:lnTo>
                    <a:lnTo>
                      <a:pt x="511" y="1676"/>
                    </a:lnTo>
                    <a:lnTo>
                      <a:pt x="524" y="1674"/>
                    </a:lnTo>
                    <a:lnTo>
                      <a:pt x="536" y="1671"/>
                    </a:lnTo>
                    <a:lnTo>
                      <a:pt x="548" y="1667"/>
                    </a:lnTo>
                    <a:lnTo>
                      <a:pt x="561" y="1661"/>
                    </a:lnTo>
                    <a:lnTo>
                      <a:pt x="573" y="1655"/>
                    </a:lnTo>
                    <a:lnTo>
                      <a:pt x="584" y="1648"/>
                    </a:lnTo>
                    <a:lnTo>
                      <a:pt x="596" y="1640"/>
                    </a:lnTo>
                    <a:lnTo>
                      <a:pt x="618" y="1623"/>
                    </a:lnTo>
                    <a:lnTo>
                      <a:pt x="639" y="1604"/>
                    </a:lnTo>
                    <a:lnTo>
                      <a:pt x="660" y="1583"/>
                    </a:lnTo>
                    <a:lnTo>
                      <a:pt x="678" y="1561"/>
                    </a:lnTo>
                    <a:lnTo>
                      <a:pt x="688" y="1550"/>
                    </a:lnTo>
                    <a:lnTo>
                      <a:pt x="695" y="1539"/>
                    </a:lnTo>
                    <a:lnTo>
                      <a:pt x="711" y="1518"/>
                    </a:lnTo>
                    <a:lnTo>
                      <a:pt x="737" y="1482"/>
                    </a:lnTo>
                    <a:lnTo>
                      <a:pt x="746" y="1466"/>
                    </a:lnTo>
                    <a:lnTo>
                      <a:pt x="753" y="1456"/>
                    </a:lnTo>
                    <a:lnTo>
                      <a:pt x="759" y="1445"/>
                    </a:lnTo>
                    <a:lnTo>
                      <a:pt x="759" y="1448"/>
                    </a:lnTo>
                    <a:lnTo>
                      <a:pt x="759" y="1449"/>
                    </a:lnTo>
                    <a:lnTo>
                      <a:pt x="761" y="1450"/>
                    </a:lnTo>
                    <a:lnTo>
                      <a:pt x="762" y="1450"/>
                    </a:lnTo>
                    <a:lnTo>
                      <a:pt x="766" y="1450"/>
                    </a:lnTo>
                    <a:lnTo>
                      <a:pt x="770" y="1450"/>
                    </a:lnTo>
                    <a:lnTo>
                      <a:pt x="774" y="1450"/>
                    </a:lnTo>
                    <a:lnTo>
                      <a:pt x="778" y="1450"/>
                    </a:lnTo>
                    <a:lnTo>
                      <a:pt x="780" y="1453"/>
                    </a:lnTo>
                    <a:lnTo>
                      <a:pt x="780" y="1454"/>
                    </a:lnTo>
                    <a:lnTo>
                      <a:pt x="782" y="1457"/>
                    </a:lnTo>
                    <a:lnTo>
                      <a:pt x="780" y="1469"/>
                    </a:lnTo>
                    <a:lnTo>
                      <a:pt x="776" y="1480"/>
                    </a:lnTo>
                    <a:lnTo>
                      <a:pt x="772" y="1492"/>
                    </a:lnTo>
                    <a:lnTo>
                      <a:pt x="766" y="1504"/>
                    </a:lnTo>
                    <a:lnTo>
                      <a:pt x="763" y="1509"/>
                    </a:lnTo>
                    <a:lnTo>
                      <a:pt x="759" y="1515"/>
                    </a:lnTo>
                    <a:lnTo>
                      <a:pt x="753" y="1526"/>
                    </a:lnTo>
                    <a:lnTo>
                      <a:pt x="738" y="1548"/>
                    </a:lnTo>
                    <a:lnTo>
                      <a:pt x="732" y="1557"/>
                    </a:lnTo>
                    <a:lnTo>
                      <a:pt x="727" y="1567"/>
                    </a:lnTo>
                    <a:lnTo>
                      <a:pt x="723" y="1576"/>
                    </a:lnTo>
                    <a:lnTo>
                      <a:pt x="720" y="1584"/>
                    </a:lnTo>
                    <a:lnTo>
                      <a:pt x="720" y="1588"/>
                    </a:lnTo>
                    <a:lnTo>
                      <a:pt x="721" y="1592"/>
                    </a:lnTo>
                    <a:lnTo>
                      <a:pt x="721" y="1596"/>
                    </a:lnTo>
                    <a:lnTo>
                      <a:pt x="724" y="1598"/>
                    </a:lnTo>
                    <a:lnTo>
                      <a:pt x="727" y="1602"/>
                    </a:lnTo>
                    <a:lnTo>
                      <a:pt x="729" y="1605"/>
                    </a:lnTo>
                    <a:lnTo>
                      <a:pt x="733" y="1607"/>
                    </a:lnTo>
                    <a:lnTo>
                      <a:pt x="738" y="1610"/>
                    </a:lnTo>
                    <a:lnTo>
                      <a:pt x="893" y="1610"/>
                    </a:lnTo>
                    <a:lnTo>
                      <a:pt x="925" y="1606"/>
                    </a:lnTo>
                    <a:lnTo>
                      <a:pt x="961" y="1602"/>
                    </a:lnTo>
                    <a:lnTo>
                      <a:pt x="993" y="1597"/>
                    </a:lnTo>
                    <a:lnTo>
                      <a:pt x="1010" y="1594"/>
                    </a:lnTo>
                    <a:lnTo>
                      <a:pt x="1025" y="1589"/>
                    </a:lnTo>
                    <a:lnTo>
                      <a:pt x="1039" y="1584"/>
                    </a:lnTo>
                    <a:lnTo>
                      <a:pt x="1052" y="1578"/>
                    </a:lnTo>
                    <a:lnTo>
                      <a:pt x="1059" y="1575"/>
                    </a:lnTo>
                    <a:lnTo>
                      <a:pt x="1064" y="1571"/>
                    </a:lnTo>
                    <a:lnTo>
                      <a:pt x="1069" y="1567"/>
                    </a:lnTo>
                    <a:lnTo>
                      <a:pt x="1074" y="1562"/>
                    </a:lnTo>
                    <a:lnTo>
                      <a:pt x="1078" y="1557"/>
                    </a:lnTo>
                    <a:lnTo>
                      <a:pt x="1082" y="1552"/>
                    </a:lnTo>
                    <a:lnTo>
                      <a:pt x="1086" y="1546"/>
                    </a:lnTo>
                    <a:lnTo>
                      <a:pt x="1089" y="1540"/>
                    </a:lnTo>
                    <a:lnTo>
                      <a:pt x="1090" y="1535"/>
                    </a:lnTo>
                    <a:lnTo>
                      <a:pt x="1093" y="1527"/>
                    </a:lnTo>
                    <a:lnTo>
                      <a:pt x="1093" y="1521"/>
                    </a:lnTo>
                    <a:lnTo>
                      <a:pt x="1094" y="1513"/>
                    </a:lnTo>
                    <a:lnTo>
                      <a:pt x="1094" y="1508"/>
                    </a:lnTo>
                    <a:lnTo>
                      <a:pt x="1093" y="1504"/>
                    </a:lnTo>
                    <a:lnTo>
                      <a:pt x="1091" y="1498"/>
                    </a:lnTo>
                    <a:lnTo>
                      <a:pt x="1089" y="1493"/>
                    </a:lnTo>
                    <a:lnTo>
                      <a:pt x="1085" y="1484"/>
                    </a:lnTo>
                    <a:lnTo>
                      <a:pt x="1077" y="1476"/>
                    </a:lnTo>
                    <a:lnTo>
                      <a:pt x="1069" y="1467"/>
                    </a:lnTo>
                    <a:lnTo>
                      <a:pt x="1060" y="1460"/>
                    </a:lnTo>
                    <a:lnTo>
                      <a:pt x="1049" y="1453"/>
                    </a:lnTo>
                    <a:lnTo>
                      <a:pt x="1038" y="1447"/>
                    </a:lnTo>
                    <a:lnTo>
                      <a:pt x="1026" y="1440"/>
                    </a:lnTo>
                    <a:lnTo>
                      <a:pt x="1014" y="1435"/>
                    </a:lnTo>
                    <a:lnTo>
                      <a:pt x="1001" y="1431"/>
                    </a:lnTo>
                    <a:lnTo>
                      <a:pt x="989" y="1427"/>
                    </a:lnTo>
                    <a:lnTo>
                      <a:pt x="978" y="1424"/>
                    </a:lnTo>
                    <a:lnTo>
                      <a:pt x="966" y="1423"/>
                    </a:lnTo>
                    <a:lnTo>
                      <a:pt x="959" y="1423"/>
                    </a:lnTo>
                    <a:lnTo>
                      <a:pt x="954" y="1423"/>
                    </a:lnTo>
                    <a:lnTo>
                      <a:pt x="945" y="1423"/>
                    </a:lnTo>
                    <a:lnTo>
                      <a:pt x="940" y="1408"/>
                    </a:lnTo>
                    <a:lnTo>
                      <a:pt x="934" y="1395"/>
                    </a:lnTo>
                    <a:lnTo>
                      <a:pt x="924" y="1370"/>
                    </a:lnTo>
                    <a:lnTo>
                      <a:pt x="915" y="1348"/>
                    </a:lnTo>
                    <a:lnTo>
                      <a:pt x="911" y="1339"/>
                    </a:lnTo>
                    <a:lnTo>
                      <a:pt x="907" y="1328"/>
                    </a:lnTo>
                    <a:lnTo>
                      <a:pt x="904" y="1319"/>
                    </a:lnTo>
                    <a:lnTo>
                      <a:pt x="903" y="1312"/>
                    </a:lnTo>
                    <a:lnTo>
                      <a:pt x="903" y="1303"/>
                    </a:lnTo>
                    <a:lnTo>
                      <a:pt x="903" y="1293"/>
                    </a:lnTo>
                    <a:lnTo>
                      <a:pt x="906" y="1284"/>
                    </a:lnTo>
                    <a:lnTo>
                      <a:pt x="907" y="1279"/>
                    </a:lnTo>
                    <a:lnTo>
                      <a:pt x="908" y="1274"/>
                    </a:lnTo>
                    <a:lnTo>
                      <a:pt x="914" y="1264"/>
                    </a:lnTo>
                    <a:lnTo>
                      <a:pt x="921" y="1253"/>
                    </a:lnTo>
                    <a:lnTo>
                      <a:pt x="928" y="1242"/>
                    </a:lnTo>
                    <a:lnTo>
                      <a:pt x="937" y="1227"/>
                    </a:lnTo>
                    <a:lnTo>
                      <a:pt x="959" y="1191"/>
                    </a:lnTo>
                    <a:lnTo>
                      <a:pt x="984" y="1147"/>
                    </a:lnTo>
                    <a:lnTo>
                      <a:pt x="1009" y="1099"/>
                    </a:lnTo>
                    <a:lnTo>
                      <a:pt x="1022" y="1074"/>
                    </a:lnTo>
                    <a:lnTo>
                      <a:pt x="1034" y="1050"/>
                    </a:lnTo>
                    <a:lnTo>
                      <a:pt x="1044" y="1026"/>
                    </a:lnTo>
                    <a:lnTo>
                      <a:pt x="1053" y="1004"/>
                    </a:lnTo>
                    <a:lnTo>
                      <a:pt x="1061" y="983"/>
                    </a:lnTo>
                    <a:lnTo>
                      <a:pt x="1068" y="965"/>
                    </a:lnTo>
                    <a:lnTo>
                      <a:pt x="1072" y="950"/>
                    </a:lnTo>
                    <a:lnTo>
                      <a:pt x="1072" y="943"/>
                    </a:lnTo>
                    <a:lnTo>
                      <a:pt x="1073" y="937"/>
                    </a:lnTo>
                    <a:lnTo>
                      <a:pt x="1072" y="916"/>
                    </a:lnTo>
                    <a:lnTo>
                      <a:pt x="1072" y="890"/>
                    </a:lnTo>
                    <a:lnTo>
                      <a:pt x="1069" y="860"/>
                    </a:lnTo>
                    <a:lnTo>
                      <a:pt x="1066" y="828"/>
                    </a:lnTo>
                    <a:lnTo>
                      <a:pt x="1064" y="791"/>
                    </a:lnTo>
                    <a:lnTo>
                      <a:pt x="1059" y="755"/>
                    </a:lnTo>
                    <a:lnTo>
                      <a:pt x="1053" y="717"/>
                    </a:lnTo>
                    <a:lnTo>
                      <a:pt x="1047" y="680"/>
                    </a:lnTo>
                    <a:lnTo>
                      <a:pt x="1039" y="643"/>
                    </a:lnTo>
                    <a:lnTo>
                      <a:pt x="1031" y="610"/>
                    </a:lnTo>
                    <a:lnTo>
                      <a:pt x="1026" y="593"/>
                    </a:lnTo>
                    <a:lnTo>
                      <a:pt x="1021" y="577"/>
                    </a:lnTo>
                    <a:lnTo>
                      <a:pt x="1015" y="563"/>
                    </a:lnTo>
                    <a:lnTo>
                      <a:pt x="1010" y="549"/>
                    </a:lnTo>
                    <a:lnTo>
                      <a:pt x="1004" y="536"/>
                    </a:lnTo>
                    <a:lnTo>
                      <a:pt x="997" y="524"/>
                    </a:lnTo>
                    <a:lnTo>
                      <a:pt x="991" y="514"/>
                    </a:lnTo>
                    <a:lnTo>
                      <a:pt x="984" y="505"/>
                    </a:lnTo>
                    <a:lnTo>
                      <a:pt x="976" y="498"/>
                    </a:lnTo>
                    <a:lnTo>
                      <a:pt x="968" y="492"/>
                    </a:lnTo>
                    <a:lnTo>
                      <a:pt x="965" y="489"/>
                    </a:lnTo>
                    <a:lnTo>
                      <a:pt x="961" y="488"/>
                    </a:lnTo>
                    <a:lnTo>
                      <a:pt x="953" y="485"/>
                    </a:lnTo>
                    <a:lnTo>
                      <a:pt x="957" y="477"/>
                    </a:lnTo>
                    <a:lnTo>
                      <a:pt x="961" y="469"/>
                    </a:lnTo>
                    <a:lnTo>
                      <a:pt x="966" y="463"/>
                    </a:lnTo>
                    <a:lnTo>
                      <a:pt x="971" y="457"/>
                    </a:lnTo>
                    <a:lnTo>
                      <a:pt x="981" y="446"/>
                    </a:lnTo>
                    <a:lnTo>
                      <a:pt x="991" y="436"/>
                    </a:lnTo>
                    <a:lnTo>
                      <a:pt x="1001" y="424"/>
                    </a:lnTo>
                    <a:lnTo>
                      <a:pt x="1005" y="419"/>
                    </a:lnTo>
                    <a:lnTo>
                      <a:pt x="1008" y="412"/>
                    </a:lnTo>
                    <a:lnTo>
                      <a:pt x="1012" y="406"/>
                    </a:lnTo>
                    <a:lnTo>
                      <a:pt x="1013" y="398"/>
                    </a:lnTo>
                    <a:lnTo>
                      <a:pt x="1014" y="390"/>
                    </a:lnTo>
                    <a:lnTo>
                      <a:pt x="1015" y="381"/>
                    </a:lnTo>
                    <a:lnTo>
                      <a:pt x="1015" y="366"/>
                    </a:lnTo>
                    <a:lnTo>
                      <a:pt x="1018" y="341"/>
                    </a:lnTo>
                    <a:lnTo>
                      <a:pt x="1026" y="274"/>
                    </a:lnTo>
                    <a:lnTo>
                      <a:pt x="1030" y="236"/>
                    </a:lnTo>
                    <a:lnTo>
                      <a:pt x="1032" y="197"/>
                    </a:lnTo>
                    <a:lnTo>
                      <a:pt x="1035" y="161"/>
                    </a:lnTo>
                    <a:lnTo>
                      <a:pt x="1036" y="127"/>
                    </a:lnTo>
                    <a:lnTo>
                      <a:pt x="1035" y="117"/>
                    </a:lnTo>
                    <a:lnTo>
                      <a:pt x="1034" y="106"/>
                    </a:lnTo>
                    <a:lnTo>
                      <a:pt x="1031" y="96"/>
                    </a:lnTo>
                    <a:lnTo>
                      <a:pt x="1027" y="85"/>
                    </a:lnTo>
                    <a:lnTo>
                      <a:pt x="1023" y="75"/>
                    </a:lnTo>
                    <a:lnTo>
                      <a:pt x="1018" y="65"/>
                    </a:lnTo>
                    <a:lnTo>
                      <a:pt x="1012" y="54"/>
                    </a:lnTo>
                    <a:lnTo>
                      <a:pt x="1005" y="44"/>
                    </a:lnTo>
                    <a:lnTo>
                      <a:pt x="997" y="35"/>
                    </a:lnTo>
                    <a:lnTo>
                      <a:pt x="989" y="26"/>
                    </a:lnTo>
                    <a:lnTo>
                      <a:pt x="981" y="19"/>
                    </a:lnTo>
                    <a:lnTo>
                      <a:pt x="972" y="13"/>
                    </a:lnTo>
                    <a:lnTo>
                      <a:pt x="968" y="9"/>
                    </a:lnTo>
                    <a:lnTo>
                      <a:pt x="963" y="6"/>
                    </a:lnTo>
                    <a:lnTo>
                      <a:pt x="954" y="2"/>
                    </a:lnTo>
                    <a:lnTo>
                      <a:pt x="945" y="0"/>
                    </a:lnTo>
                    <a:lnTo>
                      <a:pt x="936" y="0"/>
                    </a:lnTo>
                    <a:lnTo>
                      <a:pt x="923" y="0"/>
                    </a:lnTo>
                    <a:lnTo>
                      <a:pt x="910" y="2"/>
                    </a:lnTo>
                    <a:lnTo>
                      <a:pt x="895" y="5"/>
                    </a:lnTo>
                    <a:lnTo>
                      <a:pt x="881" y="10"/>
                    </a:lnTo>
                    <a:lnTo>
                      <a:pt x="868" y="17"/>
                    </a:lnTo>
                    <a:lnTo>
                      <a:pt x="855" y="23"/>
                    </a:lnTo>
                    <a:lnTo>
                      <a:pt x="843" y="31"/>
                    </a:lnTo>
                    <a:lnTo>
                      <a:pt x="838" y="36"/>
                    </a:lnTo>
                    <a:lnTo>
                      <a:pt x="833" y="40"/>
                    </a:lnTo>
                    <a:lnTo>
                      <a:pt x="827" y="45"/>
                    </a:lnTo>
                    <a:lnTo>
                      <a:pt x="823" y="50"/>
                    </a:lnTo>
                    <a:lnTo>
                      <a:pt x="819" y="56"/>
                    </a:lnTo>
                    <a:lnTo>
                      <a:pt x="817" y="62"/>
                    </a:lnTo>
                    <a:lnTo>
                      <a:pt x="814" y="67"/>
                    </a:lnTo>
                    <a:lnTo>
                      <a:pt x="812" y="74"/>
                    </a:lnTo>
                    <a:lnTo>
                      <a:pt x="810" y="80"/>
                    </a:lnTo>
                    <a:lnTo>
                      <a:pt x="810" y="87"/>
                    </a:lnTo>
                    <a:lnTo>
                      <a:pt x="810" y="95"/>
                    </a:lnTo>
                    <a:lnTo>
                      <a:pt x="812" y="101"/>
                    </a:lnTo>
                    <a:lnTo>
                      <a:pt x="814" y="109"/>
                    </a:lnTo>
                    <a:lnTo>
                      <a:pt x="817" y="115"/>
                    </a:lnTo>
                    <a:lnTo>
                      <a:pt x="821" y="123"/>
                    </a:lnTo>
                    <a:lnTo>
                      <a:pt x="825" y="131"/>
                    </a:lnTo>
                    <a:lnTo>
                      <a:pt x="831" y="140"/>
                    </a:lnTo>
                    <a:lnTo>
                      <a:pt x="838" y="148"/>
                    </a:lnTo>
                    <a:lnTo>
                      <a:pt x="831" y="167"/>
                    </a:lnTo>
                    <a:lnTo>
                      <a:pt x="825" y="185"/>
                    </a:lnTo>
                    <a:lnTo>
                      <a:pt x="810" y="219"/>
                    </a:lnTo>
                    <a:lnTo>
                      <a:pt x="805" y="235"/>
                    </a:lnTo>
                    <a:lnTo>
                      <a:pt x="802" y="244"/>
                    </a:lnTo>
                    <a:lnTo>
                      <a:pt x="800" y="252"/>
                    </a:lnTo>
                    <a:lnTo>
                      <a:pt x="799" y="261"/>
                    </a:lnTo>
                    <a:lnTo>
                      <a:pt x="797" y="270"/>
                    </a:lnTo>
                    <a:lnTo>
                      <a:pt x="796" y="279"/>
                    </a:lnTo>
                    <a:lnTo>
                      <a:pt x="796" y="288"/>
                    </a:lnTo>
                    <a:lnTo>
                      <a:pt x="791" y="277"/>
                    </a:lnTo>
                    <a:lnTo>
                      <a:pt x="784" y="268"/>
                    </a:lnTo>
                    <a:lnTo>
                      <a:pt x="779" y="261"/>
                    </a:lnTo>
                    <a:lnTo>
                      <a:pt x="772" y="253"/>
                    </a:lnTo>
                    <a:lnTo>
                      <a:pt x="767" y="245"/>
                    </a:lnTo>
                    <a:lnTo>
                      <a:pt x="761" y="239"/>
                    </a:lnTo>
                    <a:lnTo>
                      <a:pt x="755" y="232"/>
                    </a:lnTo>
                    <a:lnTo>
                      <a:pt x="749" y="227"/>
                    </a:lnTo>
                    <a:lnTo>
                      <a:pt x="742" y="222"/>
                    </a:lnTo>
                    <a:lnTo>
                      <a:pt x="736" y="218"/>
                    </a:lnTo>
                    <a:lnTo>
                      <a:pt x="729" y="214"/>
                    </a:lnTo>
                    <a:lnTo>
                      <a:pt x="723" y="210"/>
                    </a:lnTo>
                    <a:lnTo>
                      <a:pt x="716" y="207"/>
                    </a:lnTo>
                    <a:lnTo>
                      <a:pt x="708" y="205"/>
                    </a:lnTo>
                    <a:lnTo>
                      <a:pt x="702" y="204"/>
                    </a:lnTo>
                    <a:lnTo>
                      <a:pt x="695" y="202"/>
                    </a:lnTo>
                    <a:lnTo>
                      <a:pt x="688" y="201"/>
                    </a:lnTo>
                    <a:lnTo>
                      <a:pt x="681" y="201"/>
                    </a:lnTo>
                    <a:lnTo>
                      <a:pt x="665" y="201"/>
                    </a:lnTo>
                    <a:lnTo>
                      <a:pt x="651" y="202"/>
                    </a:lnTo>
                    <a:lnTo>
                      <a:pt x="635" y="205"/>
                    </a:lnTo>
                    <a:lnTo>
                      <a:pt x="620" y="209"/>
                    </a:lnTo>
                    <a:lnTo>
                      <a:pt x="604" y="213"/>
                    </a:lnTo>
                    <a:lnTo>
                      <a:pt x="587" y="219"/>
                    </a:lnTo>
                    <a:lnTo>
                      <a:pt x="571" y="226"/>
                    </a:lnTo>
                    <a:lnTo>
                      <a:pt x="559" y="231"/>
                    </a:lnTo>
                    <a:lnTo>
                      <a:pt x="549" y="237"/>
                    </a:lnTo>
                    <a:lnTo>
                      <a:pt x="539" y="246"/>
                    </a:lnTo>
                    <a:lnTo>
                      <a:pt x="533" y="250"/>
                    </a:lnTo>
                    <a:lnTo>
                      <a:pt x="528" y="255"/>
                    </a:lnTo>
                    <a:lnTo>
                      <a:pt x="519" y="267"/>
                    </a:lnTo>
                    <a:lnTo>
                      <a:pt x="510" y="279"/>
                    </a:lnTo>
                    <a:lnTo>
                      <a:pt x="502" y="292"/>
                    </a:lnTo>
                    <a:lnTo>
                      <a:pt x="498" y="298"/>
                    </a:lnTo>
                    <a:lnTo>
                      <a:pt x="495" y="305"/>
                    </a:lnTo>
                    <a:lnTo>
                      <a:pt x="489" y="318"/>
                    </a:lnTo>
                    <a:lnTo>
                      <a:pt x="486" y="325"/>
                    </a:lnTo>
                    <a:lnTo>
                      <a:pt x="485" y="332"/>
                    </a:lnTo>
                    <a:lnTo>
                      <a:pt x="484" y="338"/>
                    </a:lnTo>
                    <a:lnTo>
                      <a:pt x="482" y="346"/>
                    </a:lnTo>
                    <a:lnTo>
                      <a:pt x="481" y="361"/>
                    </a:lnTo>
                    <a:lnTo>
                      <a:pt x="482" y="373"/>
                    </a:lnTo>
                    <a:lnTo>
                      <a:pt x="484" y="381"/>
                    </a:lnTo>
                    <a:lnTo>
                      <a:pt x="485" y="388"/>
                    </a:lnTo>
                    <a:lnTo>
                      <a:pt x="488" y="394"/>
                    </a:lnTo>
                    <a:lnTo>
                      <a:pt x="490" y="401"/>
                    </a:lnTo>
                    <a:lnTo>
                      <a:pt x="494" y="406"/>
                    </a:lnTo>
                    <a:lnTo>
                      <a:pt x="498" y="412"/>
                    </a:lnTo>
                    <a:lnTo>
                      <a:pt x="502" y="464"/>
                    </a:lnTo>
                    <a:lnTo>
                      <a:pt x="490" y="453"/>
                    </a:lnTo>
                    <a:lnTo>
                      <a:pt x="480" y="442"/>
                    </a:lnTo>
                    <a:lnTo>
                      <a:pt x="471" y="431"/>
                    </a:lnTo>
                    <a:lnTo>
                      <a:pt x="463" y="420"/>
                    </a:lnTo>
                    <a:lnTo>
                      <a:pt x="456" y="409"/>
                    </a:lnTo>
                    <a:lnTo>
                      <a:pt x="450" y="396"/>
                    </a:lnTo>
                    <a:lnTo>
                      <a:pt x="444" y="384"/>
                    </a:lnTo>
                    <a:lnTo>
                      <a:pt x="439" y="371"/>
                    </a:lnTo>
                    <a:lnTo>
                      <a:pt x="430" y="345"/>
                    </a:lnTo>
                    <a:lnTo>
                      <a:pt x="421" y="318"/>
                    </a:lnTo>
                    <a:lnTo>
                      <a:pt x="411" y="290"/>
                    </a:lnTo>
                    <a:lnTo>
                      <a:pt x="405" y="276"/>
                    </a:lnTo>
                    <a:lnTo>
                      <a:pt x="399" y="262"/>
                    </a:lnTo>
                    <a:lnTo>
                      <a:pt x="395" y="255"/>
                    </a:lnTo>
                    <a:lnTo>
                      <a:pt x="391" y="252"/>
                    </a:lnTo>
                    <a:lnTo>
                      <a:pt x="386" y="246"/>
                    </a:lnTo>
                    <a:lnTo>
                      <a:pt x="380" y="242"/>
                    </a:lnTo>
                    <a:lnTo>
                      <a:pt x="367" y="235"/>
                    </a:lnTo>
                    <a:lnTo>
                      <a:pt x="354" y="228"/>
                    </a:lnTo>
                    <a:lnTo>
                      <a:pt x="344" y="222"/>
                    </a:lnTo>
                    <a:lnTo>
                      <a:pt x="339" y="218"/>
                    </a:lnTo>
                    <a:lnTo>
                      <a:pt x="335" y="214"/>
                    </a:lnTo>
                    <a:lnTo>
                      <a:pt x="332" y="210"/>
                    </a:lnTo>
                    <a:lnTo>
                      <a:pt x="329" y="206"/>
                    </a:lnTo>
                    <a:lnTo>
                      <a:pt x="329" y="201"/>
                    </a:lnTo>
                    <a:lnTo>
                      <a:pt x="331" y="198"/>
                    </a:lnTo>
                    <a:lnTo>
                      <a:pt x="331" y="194"/>
                    </a:lnTo>
                    <a:lnTo>
                      <a:pt x="337" y="180"/>
                    </a:lnTo>
                    <a:lnTo>
                      <a:pt x="340" y="170"/>
                    </a:lnTo>
                    <a:lnTo>
                      <a:pt x="343" y="159"/>
                    </a:lnTo>
                    <a:lnTo>
                      <a:pt x="344" y="149"/>
                    </a:lnTo>
                    <a:lnTo>
                      <a:pt x="345" y="137"/>
                    </a:lnTo>
                    <a:lnTo>
                      <a:pt x="345" y="124"/>
                    </a:lnTo>
                    <a:lnTo>
                      <a:pt x="345" y="113"/>
                    </a:lnTo>
                    <a:lnTo>
                      <a:pt x="344" y="101"/>
                    </a:lnTo>
                    <a:lnTo>
                      <a:pt x="340" y="91"/>
                    </a:lnTo>
                    <a:lnTo>
                      <a:pt x="337" y="85"/>
                    </a:lnTo>
                    <a:lnTo>
                      <a:pt x="335" y="80"/>
                    </a:lnTo>
                    <a:lnTo>
                      <a:pt x="332" y="76"/>
                    </a:lnTo>
                    <a:lnTo>
                      <a:pt x="328" y="71"/>
                    </a:lnTo>
                    <a:lnTo>
                      <a:pt x="324" y="67"/>
                    </a:lnTo>
                    <a:lnTo>
                      <a:pt x="319" y="65"/>
                    </a:lnTo>
                    <a:lnTo>
                      <a:pt x="314" y="62"/>
                    </a:lnTo>
                    <a:lnTo>
                      <a:pt x="309" y="59"/>
                    </a:lnTo>
                    <a:lnTo>
                      <a:pt x="302" y="57"/>
                    </a:lnTo>
                    <a:lnTo>
                      <a:pt x="294" y="56"/>
                    </a:lnTo>
                    <a:lnTo>
                      <a:pt x="286" y="54"/>
                    </a:lnTo>
                    <a:lnTo>
                      <a:pt x="279" y="54"/>
                    </a:lnTo>
                    <a:close/>
                  </a:path>
                </a:pathLst>
              </a:custGeom>
              <a:solidFill>
                <a:srgbClr val="90D8F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06" name="Freeform 6"/>
              <p:cNvSpPr>
                <a:spLocks/>
              </p:cNvSpPr>
              <p:nvPr/>
            </p:nvSpPr>
            <p:spPr bwMode="auto">
              <a:xfrm>
                <a:off x="4361" y="2031"/>
                <a:ext cx="30" cy="19"/>
              </a:xfrm>
              <a:custGeom>
                <a:avLst/>
                <a:gdLst>
                  <a:gd name="T0" fmla="*/ 0 w 122"/>
                  <a:gd name="T1" fmla="*/ 0 h 80"/>
                  <a:gd name="T2" fmla="*/ 0 w 122"/>
                  <a:gd name="T3" fmla="*/ 0 h 80"/>
                  <a:gd name="T4" fmla="*/ 0 w 122"/>
                  <a:gd name="T5" fmla="*/ 0 h 80"/>
                  <a:gd name="T6" fmla="*/ 0 w 122"/>
                  <a:gd name="T7" fmla="*/ 0 h 80"/>
                  <a:gd name="T8" fmla="*/ 0 w 122"/>
                  <a:gd name="T9" fmla="*/ 0 h 80"/>
                  <a:gd name="T10" fmla="*/ 0 w 122"/>
                  <a:gd name="T11" fmla="*/ 0 h 80"/>
                  <a:gd name="T12" fmla="*/ 0 w 122"/>
                  <a:gd name="T13" fmla="*/ 0 h 80"/>
                  <a:gd name="T14" fmla="*/ 0 w 122"/>
                  <a:gd name="T15" fmla="*/ 0 h 80"/>
                  <a:gd name="T16" fmla="*/ 0 w 122"/>
                  <a:gd name="T17" fmla="*/ 0 h 80"/>
                  <a:gd name="T18" fmla="*/ 0 w 122"/>
                  <a:gd name="T19" fmla="*/ 0 h 80"/>
                  <a:gd name="T20" fmla="*/ 0 w 122"/>
                  <a:gd name="T21" fmla="*/ 0 h 80"/>
                  <a:gd name="T22" fmla="*/ 0 w 122"/>
                  <a:gd name="T23" fmla="*/ 0 h 80"/>
                  <a:gd name="T24" fmla="*/ 0 w 122"/>
                  <a:gd name="T25" fmla="*/ 0 h 80"/>
                  <a:gd name="T26" fmla="*/ 0 w 122"/>
                  <a:gd name="T27" fmla="*/ 0 h 80"/>
                  <a:gd name="T28" fmla="*/ 0 w 122"/>
                  <a:gd name="T29" fmla="*/ 0 h 80"/>
                  <a:gd name="T30" fmla="*/ 0 w 122"/>
                  <a:gd name="T31" fmla="*/ 0 h 80"/>
                  <a:gd name="T32" fmla="*/ 0 w 122"/>
                  <a:gd name="T33" fmla="*/ 0 h 80"/>
                  <a:gd name="T34" fmla="*/ 0 w 122"/>
                  <a:gd name="T35" fmla="*/ 0 h 80"/>
                  <a:gd name="T36" fmla="*/ 0 w 122"/>
                  <a:gd name="T37" fmla="*/ 0 h 8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22"/>
                  <a:gd name="T58" fmla="*/ 0 h 80"/>
                  <a:gd name="T59" fmla="*/ 122 w 122"/>
                  <a:gd name="T60" fmla="*/ 80 h 8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22" h="80">
                    <a:moveTo>
                      <a:pt x="122" y="9"/>
                    </a:moveTo>
                    <a:lnTo>
                      <a:pt x="106" y="11"/>
                    </a:lnTo>
                    <a:lnTo>
                      <a:pt x="90" y="16"/>
                    </a:lnTo>
                    <a:lnTo>
                      <a:pt x="73" y="22"/>
                    </a:lnTo>
                    <a:lnTo>
                      <a:pt x="57" y="30"/>
                    </a:lnTo>
                    <a:lnTo>
                      <a:pt x="41" y="42"/>
                    </a:lnTo>
                    <a:lnTo>
                      <a:pt x="29" y="54"/>
                    </a:lnTo>
                    <a:lnTo>
                      <a:pt x="17" y="67"/>
                    </a:lnTo>
                    <a:lnTo>
                      <a:pt x="9" y="80"/>
                    </a:lnTo>
                    <a:lnTo>
                      <a:pt x="0" y="74"/>
                    </a:lnTo>
                    <a:lnTo>
                      <a:pt x="9" y="60"/>
                    </a:lnTo>
                    <a:lnTo>
                      <a:pt x="21" y="47"/>
                    </a:lnTo>
                    <a:lnTo>
                      <a:pt x="34" y="34"/>
                    </a:lnTo>
                    <a:lnTo>
                      <a:pt x="50" y="22"/>
                    </a:lnTo>
                    <a:lnTo>
                      <a:pt x="68" y="13"/>
                    </a:lnTo>
                    <a:lnTo>
                      <a:pt x="85" y="7"/>
                    </a:lnTo>
                    <a:lnTo>
                      <a:pt x="102" y="2"/>
                    </a:lnTo>
                    <a:lnTo>
                      <a:pt x="119" y="0"/>
                    </a:lnTo>
                    <a:lnTo>
                      <a:pt x="122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07" name="Freeform 7"/>
              <p:cNvSpPr>
                <a:spLocks/>
              </p:cNvSpPr>
              <p:nvPr/>
            </p:nvSpPr>
            <p:spPr bwMode="auto">
              <a:xfrm>
                <a:off x="4320" y="2048"/>
                <a:ext cx="42" cy="25"/>
              </a:xfrm>
              <a:custGeom>
                <a:avLst/>
                <a:gdLst>
                  <a:gd name="T0" fmla="*/ 0 w 169"/>
                  <a:gd name="T1" fmla="*/ 0 h 97"/>
                  <a:gd name="T2" fmla="*/ 0 w 169"/>
                  <a:gd name="T3" fmla="*/ 0 h 97"/>
                  <a:gd name="T4" fmla="*/ 0 w 169"/>
                  <a:gd name="T5" fmla="*/ 0 h 97"/>
                  <a:gd name="T6" fmla="*/ 0 w 169"/>
                  <a:gd name="T7" fmla="*/ 0 h 97"/>
                  <a:gd name="T8" fmla="*/ 0 w 169"/>
                  <a:gd name="T9" fmla="*/ 0 h 97"/>
                  <a:gd name="T10" fmla="*/ 0 w 169"/>
                  <a:gd name="T11" fmla="*/ 0 h 97"/>
                  <a:gd name="T12" fmla="*/ 0 w 169"/>
                  <a:gd name="T13" fmla="*/ 0 h 97"/>
                  <a:gd name="T14" fmla="*/ 0 w 169"/>
                  <a:gd name="T15" fmla="*/ 0 h 97"/>
                  <a:gd name="T16" fmla="*/ 0 w 169"/>
                  <a:gd name="T17" fmla="*/ 0 h 97"/>
                  <a:gd name="T18" fmla="*/ 0 w 169"/>
                  <a:gd name="T19" fmla="*/ 0 h 97"/>
                  <a:gd name="T20" fmla="*/ 0 w 169"/>
                  <a:gd name="T21" fmla="*/ 0 h 97"/>
                  <a:gd name="T22" fmla="*/ 0 w 169"/>
                  <a:gd name="T23" fmla="*/ 0 h 97"/>
                  <a:gd name="T24" fmla="*/ 0 w 169"/>
                  <a:gd name="T25" fmla="*/ 0 h 97"/>
                  <a:gd name="T26" fmla="*/ 0 w 169"/>
                  <a:gd name="T27" fmla="*/ 0 h 97"/>
                  <a:gd name="T28" fmla="*/ 0 w 169"/>
                  <a:gd name="T29" fmla="*/ 0 h 97"/>
                  <a:gd name="T30" fmla="*/ 0 w 169"/>
                  <a:gd name="T31" fmla="*/ 0 h 97"/>
                  <a:gd name="T32" fmla="*/ 0 w 169"/>
                  <a:gd name="T33" fmla="*/ 0 h 97"/>
                  <a:gd name="T34" fmla="*/ 0 w 169"/>
                  <a:gd name="T35" fmla="*/ 0 h 97"/>
                  <a:gd name="T36" fmla="*/ 0 w 169"/>
                  <a:gd name="T37" fmla="*/ 0 h 97"/>
                  <a:gd name="T38" fmla="*/ 0 w 169"/>
                  <a:gd name="T39" fmla="*/ 0 h 97"/>
                  <a:gd name="T40" fmla="*/ 0 w 169"/>
                  <a:gd name="T41" fmla="*/ 0 h 9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69"/>
                  <a:gd name="T64" fmla="*/ 0 h 97"/>
                  <a:gd name="T65" fmla="*/ 169 w 169"/>
                  <a:gd name="T66" fmla="*/ 97 h 9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69" h="97">
                    <a:moveTo>
                      <a:pt x="169" y="10"/>
                    </a:moveTo>
                    <a:lnTo>
                      <a:pt x="132" y="10"/>
                    </a:lnTo>
                    <a:lnTo>
                      <a:pt x="106" y="14"/>
                    </a:lnTo>
                    <a:lnTo>
                      <a:pt x="80" y="23"/>
                    </a:lnTo>
                    <a:lnTo>
                      <a:pt x="52" y="33"/>
                    </a:lnTo>
                    <a:lnTo>
                      <a:pt x="30" y="52"/>
                    </a:lnTo>
                    <a:lnTo>
                      <a:pt x="22" y="61"/>
                    </a:lnTo>
                    <a:lnTo>
                      <a:pt x="16" y="72"/>
                    </a:lnTo>
                    <a:lnTo>
                      <a:pt x="12" y="83"/>
                    </a:lnTo>
                    <a:lnTo>
                      <a:pt x="10" y="97"/>
                    </a:lnTo>
                    <a:lnTo>
                      <a:pt x="0" y="97"/>
                    </a:lnTo>
                    <a:lnTo>
                      <a:pt x="1" y="82"/>
                    </a:lnTo>
                    <a:lnTo>
                      <a:pt x="7" y="67"/>
                    </a:lnTo>
                    <a:lnTo>
                      <a:pt x="13" y="56"/>
                    </a:lnTo>
                    <a:lnTo>
                      <a:pt x="24" y="44"/>
                    </a:lnTo>
                    <a:lnTo>
                      <a:pt x="46" y="26"/>
                    </a:lnTo>
                    <a:lnTo>
                      <a:pt x="74" y="14"/>
                    </a:lnTo>
                    <a:lnTo>
                      <a:pt x="102" y="5"/>
                    </a:lnTo>
                    <a:lnTo>
                      <a:pt x="129" y="1"/>
                    </a:lnTo>
                    <a:lnTo>
                      <a:pt x="169" y="0"/>
                    </a:lnTo>
                    <a:lnTo>
                      <a:pt x="169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08" name="Freeform 8"/>
              <p:cNvSpPr>
                <a:spLocks/>
              </p:cNvSpPr>
              <p:nvPr/>
            </p:nvSpPr>
            <p:spPr bwMode="auto">
              <a:xfrm>
                <a:off x="4361" y="2048"/>
                <a:ext cx="2" cy="3"/>
              </a:xfrm>
              <a:custGeom>
                <a:avLst/>
                <a:gdLst>
                  <a:gd name="T0" fmla="*/ 0 w 9"/>
                  <a:gd name="T1" fmla="*/ 0 h 10"/>
                  <a:gd name="T2" fmla="*/ 0 w 9"/>
                  <a:gd name="T3" fmla="*/ 0 h 10"/>
                  <a:gd name="T4" fmla="*/ 0 w 9"/>
                  <a:gd name="T5" fmla="*/ 0 h 10"/>
                  <a:gd name="T6" fmla="*/ 0 w 9"/>
                  <a:gd name="T7" fmla="*/ 0 h 10"/>
                  <a:gd name="T8" fmla="*/ 0 w 9"/>
                  <a:gd name="T9" fmla="*/ 0 h 10"/>
                  <a:gd name="T10" fmla="*/ 0 w 9"/>
                  <a:gd name="T11" fmla="*/ 0 h 1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"/>
                  <a:gd name="T19" fmla="*/ 0 h 10"/>
                  <a:gd name="T20" fmla="*/ 9 w 9"/>
                  <a:gd name="T21" fmla="*/ 10 h 1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" h="10">
                    <a:moveTo>
                      <a:pt x="9" y="8"/>
                    </a:moveTo>
                    <a:lnTo>
                      <a:pt x="8" y="10"/>
                    </a:lnTo>
                    <a:lnTo>
                      <a:pt x="6" y="10"/>
                    </a:lnTo>
                    <a:lnTo>
                      <a:pt x="6" y="0"/>
                    </a:lnTo>
                    <a:lnTo>
                      <a:pt x="0" y="2"/>
                    </a:lnTo>
                    <a:lnTo>
                      <a:pt x="9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09" name="Freeform 9"/>
              <p:cNvSpPr>
                <a:spLocks/>
              </p:cNvSpPr>
              <p:nvPr/>
            </p:nvSpPr>
            <p:spPr bwMode="auto">
              <a:xfrm>
                <a:off x="4320" y="2073"/>
                <a:ext cx="66" cy="62"/>
              </a:xfrm>
              <a:custGeom>
                <a:avLst/>
                <a:gdLst>
                  <a:gd name="T0" fmla="*/ 0 w 264"/>
                  <a:gd name="T1" fmla="*/ 0 h 248"/>
                  <a:gd name="T2" fmla="*/ 0 w 264"/>
                  <a:gd name="T3" fmla="*/ 0 h 248"/>
                  <a:gd name="T4" fmla="*/ 0 w 264"/>
                  <a:gd name="T5" fmla="*/ 0 h 248"/>
                  <a:gd name="T6" fmla="*/ 0 w 264"/>
                  <a:gd name="T7" fmla="*/ 0 h 248"/>
                  <a:gd name="T8" fmla="*/ 0 w 264"/>
                  <a:gd name="T9" fmla="*/ 0 h 248"/>
                  <a:gd name="T10" fmla="*/ 0 w 264"/>
                  <a:gd name="T11" fmla="*/ 0 h 248"/>
                  <a:gd name="T12" fmla="*/ 0 w 264"/>
                  <a:gd name="T13" fmla="*/ 0 h 248"/>
                  <a:gd name="T14" fmla="*/ 0 w 264"/>
                  <a:gd name="T15" fmla="*/ 0 h 248"/>
                  <a:gd name="T16" fmla="*/ 0 w 264"/>
                  <a:gd name="T17" fmla="*/ 0 h 248"/>
                  <a:gd name="T18" fmla="*/ 0 w 264"/>
                  <a:gd name="T19" fmla="*/ 0 h 248"/>
                  <a:gd name="T20" fmla="*/ 0 w 264"/>
                  <a:gd name="T21" fmla="*/ 0 h 248"/>
                  <a:gd name="T22" fmla="*/ 0 w 264"/>
                  <a:gd name="T23" fmla="*/ 0 h 248"/>
                  <a:gd name="T24" fmla="*/ 0 w 264"/>
                  <a:gd name="T25" fmla="*/ 0 h 248"/>
                  <a:gd name="T26" fmla="*/ 0 w 264"/>
                  <a:gd name="T27" fmla="*/ 0 h 248"/>
                  <a:gd name="T28" fmla="*/ 0 w 264"/>
                  <a:gd name="T29" fmla="*/ 0 h 248"/>
                  <a:gd name="T30" fmla="*/ 0 w 264"/>
                  <a:gd name="T31" fmla="*/ 0 h 248"/>
                  <a:gd name="T32" fmla="*/ 0 w 264"/>
                  <a:gd name="T33" fmla="*/ 0 h 248"/>
                  <a:gd name="T34" fmla="*/ 0 w 264"/>
                  <a:gd name="T35" fmla="*/ 0 h 248"/>
                  <a:gd name="T36" fmla="*/ 0 w 264"/>
                  <a:gd name="T37" fmla="*/ 0 h 248"/>
                  <a:gd name="T38" fmla="*/ 0 w 264"/>
                  <a:gd name="T39" fmla="*/ 0 h 248"/>
                  <a:gd name="T40" fmla="*/ 0 w 264"/>
                  <a:gd name="T41" fmla="*/ 0 h 248"/>
                  <a:gd name="T42" fmla="*/ 0 w 264"/>
                  <a:gd name="T43" fmla="*/ 0 h 248"/>
                  <a:gd name="T44" fmla="*/ 0 w 264"/>
                  <a:gd name="T45" fmla="*/ 0 h 248"/>
                  <a:gd name="T46" fmla="*/ 0 w 264"/>
                  <a:gd name="T47" fmla="*/ 0 h 248"/>
                  <a:gd name="T48" fmla="*/ 0 w 264"/>
                  <a:gd name="T49" fmla="*/ 0 h 24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264"/>
                  <a:gd name="T76" fmla="*/ 0 h 248"/>
                  <a:gd name="T77" fmla="*/ 264 w 264"/>
                  <a:gd name="T78" fmla="*/ 248 h 24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264" h="248">
                    <a:moveTo>
                      <a:pt x="10" y="0"/>
                    </a:moveTo>
                    <a:lnTo>
                      <a:pt x="12" y="25"/>
                    </a:lnTo>
                    <a:lnTo>
                      <a:pt x="18" y="44"/>
                    </a:lnTo>
                    <a:lnTo>
                      <a:pt x="25" y="62"/>
                    </a:lnTo>
                    <a:lnTo>
                      <a:pt x="37" y="79"/>
                    </a:lnTo>
                    <a:lnTo>
                      <a:pt x="51" y="93"/>
                    </a:lnTo>
                    <a:lnTo>
                      <a:pt x="65" y="106"/>
                    </a:lnTo>
                    <a:lnTo>
                      <a:pt x="103" y="130"/>
                    </a:lnTo>
                    <a:lnTo>
                      <a:pt x="186" y="177"/>
                    </a:lnTo>
                    <a:lnTo>
                      <a:pt x="227" y="205"/>
                    </a:lnTo>
                    <a:lnTo>
                      <a:pt x="247" y="223"/>
                    </a:lnTo>
                    <a:lnTo>
                      <a:pt x="264" y="241"/>
                    </a:lnTo>
                    <a:lnTo>
                      <a:pt x="256" y="248"/>
                    </a:lnTo>
                    <a:lnTo>
                      <a:pt x="239" y="230"/>
                    </a:lnTo>
                    <a:lnTo>
                      <a:pt x="221" y="213"/>
                    </a:lnTo>
                    <a:lnTo>
                      <a:pt x="180" y="186"/>
                    </a:lnTo>
                    <a:lnTo>
                      <a:pt x="98" y="139"/>
                    </a:lnTo>
                    <a:lnTo>
                      <a:pt x="60" y="116"/>
                    </a:lnTo>
                    <a:lnTo>
                      <a:pt x="43" y="100"/>
                    </a:lnTo>
                    <a:lnTo>
                      <a:pt x="29" y="86"/>
                    </a:lnTo>
                    <a:lnTo>
                      <a:pt x="16" y="68"/>
                    </a:lnTo>
                    <a:lnTo>
                      <a:pt x="8" y="47"/>
                    </a:lnTo>
                    <a:lnTo>
                      <a:pt x="1" y="26"/>
                    </a:lnTo>
                    <a:lnTo>
                      <a:pt x="0" y="1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10" name="Freeform 10"/>
              <p:cNvSpPr>
                <a:spLocks/>
              </p:cNvSpPr>
              <p:nvPr/>
            </p:nvSpPr>
            <p:spPr bwMode="auto">
              <a:xfrm>
                <a:off x="4320" y="2073"/>
                <a:ext cx="3" cy="1"/>
              </a:xfrm>
              <a:custGeom>
                <a:avLst/>
                <a:gdLst>
                  <a:gd name="T0" fmla="*/ 0 w 10"/>
                  <a:gd name="T1" fmla="*/ 0 h 1"/>
                  <a:gd name="T2" fmla="*/ 0 w 10"/>
                  <a:gd name="T3" fmla="*/ 1 h 1"/>
                  <a:gd name="T4" fmla="*/ 0 w 10"/>
                  <a:gd name="T5" fmla="*/ 0 h 1"/>
                  <a:gd name="T6" fmla="*/ 0 w 10"/>
                  <a:gd name="T7" fmla="*/ 0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"/>
                  <a:gd name="T13" fmla="*/ 0 h 1"/>
                  <a:gd name="T14" fmla="*/ 10 w 10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" h="1">
                    <a:moveTo>
                      <a:pt x="0" y="0"/>
                    </a:moveTo>
                    <a:lnTo>
                      <a:pt x="0" y="1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11" name="Freeform 11"/>
              <p:cNvSpPr>
                <a:spLocks/>
              </p:cNvSpPr>
              <p:nvPr/>
            </p:nvSpPr>
            <p:spPr bwMode="auto">
              <a:xfrm>
                <a:off x="4384" y="2133"/>
                <a:ext cx="75" cy="90"/>
              </a:xfrm>
              <a:custGeom>
                <a:avLst/>
                <a:gdLst>
                  <a:gd name="T0" fmla="*/ 0 w 303"/>
                  <a:gd name="T1" fmla="*/ 0 h 361"/>
                  <a:gd name="T2" fmla="*/ 0 w 303"/>
                  <a:gd name="T3" fmla="*/ 0 h 361"/>
                  <a:gd name="T4" fmla="*/ 0 w 303"/>
                  <a:gd name="T5" fmla="*/ 0 h 361"/>
                  <a:gd name="T6" fmla="*/ 0 w 303"/>
                  <a:gd name="T7" fmla="*/ 0 h 361"/>
                  <a:gd name="T8" fmla="*/ 0 w 303"/>
                  <a:gd name="T9" fmla="*/ 0 h 361"/>
                  <a:gd name="T10" fmla="*/ 0 w 303"/>
                  <a:gd name="T11" fmla="*/ 0 h 361"/>
                  <a:gd name="T12" fmla="*/ 0 w 303"/>
                  <a:gd name="T13" fmla="*/ 0 h 361"/>
                  <a:gd name="T14" fmla="*/ 0 w 303"/>
                  <a:gd name="T15" fmla="*/ 0 h 361"/>
                  <a:gd name="T16" fmla="*/ 0 w 303"/>
                  <a:gd name="T17" fmla="*/ 0 h 361"/>
                  <a:gd name="T18" fmla="*/ 0 w 303"/>
                  <a:gd name="T19" fmla="*/ 0 h 361"/>
                  <a:gd name="T20" fmla="*/ 0 w 303"/>
                  <a:gd name="T21" fmla="*/ 0 h 361"/>
                  <a:gd name="T22" fmla="*/ 0 w 303"/>
                  <a:gd name="T23" fmla="*/ 0 h 361"/>
                  <a:gd name="T24" fmla="*/ 0 w 303"/>
                  <a:gd name="T25" fmla="*/ 0 h 361"/>
                  <a:gd name="T26" fmla="*/ 0 w 303"/>
                  <a:gd name="T27" fmla="*/ 0 h 361"/>
                  <a:gd name="T28" fmla="*/ 0 w 303"/>
                  <a:gd name="T29" fmla="*/ 0 h 361"/>
                  <a:gd name="T30" fmla="*/ 0 w 303"/>
                  <a:gd name="T31" fmla="*/ 0 h 361"/>
                  <a:gd name="T32" fmla="*/ 0 w 303"/>
                  <a:gd name="T33" fmla="*/ 0 h 361"/>
                  <a:gd name="T34" fmla="*/ 0 w 303"/>
                  <a:gd name="T35" fmla="*/ 0 h 361"/>
                  <a:gd name="T36" fmla="*/ 0 w 303"/>
                  <a:gd name="T37" fmla="*/ 0 h 361"/>
                  <a:gd name="T38" fmla="*/ 0 w 303"/>
                  <a:gd name="T39" fmla="*/ 0 h 361"/>
                  <a:gd name="T40" fmla="*/ 0 w 303"/>
                  <a:gd name="T41" fmla="*/ 0 h 361"/>
                  <a:gd name="T42" fmla="*/ 0 w 303"/>
                  <a:gd name="T43" fmla="*/ 0 h 361"/>
                  <a:gd name="T44" fmla="*/ 0 w 303"/>
                  <a:gd name="T45" fmla="*/ 0 h 361"/>
                  <a:gd name="T46" fmla="*/ 0 w 303"/>
                  <a:gd name="T47" fmla="*/ 0 h 361"/>
                  <a:gd name="T48" fmla="*/ 0 w 303"/>
                  <a:gd name="T49" fmla="*/ 0 h 361"/>
                  <a:gd name="T50" fmla="*/ 0 w 303"/>
                  <a:gd name="T51" fmla="*/ 0 h 361"/>
                  <a:gd name="T52" fmla="*/ 0 w 303"/>
                  <a:gd name="T53" fmla="*/ 0 h 361"/>
                  <a:gd name="T54" fmla="*/ 0 w 303"/>
                  <a:gd name="T55" fmla="*/ 0 h 361"/>
                  <a:gd name="T56" fmla="*/ 0 w 303"/>
                  <a:gd name="T57" fmla="*/ 0 h 361"/>
                  <a:gd name="T58" fmla="*/ 0 w 303"/>
                  <a:gd name="T59" fmla="*/ 0 h 361"/>
                  <a:gd name="T60" fmla="*/ 0 w 303"/>
                  <a:gd name="T61" fmla="*/ 0 h 36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303"/>
                  <a:gd name="T94" fmla="*/ 0 h 361"/>
                  <a:gd name="T95" fmla="*/ 303 w 303"/>
                  <a:gd name="T96" fmla="*/ 361 h 36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303" h="361">
                    <a:moveTo>
                      <a:pt x="9" y="0"/>
                    </a:moveTo>
                    <a:lnTo>
                      <a:pt x="14" y="11"/>
                    </a:lnTo>
                    <a:lnTo>
                      <a:pt x="18" y="22"/>
                    </a:lnTo>
                    <a:lnTo>
                      <a:pt x="18" y="42"/>
                    </a:lnTo>
                    <a:lnTo>
                      <a:pt x="18" y="65"/>
                    </a:lnTo>
                    <a:lnTo>
                      <a:pt x="21" y="78"/>
                    </a:lnTo>
                    <a:lnTo>
                      <a:pt x="25" y="94"/>
                    </a:lnTo>
                    <a:lnTo>
                      <a:pt x="34" y="113"/>
                    </a:lnTo>
                    <a:lnTo>
                      <a:pt x="49" y="135"/>
                    </a:lnTo>
                    <a:lnTo>
                      <a:pt x="70" y="161"/>
                    </a:lnTo>
                    <a:lnTo>
                      <a:pt x="98" y="190"/>
                    </a:lnTo>
                    <a:lnTo>
                      <a:pt x="133" y="222"/>
                    </a:lnTo>
                    <a:lnTo>
                      <a:pt x="179" y="261"/>
                    </a:lnTo>
                    <a:lnTo>
                      <a:pt x="235" y="304"/>
                    </a:lnTo>
                    <a:lnTo>
                      <a:pt x="303" y="353"/>
                    </a:lnTo>
                    <a:lnTo>
                      <a:pt x="296" y="361"/>
                    </a:lnTo>
                    <a:lnTo>
                      <a:pt x="228" y="312"/>
                    </a:lnTo>
                    <a:lnTo>
                      <a:pt x="172" y="269"/>
                    </a:lnTo>
                    <a:lnTo>
                      <a:pt x="127" y="230"/>
                    </a:lnTo>
                    <a:lnTo>
                      <a:pt x="90" y="196"/>
                    </a:lnTo>
                    <a:lnTo>
                      <a:pt x="63" y="168"/>
                    </a:lnTo>
                    <a:lnTo>
                      <a:pt x="42" y="142"/>
                    </a:lnTo>
                    <a:lnTo>
                      <a:pt x="25" y="118"/>
                    </a:lnTo>
                    <a:lnTo>
                      <a:pt x="15" y="99"/>
                    </a:lnTo>
                    <a:lnTo>
                      <a:pt x="10" y="81"/>
                    </a:lnTo>
                    <a:lnTo>
                      <a:pt x="8" y="65"/>
                    </a:lnTo>
                    <a:lnTo>
                      <a:pt x="8" y="42"/>
                    </a:lnTo>
                    <a:lnTo>
                      <a:pt x="8" y="24"/>
                    </a:lnTo>
                    <a:lnTo>
                      <a:pt x="5" y="16"/>
                    </a:lnTo>
                    <a:lnTo>
                      <a:pt x="0" y="6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12" name="Freeform 12"/>
              <p:cNvSpPr>
                <a:spLocks/>
              </p:cNvSpPr>
              <p:nvPr/>
            </p:nvSpPr>
            <p:spPr bwMode="auto">
              <a:xfrm>
                <a:off x="4384" y="2133"/>
                <a:ext cx="2" cy="2"/>
              </a:xfrm>
              <a:custGeom>
                <a:avLst/>
                <a:gdLst>
                  <a:gd name="T0" fmla="*/ 0 w 9"/>
                  <a:gd name="T1" fmla="*/ 0 h 7"/>
                  <a:gd name="T2" fmla="*/ 0 w 9"/>
                  <a:gd name="T3" fmla="*/ 0 h 7"/>
                  <a:gd name="T4" fmla="*/ 0 w 9"/>
                  <a:gd name="T5" fmla="*/ 0 h 7"/>
                  <a:gd name="T6" fmla="*/ 0 w 9"/>
                  <a:gd name="T7" fmla="*/ 0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7"/>
                  <a:gd name="T14" fmla="*/ 9 w 9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7">
                    <a:moveTo>
                      <a:pt x="9" y="0"/>
                    </a:moveTo>
                    <a:lnTo>
                      <a:pt x="0" y="6"/>
                    </a:lnTo>
                    <a:lnTo>
                      <a:pt x="1" y="7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13" name="Freeform 13"/>
              <p:cNvSpPr>
                <a:spLocks/>
              </p:cNvSpPr>
              <p:nvPr/>
            </p:nvSpPr>
            <p:spPr bwMode="auto">
              <a:xfrm>
                <a:off x="4458" y="2221"/>
                <a:ext cx="24" cy="82"/>
              </a:xfrm>
              <a:custGeom>
                <a:avLst/>
                <a:gdLst>
                  <a:gd name="T0" fmla="*/ 0 w 97"/>
                  <a:gd name="T1" fmla="*/ 0 h 329"/>
                  <a:gd name="T2" fmla="*/ 0 w 97"/>
                  <a:gd name="T3" fmla="*/ 0 h 329"/>
                  <a:gd name="T4" fmla="*/ 0 w 97"/>
                  <a:gd name="T5" fmla="*/ 0 h 329"/>
                  <a:gd name="T6" fmla="*/ 0 w 97"/>
                  <a:gd name="T7" fmla="*/ 0 h 329"/>
                  <a:gd name="T8" fmla="*/ 0 w 97"/>
                  <a:gd name="T9" fmla="*/ 0 h 329"/>
                  <a:gd name="T10" fmla="*/ 0 w 97"/>
                  <a:gd name="T11" fmla="*/ 0 h 329"/>
                  <a:gd name="T12" fmla="*/ 0 w 97"/>
                  <a:gd name="T13" fmla="*/ 0 h 329"/>
                  <a:gd name="T14" fmla="*/ 0 w 97"/>
                  <a:gd name="T15" fmla="*/ 0 h 329"/>
                  <a:gd name="T16" fmla="*/ 0 w 97"/>
                  <a:gd name="T17" fmla="*/ 0 h 329"/>
                  <a:gd name="T18" fmla="*/ 0 w 97"/>
                  <a:gd name="T19" fmla="*/ 0 h 329"/>
                  <a:gd name="T20" fmla="*/ 0 w 97"/>
                  <a:gd name="T21" fmla="*/ 0 h 329"/>
                  <a:gd name="T22" fmla="*/ 0 w 97"/>
                  <a:gd name="T23" fmla="*/ 0 h 329"/>
                  <a:gd name="T24" fmla="*/ 0 w 97"/>
                  <a:gd name="T25" fmla="*/ 0 h 329"/>
                  <a:gd name="T26" fmla="*/ 0 w 97"/>
                  <a:gd name="T27" fmla="*/ 0 h 329"/>
                  <a:gd name="T28" fmla="*/ 0 w 97"/>
                  <a:gd name="T29" fmla="*/ 0 h 329"/>
                  <a:gd name="T30" fmla="*/ 0 w 97"/>
                  <a:gd name="T31" fmla="*/ 0 h 329"/>
                  <a:gd name="T32" fmla="*/ 0 w 97"/>
                  <a:gd name="T33" fmla="*/ 0 h 329"/>
                  <a:gd name="T34" fmla="*/ 0 w 97"/>
                  <a:gd name="T35" fmla="*/ 0 h 329"/>
                  <a:gd name="T36" fmla="*/ 0 w 97"/>
                  <a:gd name="T37" fmla="*/ 0 h 329"/>
                  <a:gd name="T38" fmla="*/ 0 w 97"/>
                  <a:gd name="T39" fmla="*/ 0 h 329"/>
                  <a:gd name="T40" fmla="*/ 0 w 97"/>
                  <a:gd name="T41" fmla="*/ 0 h 329"/>
                  <a:gd name="T42" fmla="*/ 0 w 97"/>
                  <a:gd name="T43" fmla="*/ 0 h 329"/>
                  <a:gd name="T44" fmla="*/ 0 w 97"/>
                  <a:gd name="T45" fmla="*/ 0 h 329"/>
                  <a:gd name="T46" fmla="*/ 0 w 97"/>
                  <a:gd name="T47" fmla="*/ 0 h 329"/>
                  <a:gd name="T48" fmla="*/ 0 w 97"/>
                  <a:gd name="T49" fmla="*/ 0 h 329"/>
                  <a:gd name="T50" fmla="*/ 0 w 97"/>
                  <a:gd name="T51" fmla="*/ 0 h 329"/>
                  <a:gd name="T52" fmla="*/ 0 w 97"/>
                  <a:gd name="T53" fmla="*/ 0 h 329"/>
                  <a:gd name="T54" fmla="*/ 0 w 97"/>
                  <a:gd name="T55" fmla="*/ 0 h 329"/>
                  <a:gd name="T56" fmla="*/ 0 w 97"/>
                  <a:gd name="T57" fmla="*/ 0 h 329"/>
                  <a:gd name="T58" fmla="*/ 0 w 97"/>
                  <a:gd name="T59" fmla="*/ 0 h 329"/>
                  <a:gd name="T60" fmla="*/ 0 w 97"/>
                  <a:gd name="T61" fmla="*/ 0 h 329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97"/>
                  <a:gd name="T94" fmla="*/ 0 h 329"/>
                  <a:gd name="T95" fmla="*/ 97 w 97"/>
                  <a:gd name="T96" fmla="*/ 329 h 329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97" h="329">
                    <a:moveTo>
                      <a:pt x="7" y="0"/>
                    </a:moveTo>
                    <a:lnTo>
                      <a:pt x="24" y="15"/>
                    </a:lnTo>
                    <a:lnTo>
                      <a:pt x="41" y="31"/>
                    </a:lnTo>
                    <a:lnTo>
                      <a:pt x="54" y="51"/>
                    </a:lnTo>
                    <a:lnTo>
                      <a:pt x="66" y="70"/>
                    </a:lnTo>
                    <a:lnTo>
                      <a:pt x="75" y="91"/>
                    </a:lnTo>
                    <a:lnTo>
                      <a:pt x="84" y="115"/>
                    </a:lnTo>
                    <a:lnTo>
                      <a:pt x="89" y="138"/>
                    </a:lnTo>
                    <a:lnTo>
                      <a:pt x="93" y="161"/>
                    </a:lnTo>
                    <a:lnTo>
                      <a:pt x="96" y="185"/>
                    </a:lnTo>
                    <a:lnTo>
                      <a:pt x="97" y="208"/>
                    </a:lnTo>
                    <a:lnTo>
                      <a:pt x="93" y="252"/>
                    </a:lnTo>
                    <a:lnTo>
                      <a:pt x="91" y="273"/>
                    </a:lnTo>
                    <a:lnTo>
                      <a:pt x="85" y="294"/>
                    </a:lnTo>
                    <a:lnTo>
                      <a:pt x="71" y="329"/>
                    </a:lnTo>
                    <a:lnTo>
                      <a:pt x="62" y="325"/>
                    </a:lnTo>
                    <a:lnTo>
                      <a:pt x="75" y="291"/>
                    </a:lnTo>
                    <a:lnTo>
                      <a:pt x="80" y="272"/>
                    </a:lnTo>
                    <a:lnTo>
                      <a:pt x="83" y="252"/>
                    </a:lnTo>
                    <a:lnTo>
                      <a:pt x="87" y="208"/>
                    </a:lnTo>
                    <a:lnTo>
                      <a:pt x="85" y="186"/>
                    </a:lnTo>
                    <a:lnTo>
                      <a:pt x="83" y="163"/>
                    </a:lnTo>
                    <a:lnTo>
                      <a:pt x="79" y="140"/>
                    </a:lnTo>
                    <a:lnTo>
                      <a:pt x="74" y="117"/>
                    </a:lnTo>
                    <a:lnTo>
                      <a:pt x="66" y="96"/>
                    </a:lnTo>
                    <a:lnTo>
                      <a:pt x="57" y="76"/>
                    </a:lnTo>
                    <a:lnTo>
                      <a:pt x="45" y="56"/>
                    </a:lnTo>
                    <a:lnTo>
                      <a:pt x="33" y="38"/>
                    </a:lnTo>
                    <a:lnTo>
                      <a:pt x="17" y="22"/>
                    </a:lnTo>
                    <a:lnTo>
                      <a:pt x="0" y="8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14" name="Freeform 14"/>
              <p:cNvSpPr>
                <a:spLocks/>
              </p:cNvSpPr>
              <p:nvPr/>
            </p:nvSpPr>
            <p:spPr bwMode="auto">
              <a:xfrm>
                <a:off x="4458" y="2221"/>
                <a:ext cx="1" cy="2"/>
              </a:xfrm>
              <a:custGeom>
                <a:avLst/>
                <a:gdLst>
                  <a:gd name="T0" fmla="*/ 0 w 7"/>
                  <a:gd name="T1" fmla="*/ 0 h 8"/>
                  <a:gd name="T2" fmla="*/ 0 w 7"/>
                  <a:gd name="T3" fmla="*/ 0 h 8"/>
                  <a:gd name="T4" fmla="*/ 0 w 7"/>
                  <a:gd name="T5" fmla="*/ 0 h 8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8"/>
                  <a:gd name="T11" fmla="*/ 7 w 7"/>
                  <a:gd name="T12" fmla="*/ 8 h 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8">
                    <a:moveTo>
                      <a:pt x="7" y="0"/>
                    </a:moveTo>
                    <a:lnTo>
                      <a:pt x="0" y="8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15" name="Freeform 15"/>
              <p:cNvSpPr>
                <a:spLocks/>
              </p:cNvSpPr>
              <p:nvPr/>
            </p:nvSpPr>
            <p:spPr bwMode="auto">
              <a:xfrm>
                <a:off x="4420" y="2302"/>
                <a:ext cx="55" cy="68"/>
              </a:xfrm>
              <a:custGeom>
                <a:avLst/>
                <a:gdLst>
                  <a:gd name="T0" fmla="*/ 0 w 222"/>
                  <a:gd name="T1" fmla="*/ 0 h 273"/>
                  <a:gd name="T2" fmla="*/ 0 w 222"/>
                  <a:gd name="T3" fmla="*/ 0 h 273"/>
                  <a:gd name="T4" fmla="*/ 0 w 222"/>
                  <a:gd name="T5" fmla="*/ 0 h 273"/>
                  <a:gd name="T6" fmla="*/ 0 w 222"/>
                  <a:gd name="T7" fmla="*/ 0 h 273"/>
                  <a:gd name="T8" fmla="*/ 0 w 222"/>
                  <a:gd name="T9" fmla="*/ 0 h 273"/>
                  <a:gd name="T10" fmla="*/ 0 w 222"/>
                  <a:gd name="T11" fmla="*/ 0 h 273"/>
                  <a:gd name="T12" fmla="*/ 0 w 222"/>
                  <a:gd name="T13" fmla="*/ 0 h 273"/>
                  <a:gd name="T14" fmla="*/ 0 w 222"/>
                  <a:gd name="T15" fmla="*/ 0 h 273"/>
                  <a:gd name="T16" fmla="*/ 0 w 222"/>
                  <a:gd name="T17" fmla="*/ 0 h 273"/>
                  <a:gd name="T18" fmla="*/ 0 w 222"/>
                  <a:gd name="T19" fmla="*/ 0 h 273"/>
                  <a:gd name="T20" fmla="*/ 0 w 222"/>
                  <a:gd name="T21" fmla="*/ 0 h 273"/>
                  <a:gd name="T22" fmla="*/ 0 w 222"/>
                  <a:gd name="T23" fmla="*/ 0 h 273"/>
                  <a:gd name="T24" fmla="*/ 0 w 222"/>
                  <a:gd name="T25" fmla="*/ 0 h 273"/>
                  <a:gd name="T26" fmla="*/ 0 w 222"/>
                  <a:gd name="T27" fmla="*/ 0 h 273"/>
                  <a:gd name="T28" fmla="*/ 0 w 222"/>
                  <a:gd name="T29" fmla="*/ 0 h 273"/>
                  <a:gd name="T30" fmla="*/ 0 w 222"/>
                  <a:gd name="T31" fmla="*/ 0 h 273"/>
                  <a:gd name="T32" fmla="*/ 0 w 222"/>
                  <a:gd name="T33" fmla="*/ 0 h 273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22"/>
                  <a:gd name="T52" fmla="*/ 0 h 273"/>
                  <a:gd name="T53" fmla="*/ 222 w 222"/>
                  <a:gd name="T54" fmla="*/ 273 h 273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22" h="273">
                    <a:moveTo>
                      <a:pt x="222" y="6"/>
                    </a:moveTo>
                    <a:lnTo>
                      <a:pt x="174" y="95"/>
                    </a:lnTo>
                    <a:lnTo>
                      <a:pt x="154" y="128"/>
                    </a:lnTo>
                    <a:lnTo>
                      <a:pt x="134" y="157"/>
                    </a:lnTo>
                    <a:lnTo>
                      <a:pt x="113" y="183"/>
                    </a:lnTo>
                    <a:lnTo>
                      <a:pt x="85" y="209"/>
                    </a:lnTo>
                    <a:lnTo>
                      <a:pt x="51" y="238"/>
                    </a:lnTo>
                    <a:lnTo>
                      <a:pt x="6" y="273"/>
                    </a:lnTo>
                    <a:lnTo>
                      <a:pt x="0" y="265"/>
                    </a:lnTo>
                    <a:lnTo>
                      <a:pt x="44" y="230"/>
                    </a:lnTo>
                    <a:lnTo>
                      <a:pt x="78" y="202"/>
                    </a:lnTo>
                    <a:lnTo>
                      <a:pt x="106" y="177"/>
                    </a:lnTo>
                    <a:lnTo>
                      <a:pt x="127" y="151"/>
                    </a:lnTo>
                    <a:lnTo>
                      <a:pt x="145" y="122"/>
                    </a:lnTo>
                    <a:lnTo>
                      <a:pt x="164" y="90"/>
                    </a:lnTo>
                    <a:lnTo>
                      <a:pt x="213" y="0"/>
                    </a:lnTo>
                    <a:lnTo>
                      <a:pt x="222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16" name="Freeform 16"/>
              <p:cNvSpPr>
                <a:spLocks/>
              </p:cNvSpPr>
              <p:nvPr/>
            </p:nvSpPr>
            <p:spPr bwMode="auto">
              <a:xfrm>
                <a:off x="4473" y="2302"/>
                <a:ext cx="2" cy="1"/>
              </a:xfrm>
              <a:custGeom>
                <a:avLst/>
                <a:gdLst>
                  <a:gd name="T0" fmla="*/ 0 w 9"/>
                  <a:gd name="T1" fmla="*/ 0 h 6"/>
                  <a:gd name="T2" fmla="*/ 0 w 9"/>
                  <a:gd name="T3" fmla="*/ 0 h 6"/>
                  <a:gd name="T4" fmla="*/ 0 w 9"/>
                  <a:gd name="T5" fmla="*/ 0 h 6"/>
                  <a:gd name="T6" fmla="*/ 0 w 9"/>
                  <a:gd name="T7" fmla="*/ 0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6"/>
                  <a:gd name="T14" fmla="*/ 9 w 9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6">
                    <a:moveTo>
                      <a:pt x="9" y="6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9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17" name="Freeform 17"/>
              <p:cNvSpPr>
                <a:spLocks/>
              </p:cNvSpPr>
              <p:nvPr/>
            </p:nvSpPr>
            <p:spPr bwMode="auto">
              <a:xfrm>
                <a:off x="4341" y="2368"/>
                <a:ext cx="81" cy="46"/>
              </a:xfrm>
              <a:custGeom>
                <a:avLst/>
                <a:gdLst>
                  <a:gd name="T0" fmla="*/ 0 w 321"/>
                  <a:gd name="T1" fmla="*/ 0 h 182"/>
                  <a:gd name="T2" fmla="*/ 0 w 321"/>
                  <a:gd name="T3" fmla="*/ 0 h 182"/>
                  <a:gd name="T4" fmla="*/ 0 w 321"/>
                  <a:gd name="T5" fmla="*/ 0 h 182"/>
                  <a:gd name="T6" fmla="*/ 0 w 321"/>
                  <a:gd name="T7" fmla="*/ 0 h 182"/>
                  <a:gd name="T8" fmla="*/ 0 w 321"/>
                  <a:gd name="T9" fmla="*/ 0 h 182"/>
                  <a:gd name="T10" fmla="*/ 0 w 321"/>
                  <a:gd name="T11" fmla="*/ 0 h 182"/>
                  <a:gd name="T12" fmla="*/ 0 w 321"/>
                  <a:gd name="T13" fmla="*/ 0 h 182"/>
                  <a:gd name="T14" fmla="*/ 0 w 321"/>
                  <a:gd name="T15" fmla="*/ 0 h 182"/>
                  <a:gd name="T16" fmla="*/ 0 w 321"/>
                  <a:gd name="T17" fmla="*/ 0 h 182"/>
                  <a:gd name="T18" fmla="*/ 0 w 321"/>
                  <a:gd name="T19" fmla="*/ 0 h 182"/>
                  <a:gd name="T20" fmla="*/ 0 w 321"/>
                  <a:gd name="T21" fmla="*/ 0 h 182"/>
                  <a:gd name="T22" fmla="*/ 0 w 321"/>
                  <a:gd name="T23" fmla="*/ 0 h 182"/>
                  <a:gd name="T24" fmla="*/ 0 w 321"/>
                  <a:gd name="T25" fmla="*/ 0 h 182"/>
                  <a:gd name="T26" fmla="*/ 0 w 321"/>
                  <a:gd name="T27" fmla="*/ 0 h 182"/>
                  <a:gd name="T28" fmla="*/ 0 w 321"/>
                  <a:gd name="T29" fmla="*/ 0 h 182"/>
                  <a:gd name="T30" fmla="*/ 0 w 321"/>
                  <a:gd name="T31" fmla="*/ 0 h 182"/>
                  <a:gd name="T32" fmla="*/ 0 w 321"/>
                  <a:gd name="T33" fmla="*/ 0 h 182"/>
                  <a:gd name="T34" fmla="*/ 0 w 321"/>
                  <a:gd name="T35" fmla="*/ 0 h 182"/>
                  <a:gd name="T36" fmla="*/ 0 w 321"/>
                  <a:gd name="T37" fmla="*/ 0 h 182"/>
                  <a:gd name="T38" fmla="*/ 0 w 321"/>
                  <a:gd name="T39" fmla="*/ 0 h 182"/>
                  <a:gd name="T40" fmla="*/ 0 w 321"/>
                  <a:gd name="T41" fmla="*/ 0 h 182"/>
                  <a:gd name="T42" fmla="*/ 0 w 321"/>
                  <a:gd name="T43" fmla="*/ 0 h 182"/>
                  <a:gd name="T44" fmla="*/ 0 w 321"/>
                  <a:gd name="T45" fmla="*/ 0 h 182"/>
                  <a:gd name="T46" fmla="*/ 0 w 321"/>
                  <a:gd name="T47" fmla="*/ 0 h 182"/>
                  <a:gd name="T48" fmla="*/ 0 w 321"/>
                  <a:gd name="T49" fmla="*/ 0 h 182"/>
                  <a:gd name="T50" fmla="*/ 0 w 321"/>
                  <a:gd name="T51" fmla="*/ 0 h 182"/>
                  <a:gd name="T52" fmla="*/ 0 w 321"/>
                  <a:gd name="T53" fmla="*/ 0 h 18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321"/>
                  <a:gd name="T82" fmla="*/ 0 h 182"/>
                  <a:gd name="T83" fmla="*/ 321 w 321"/>
                  <a:gd name="T84" fmla="*/ 182 h 182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321" h="182">
                    <a:moveTo>
                      <a:pt x="321" y="8"/>
                    </a:moveTo>
                    <a:lnTo>
                      <a:pt x="299" y="22"/>
                    </a:lnTo>
                    <a:lnTo>
                      <a:pt x="276" y="35"/>
                    </a:lnTo>
                    <a:lnTo>
                      <a:pt x="225" y="53"/>
                    </a:lnTo>
                    <a:lnTo>
                      <a:pt x="172" y="66"/>
                    </a:lnTo>
                    <a:lnTo>
                      <a:pt x="121" y="78"/>
                    </a:lnTo>
                    <a:lnTo>
                      <a:pt x="78" y="92"/>
                    </a:lnTo>
                    <a:lnTo>
                      <a:pt x="59" y="100"/>
                    </a:lnTo>
                    <a:lnTo>
                      <a:pt x="42" y="110"/>
                    </a:lnTo>
                    <a:lnTo>
                      <a:pt x="29" y="125"/>
                    </a:lnTo>
                    <a:lnTo>
                      <a:pt x="18" y="140"/>
                    </a:lnTo>
                    <a:lnTo>
                      <a:pt x="13" y="158"/>
                    </a:lnTo>
                    <a:lnTo>
                      <a:pt x="10" y="182"/>
                    </a:lnTo>
                    <a:lnTo>
                      <a:pt x="0" y="182"/>
                    </a:lnTo>
                    <a:lnTo>
                      <a:pt x="3" y="157"/>
                    </a:lnTo>
                    <a:lnTo>
                      <a:pt x="9" y="135"/>
                    </a:lnTo>
                    <a:lnTo>
                      <a:pt x="21" y="118"/>
                    </a:lnTo>
                    <a:lnTo>
                      <a:pt x="35" y="103"/>
                    </a:lnTo>
                    <a:lnTo>
                      <a:pt x="52" y="92"/>
                    </a:lnTo>
                    <a:lnTo>
                      <a:pt x="73" y="83"/>
                    </a:lnTo>
                    <a:lnTo>
                      <a:pt x="118" y="69"/>
                    </a:lnTo>
                    <a:lnTo>
                      <a:pt x="168" y="57"/>
                    </a:lnTo>
                    <a:lnTo>
                      <a:pt x="221" y="44"/>
                    </a:lnTo>
                    <a:lnTo>
                      <a:pt x="270" y="26"/>
                    </a:lnTo>
                    <a:lnTo>
                      <a:pt x="293" y="14"/>
                    </a:lnTo>
                    <a:lnTo>
                      <a:pt x="315" y="0"/>
                    </a:lnTo>
                    <a:lnTo>
                      <a:pt x="321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18" name="Freeform 18"/>
              <p:cNvSpPr>
                <a:spLocks/>
              </p:cNvSpPr>
              <p:nvPr/>
            </p:nvSpPr>
            <p:spPr bwMode="auto">
              <a:xfrm>
                <a:off x="4420" y="2368"/>
                <a:ext cx="2" cy="2"/>
              </a:xfrm>
              <a:custGeom>
                <a:avLst/>
                <a:gdLst>
                  <a:gd name="T0" fmla="*/ 0 w 6"/>
                  <a:gd name="T1" fmla="*/ 0 h 8"/>
                  <a:gd name="T2" fmla="*/ 0 w 6"/>
                  <a:gd name="T3" fmla="*/ 0 h 8"/>
                  <a:gd name="T4" fmla="*/ 0 w 6"/>
                  <a:gd name="T5" fmla="*/ 0 h 8"/>
                  <a:gd name="T6" fmla="*/ 0 60000 65536"/>
                  <a:gd name="T7" fmla="*/ 0 60000 65536"/>
                  <a:gd name="T8" fmla="*/ 0 60000 65536"/>
                  <a:gd name="T9" fmla="*/ 0 w 6"/>
                  <a:gd name="T10" fmla="*/ 0 h 8"/>
                  <a:gd name="T11" fmla="*/ 6 w 6"/>
                  <a:gd name="T12" fmla="*/ 8 h 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" h="8">
                    <a:moveTo>
                      <a:pt x="6" y="8"/>
                    </a:moveTo>
                    <a:lnTo>
                      <a:pt x="0" y="0"/>
                    </a:lnTo>
                    <a:lnTo>
                      <a:pt x="6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19" name="Freeform 19"/>
              <p:cNvSpPr>
                <a:spLocks/>
              </p:cNvSpPr>
              <p:nvPr/>
            </p:nvSpPr>
            <p:spPr bwMode="auto">
              <a:xfrm>
                <a:off x="4341" y="2413"/>
                <a:ext cx="47" cy="26"/>
              </a:xfrm>
              <a:custGeom>
                <a:avLst/>
                <a:gdLst>
                  <a:gd name="T0" fmla="*/ 0 w 188"/>
                  <a:gd name="T1" fmla="*/ 0 h 103"/>
                  <a:gd name="T2" fmla="*/ 0 w 188"/>
                  <a:gd name="T3" fmla="*/ 0 h 103"/>
                  <a:gd name="T4" fmla="*/ 0 w 188"/>
                  <a:gd name="T5" fmla="*/ 0 h 103"/>
                  <a:gd name="T6" fmla="*/ 0 w 188"/>
                  <a:gd name="T7" fmla="*/ 0 h 103"/>
                  <a:gd name="T8" fmla="*/ 0 w 188"/>
                  <a:gd name="T9" fmla="*/ 0 h 103"/>
                  <a:gd name="T10" fmla="*/ 0 w 188"/>
                  <a:gd name="T11" fmla="*/ 0 h 103"/>
                  <a:gd name="T12" fmla="*/ 0 w 188"/>
                  <a:gd name="T13" fmla="*/ 0 h 103"/>
                  <a:gd name="T14" fmla="*/ 0 w 188"/>
                  <a:gd name="T15" fmla="*/ 0 h 103"/>
                  <a:gd name="T16" fmla="*/ 0 w 188"/>
                  <a:gd name="T17" fmla="*/ 0 h 103"/>
                  <a:gd name="T18" fmla="*/ 0 w 188"/>
                  <a:gd name="T19" fmla="*/ 0 h 103"/>
                  <a:gd name="T20" fmla="*/ 0 w 188"/>
                  <a:gd name="T21" fmla="*/ 0 h 103"/>
                  <a:gd name="T22" fmla="*/ 0 w 188"/>
                  <a:gd name="T23" fmla="*/ 0 h 103"/>
                  <a:gd name="T24" fmla="*/ 0 w 188"/>
                  <a:gd name="T25" fmla="*/ 0 h 103"/>
                  <a:gd name="T26" fmla="*/ 0 w 188"/>
                  <a:gd name="T27" fmla="*/ 0 h 103"/>
                  <a:gd name="T28" fmla="*/ 0 w 188"/>
                  <a:gd name="T29" fmla="*/ 0 h 103"/>
                  <a:gd name="T30" fmla="*/ 0 w 188"/>
                  <a:gd name="T31" fmla="*/ 0 h 103"/>
                  <a:gd name="T32" fmla="*/ 0 w 188"/>
                  <a:gd name="T33" fmla="*/ 0 h 103"/>
                  <a:gd name="T34" fmla="*/ 0 w 188"/>
                  <a:gd name="T35" fmla="*/ 0 h 103"/>
                  <a:gd name="T36" fmla="*/ 0 w 188"/>
                  <a:gd name="T37" fmla="*/ 0 h 103"/>
                  <a:gd name="T38" fmla="*/ 0 w 188"/>
                  <a:gd name="T39" fmla="*/ 0 h 103"/>
                  <a:gd name="T40" fmla="*/ 0 w 188"/>
                  <a:gd name="T41" fmla="*/ 0 h 10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88"/>
                  <a:gd name="T64" fmla="*/ 0 h 103"/>
                  <a:gd name="T65" fmla="*/ 188 w 188"/>
                  <a:gd name="T66" fmla="*/ 103 h 103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88" h="103">
                    <a:moveTo>
                      <a:pt x="10" y="0"/>
                    </a:moveTo>
                    <a:lnTo>
                      <a:pt x="12" y="7"/>
                    </a:lnTo>
                    <a:lnTo>
                      <a:pt x="14" y="12"/>
                    </a:lnTo>
                    <a:lnTo>
                      <a:pt x="26" y="26"/>
                    </a:lnTo>
                    <a:lnTo>
                      <a:pt x="46" y="42"/>
                    </a:lnTo>
                    <a:lnTo>
                      <a:pt x="72" y="58"/>
                    </a:lnTo>
                    <a:lnTo>
                      <a:pt x="101" y="72"/>
                    </a:lnTo>
                    <a:lnTo>
                      <a:pt x="129" y="82"/>
                    </a:lnTo>
                    <a:lnTo>
                      <a:pt x="159" y="90"/>
                    </a:lnTo>
                    <a:lnTo>
                      <a:pt x="188" y="93"/>
                    </a:lnTo>
                    <a:lnTo>
                      <a:pt x="187" y="103"/>
                    </a:lnTo>
                    <a:lnTo>
                      <a:pt x="158" y="100"/>
                    </a:lnTo>
                    <a:lnTo>
                      <a:pt x="127" y="93"/>
                    </a:lnTo>
                    <a:lnTo>
                      <a:pt x="95" y="81"/>
                    </a:lnTo>
                    <a:lnTo>
                      <a:pt x="67" y="67"/>
                    </a:lnTo>
                    <a:lnTo>
                      <a:pt x="40" y="51"/>
                    </a:lnTo>
                    <a:lnTo>
                      <a:pt x="20" y="34"/>
                    </a:lnTo>
                    <a:lnTo>
                      <a:pt x="6" y="19"/>
                    </a:lnTo>
                    <a:lnTo>
                      <a:pt x="1" y="10"/>
                    </a:lnTo>
                    <a:lnTo>
                      <a:pt x="0" y="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20" name="Freeform 20"/>
              <p:cNvSpPr>
                <a:spLocks/>
              </p:cNvSpPr>
              <p:nvPr/>
            </p:nvSpPr>
            <p:spPr bwMode="auto">
              <a:xfrm>
                <a:off x="4341" y="2413"/>
                <a:ext cx="3" cy="1"/>
              </a:xfrm>
              <a:custGeom>
                <a:avLst/>
                <a:gdLst>
                  <a:gd name="T0" fmla="*/ 0 w 10"/>
                  <a:gd name="T1" fmla="*/ 0 h 3"/>
                  <a:gd name="T2" fmla="*/ 0 w 10"/>
                  <a:gd name="T3" fmla="*/ 0 h 3"/>
                  <a:gd name="T4" fmla="*/ 0 w 10"/>
                  <a:gd name="T5" fmla="*/ 0 h 3"/>
                  <a:gd name="T6" fmla="*/ 0 w 10"/>
                  <a:gd name="T7" fmla="*/ 0 h 3"/>
                  <a:gd name="T8" fmla="*/ 0 w 10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"/>
                  <a:gd name="T16" fmla="*/ 0 h 3"/>
                  <a:gd name="T17" fmla="*/ 10 w 10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" h="3">
                    <a:moveTo>
                      <a:pt x="0" y="2"/>
                    </a:moveTo>
                    <a:lnTo>
                      <a:pt x="0" y="3"/>
                    </a:lnTo>
                    <a:lnTo>
                      <a:pt x="10" y="0"/>
                    </a:lnTo>
                    <a:lnTo>
                      <a:pt x="10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21" name="Freeform 21"/>
              <p:cNvSpPr>
                <a:spLocks/>
              </p:cNvSpPr>
              <p:nvPr/>
            </p:nvSpPr>
            <p:spPr bwMode="auto">
              <a:xfrm>
                <a:off x="4388" y="2436"/>
                <a:ext cx="58" cy="3"/>
              </a:xfrm>
              <a:custGeom>
                <a:avLst/>
                <a:gdLst>
                  <a:gd name="T0" fmla="*/ 0 w 231"/>
                  <a:gd name="T1" fmla="*/ 0 h 13"/>
                  <a:gd name="T2" fmla="*/ 0 w 231"/>
                  <a:gd name="T3" fmla="*/ 0 h 13"/>
                  <a:gd name="T4" fmla="*/ 0 w 231"/>
                  <a:gd name="T5" fmla="*/ 0 h 13"/>
                  <a:gd name="T6" fmla="*/ 0 w 231"/>
                  <a:gd name="T7" fmla="*/ 0 h 13"/>
                  <a:gd name="T8" fmla="*/ 0 w 231"/>
                  <a:gd name="T9" fmla="*/ 0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1"/>
                  <a:gd name="T16" fmla="*/ 0 h 13"/>
                  <a:gd name="T17" fmla="*/ 231 w 231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1" h="13">
                    <a:moveTo>
                      <a:pt x="0" y="3"/>
                    </a:moveTo>
                    <a:lnTo>
                      <a:pt x="231" y="0"/>
                    </a:lnTo>
                    <a:lnTo>
                      <a:pt x="231" y="10"/>
                    </a:lnTo>
                    <a:lnTo>
                      <a:pt x="0" y="13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22" name="Freeform 22"/>
              <p:cNvSpPr>
                <a:spLocks/>
              </p:cNvSpPr>
              <p:nvPr/>
            </p:nvSpPr>
            <p:spPr bwMode="auto">
              <a:xfrm>
                <a:off x="4388" y="2436"/>
                <a:ext cx="1" cy="3"/>
              </a:xfrm>
              <a:custGeom>
                <a:avLst/>
                <a:gdLst>
                  <a:gd name="T0" fmla="*/ 0 w 1"/>
                  <a:gd name="T1" fmla="*/ 0 h 10"/>
                  <a:gd name="T2" fmla="*/ 1 w 1"/>
                  <a:gd name="T3" fmla="*/ 0 h 10"/>
                  <a:gd name="T4" fmla="*/ 1 w 1"/>
                  <a:gd name="T5" fmla="*/ 0 h 10"/>
                  <a:gd name="T6" fmla="*/ 0 w 1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0"/>
                  <a:gd name="T14" fmla="*/ 1 w 1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0">
                    <a:moveTo>
                      <a:pt x="0" y="10"/>
                    </a:moveTo>
                    <a:lnTo>
                      <a:pt x="1" y="10"/>
                    </a:lnTo>
                    <a:lnTo>
                      <a:pt x="1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23" name="Freeform 23"/>
              <p:cNvSpPr>
                <a:spLocks/>
              </p:cNvSpPr>
              <p:nvPr/>
            </p:nvSpPr>
            <p:spPr bwMode="auto">
              <a:xfrm>
                <a:off x="4446" y="2379"/>
                <a:ext cx="66" cy="59"/>
              </a:xfrm>
              <a:custGeom>
                <a:avLst/>
                <a:gdLst>
                  <a:gd name="T0" fmla="*/ 0 w 264"/>
                  <a:gd name="T1" fmla="*/ 0 h 238"/>
                  <a:gd name="T2" fmla="*/ 0 w 264"/>
                  <a:gd name="T3" fmla="*/ 0 h 238"/>
                  <a:gd name="T4" fmla="*/ 0 w 264"/>
                  <a:gd name="T5" fmla="*/ 0 h 238"/>
                  <a:gd name="T6" fmla="*/ 0 w 264"/>
                  <a:gd name="T7" fmla="*/ 0 h 238"/>
                  <a:gd name="T8" fmla="*/ 0 w 264"/>
                  <a:gd name="T9" fmla="*/ 0 h 238"/>
                  <a:gd name="T10" fmla="*/ 0 w 264"/>
                  <a:gd name="T11" fmla="*/ 0 h 238"/>
                  <a:gd name="T12" fmla="*/ 0 w 264"/>
                  <a:gd name="T13" fmla="*/ 0 h 238"/>
                  <a:gd name="T14" fmla="*/ 0 w 264"/>
                  <a:gd name="T15" fmla="*/ 0 h 238"/>
                  <a:gd name="T16" fmla="*/ 0 w 264"/>
                  <a:gd name="T17" fmla="*/ 0 h 238"/>
                  <a:gd name="T18" fmla="*/ 0 w 264"/>
                  <a:gd name="T19" fmla="*/ 0 h 238"/>
                  <a:gd name="T20" fmla="*/ 0 w 264"/>
                  <a:gd name="T21" fmla="*/ 0 h 238"/>
                  <a:gd name="T22" fmla="*/ 0 w 264"/>
                  <a:gd name="T23" fmla="*/ 0 h 238"/>
                  <a:gd name="T24" fmla="*/ 0 w 264"/>
                  <a:gd name="T25" fmla="*/ 0 h 238"/>
                  <a:gd name="T26" fmla="*/ 0 w 264"/>
                  <a:gd name="T27" fmla="*/ 0 h 238"/>
                  <a:gd name="T28" fmla="*/ 0 w 264"/>
                  <a:gd name="T29" fmla="*/ 0 h 238"/>
                  <a:gd name="T30" fmla="*/ 0 w 264"/>
                  <a:gd name="T31" fmla="*/ 0 h 238"/>
                  <a:gd name="T32" fmla="*/ 0 w 264"/>
                  <a:gd name="T33" fmla="*/ 0 h 238"/>
                  <a:gd name="T34" fmla="*/ 0 w 264"/>
                  <a:gd name="T35" fmla="*/ 0 h 238"/>
                  <a:gd name="T36" fmla="*/ 0 w 264"/>
                  <a:gd name="T37" fmla="*/ 0 h 238"/>
                  <a:gd name="T38" fmla="*/ 0 w 264"/>
                  <a:gd name="T39" fmla="*/ 0 h 238"/>
                  <a:gd name="T40" fmla="*/ 0 w 264"/>
                  <a:gd name="T41" fmla="*/ 0 h 238"/>
                  <a:gd name="T42" fmla="*/ 0 w 264"/>
                  <a:gd name="T43" fmla="*/ 0 h 238"/>
                  <a:gd name="T44" fmla="*/ 0 w 264"/>
                  <a:gd name="T45" fmla="*/ 0 h 238"/>
                  <a:gd name="T46" fmla="*/ 0 w 264"/>
                  <a:gd name="T47" fmla="*/ 0 h 238"/>
                  <a:gd name="T48" fmla="*/ 0 w 264"/>
                  <a:gd name="T49" fmla="*/ 0 h 238"/>
                  <a:gd name="T50" fmla="*/ 0 w 264"/>
                  <a:gd name="T51" fmla="*/ 0 h 238"/>
                  <a:gd name="T52" fmla="*/ 0 w 264"/>
                  <a:gd name="T53" fmla="*/ 0 h 238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264"/>
                  <a:gd name="T82" fmla="*/ 0 h 238"/>
                  <a:gd name="T83" fmla="*/ 264 w 264"/>
                  <a:gd name="T84" fmla="*/ 238 h 238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264" h="238">
                    <a:moveTo>
                      <a:pt x="0" y="228"/>
                    </a:moveTo>
                    <a:lnTo>
                      <a:pt x="25" y="225"/>
                    </a:lnTo>
                    <a:lnTo>
                      <a:pt x="46" y="219"/>
                    </a:lnTo>
                    <a:lnTo>
                      <a:pt x="71" y="209"/>
                    </a:lnTo>
                    <a:lnTo>
                      <a:pt x="93" y="193"/>
                    </a:lnTo>
                    <a:lnTo>
                      <a:pt x="115" y="176"/>
                    </a:lnTo>
                    <a:lnTo>
                      <a:pt x="136" y="157"/>
                    </a:lnTo>
                    <a:lnTo>
                      <a:pt x="157" y="136"/>
                    </a:lnTo>
                    <a:lnTo>
                      <a:pt x="175" y="115"/>
                    </a:lnTo>
                    <a:lnTo>
                      <a:pt x="208" y="72"/>
                    </a:lnTo>
                    <a:lnTo>
                      <a:pt x="222" y="53"/>
                    </a:lnTo>
                    <a:lnTo>
                      <a:pt x="234" y="36"/>
                    </a:lnTo>
                    <a:lnTo>
                      <a:pt x="256" y="0"/>
                    </a:lnTo>
                    <a:lnTo>
                      <a:pt x="264" y="6"/>
                    </a:lnTo>
                    <a:lnTo>
                      <a:pt x="242" y="42"/>
                    </a:lnTo>
                    <a:lnTo>
                      <a:pt x="230" y="59"/>
                    </a:lnTo>
                    <a:lnTo>
                      <a:pt x="216" y="79"/>
                    </a:lnTo>
                    <a:lnTo>
                      <a:pt x="183" y="122"/>
                    </a:lnTo>
                    <a:lnTo>
                      <a:pt x="164" y="144"/>
                    </a:lnTo>
                    <a:lnTo>
                      <a:pt x="143" y="164"/>
                    </a:lnTo>
                    <a:lnTo>
                      <a:pt x="122" y="184"/>
                    </a:lnTo>
                    <a:lnTo>
                      <a:pt x="98" y="202"/>
                    </a:lnTo>
                    <a:lnTo>
                      <a:pt x="76" y="218"/>
                    </a:lnTo>
                    <a:lnTo>
                      <a:pt x="50" y="228"/>
                    </a:lnTo>
                    <a:lnTo>
                      <a:pt x="26" y="236"/>
                    </a:lnTo>
                    <a:lnTo>
                      <a:pt x="0" y="238"/>
                    </a:lnTo>
                    <a:lnTo>
                      <a:pt x="0" y="22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24" name="Freeform 24"/>
              <p:cNvSpPr>
                <a:spLocks/>
              </p:cNvSpPr>
              <p:nvPr/>
            </p:nvSpPr>
            <p:spPr bwMode="auto">
              <a:xfrm>
                <a:off x="4446" y="2436"/>
                <a:ext cx="1" cy="2"/>
              </a:xfrm>
              <a:custGeom>
                <a:avLst/>
                <a:gdLst>
                  <a:gd name="T0" fmla="*/ 0 w 1"/>
                  <a:gd name="T1" fmla="*/ 0 h 10"/>
                  <a:gd name="T2" fmla="*/ 0 w 1"/>
                  <a:gd name="T3" fmla="*/ 0 h 10"/>
                  <a:gd name="T4" fmla="*/ 0 w 1"/>
                  <a:gd name="T5" fmla="*/ 0 h 10"/>
                  <a:gd name="T6" fmla="*/ 0 60000 65536"/>
                  <a:gd name="T7" fmla="*/ 0 60000 65536"/>
                  <a:gd name="T8" fmla="*/ 0 60000 65536"/>
                  <a:gd name="T9" fmla="*/ 0 w 1"/>
                  <a:gd name="T10" fmla="*/ 0 h 10"/>
                  <a:gd name="T11" fmla="*/ 1 w 1"/>
                  <a:gd name="T12" fmla="*/ 10 h 1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" h="10">
                    <a:moveTo>
                      <a:pt x="0" y="10"/>
                    </a:move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25" name="Freeform 25"/>
              <p:cNvSpPr>
                <a:spLocks/>
              </p:cNvSpPr>
              <p:nvPr/>
            </p:nvSpPr>
            <p:spPr bwMode="auto">
              <a:xfrm>
                <a:off x="4510" y="2379"/>
                <a:ext cx="8" cy="4"/>
              </a:xfrm>
              <a:custGeom>
                <a:avLst/>
                <a:gdLst>
                  <a:gd name="T0" fmla="*/ 0 w 31"/>
                  <a:gd name="T1" fmla="*/ 0 h 14"/>
                  <a:gd name="T2" fmla="*/ 0 w 31"/>
                  <a:gd name="T3" fmla="*/ 0 h 14"/>
                  <a:gd name="T4" fmla="*/ 0 w 31"/>
                  <a:gd name="T5" fmla="*/ 0 h 14"/>
                  <a:gd name="T6" fmla="*/ 0 w 31"/>
                  <a:gd name="T7" fmla="*/ 0 h 14"/>
                  <a:gd name="T8" fmla="*/ 0 w 31"/>
                  <a:gd name="T9" fmla="*/ 0 h 14"/>
                  <a:gd name="T10" fmla="*/ 0 w 31"/>
                  <a:gd name="T11" fmla="*/ 0 h 14"/>
                  <a:gd name="T12" fmla="*/ 0 w 31"/>
                  <a:gd name="T13" fmla="*/ 0 h 14"/>
                  <a:gd name="T14" fmla="*/ 0 w 31"/>
                  <a:gd name="T15" fmla="*/ 0 h 14"/>
                  <a:gd name="T16" fmla="*/ 0 w 31"/>
                  <a:gd name="T17" fmla="*/ 0 h 14"/>
                  <a:gd name="T18" fmla="*/ 0 w 31"/>
                  <a:gd name="T19" fmla="*/ 0 h 14"/>
                  <a:gd name="T20" fmla="*/ 0 w 31"/>
                  <a:gd name="T21" fmla="*/ 0 h 14"/>
                  <a:gd name="T22" fmla="*/ 0 w 31"/>
                  <a:gd name="T23" fmla="*/ 0 h 14"/>
                  <a:gd name="T24" fmla="*/ 0 w 31"/>
                  <a:gd name="T25" fmla="*/ 0 h 14"/>
                  <a:gd name="T26" fmla="*/ 0 w 31"/>
                  <a:gd name="T27" fmla="*/ 0 h 14"/>
                  <a:gd name="T28" fmla="*/ 0 w 31"/>
                  <a:gd name="T29" fmla="*/ 0 h 14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"/>
                  <a:gd name="T46" fmla="*/ 0 h 14"/>
                  <a:gd name="T47" fmla="*/ 31 w 31"/>
                  <a:gd name="T48" fmla="*/ 14 h 14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" h="14">
                    <a:moveTo>
                      <a:pt x="11" y="0"/>
                    </a:moveTo>
                    <a:lnTo>
                      <a:pt x="9" y="3"/>
                    </a:lnTo>
                    <a:lnTo>
                      <a:pt x="8" y="1"/>
                    </a:lnTo>
                    <a:lnTo>
                      <a:pt x="16" y="1"/>
                    </a:lnTo>
                    <a:lnTo>
                      <a:pt x="25" y="1"/>
                    </a:lnTo>
                    <a:lnTo>
                      <a:pt x="31" y="8"/>
                    </a:lnTo>
                    <a:lnTo>
                      <a:pt x="31" y="12"/>
                    </a:lnTo>
                    <a:lnTo>
                      <a:pt x="21" y="14"/>
                    </a:lnTo>
                    <a:lnTo>
                      <a:pt x="21" y="10"/>
                    </a:lnTo>
                    <a:lnTo>
                      <a:pt x="22" y="12"/>
                    </a:lnTo>
                    <a:lnTo>
                      <a:pt x="16" y="12"/>
                    </a:lnTo>
                    <a:lnTo>
                      <a:pt x="7" y="12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26" name="Freeform 26"/>
              <p:cNvSpPr>
                <a:spLocks/>
              </p:cNvSpPr>
              <p:nvPr/>
            </p:nvSpPr>
            <p:spPr bwMode="auto">
              <a:xfrm>
                <a:off x="4510" y="2376"/>
                <a:ext cx="2" cy="4"/>
              </a:xfrm>
              <a:custGeom>
                <a:avLst/>
                <a:gdLst>
                  <a:gd name="T0" fmla="*/ 0 w 11"/>
                  <a:gd name="T1" fmla="*/ 0 h 17"/>
                  <a:gd name="T2" fmla="*/ 0 w 11"/>
                  <a:gd name="T3" fmla="*/ 0 h 17"/>
                  <a:gd name="T4" fmla="*/ 0 w 11"/>
                  <a:gd name="T5" fmla="*/ 0 h 17"/>
                  <a:gd name="T6" fmla="*/ 0 w 11"/>
                  <a:gd name="T7" fmla="*/ 0 h 17"/>
                  <a:gd name="T8" fmla="*/ 0 w 11"/>
                  <a:gd name="T9" fmla="*/ 0 h 17"/>
                  <a:gd name="T10" fmla="*/ 0 w 11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1"/>
                  <a:gd name="T19" fmla="*/ 0 h 17"/>
                  <a:gd name="T20" fmla="*/ 11 w 11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1" h="17">
                    <a:moveTo>
                      <a:pt x="1" y="11"/>
                    </a:moveTo>
                    <a:lnTo>
                      <a:pt x="8" y="0"/>
                    </a:lnTo>
                    <a:lnTo>
                      <a:pt x="11" y="12"/>
                    </a:lnTo>
                    <a:lnTo>
                      <a:pt x="0" y="15"/>
                    </a:lnTo>
                    <a:lnTo>
                      <a:pt x="9" y="17"/>
                    </a:lnTo>
                    <a:lnTo>
                      <a:pt x="1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27" name="Freeform 27"/>
              <p:cNvSpPr>
                <a:spLocks/>
              </p:cNvSpPr>
              <p:nvPr/>
            </p:nvSpPr>
            <p:spPr bwMode="auto">
              <a:xfrm>
                <a:off x="4500" y="2382"/>
                <a:ext cx="18" cy="39"/>
              </a:xfrm>
              <a:custGeom>
                <a:avLst/>
                <a:gdLst>
                  <a:gd name="T0" fmla="*/ 0 w 70"/>
                  <a:gd name="T1" fmla="*/ 0 h 158"/>
                  <a:gd name="T2" fmla="*/ 0 w 70"/>
                  <a:gd name="T3" fmla="*/ 0 h 158"/>
                  <a:gd name="T4" fmla="*/ 0 w 70"/>
                  <a:gd name="T5" fmla="*/ 0 h 158"/>
                  <a:gd name="T6" fmla="*/ 0 w 70"/>
                  <a:gd name="T7" fmla="*/ 0 h 158"/>
                  <a:gd name="T8" fmla="*/ 0 w 70"/>
                  <a:gd name="T9" fmla="*/ 0 h 158"/>
                  <a:gd name="T10" fmla="*/ 0 w 70"/>
                  <a:gd name="T11" fmla="*/ 0 h 158"/>
                  <a:gd name="T12" fmla="*/ 0 w 70"/>
                  <a:gd name="T13" fmla="*/ 0 h 158"/>
                  <a:gd name="T14" fmla="*/ 0 w 70"/>
                  <a:gd name="T15" fmla="*/ 0 h 158"/>
                  <a:gd name="T16" fmla="*/ 0 w 70"/>
                  <a:gd name="T17" fmla="*/ 0 h 158"/>
                  <a:gd name="T18" fmla="*/ 0 w 70"/>
                  <a:gd name="T19" fmla="*/ 0 h 158"/>
                  <a:gd name="T20" fmla="*/ 0 w 70"/>
                  <a:gd name="T21" fmla="*/ 0 h 158"/>
                  <a:gd name="T22" fmla="*/ 0 w 70"/>
                  <a:gd name="T23" fmla="*/ 0 h 158"/>
                  <a:gd name="T24" fmla="*/ 0 w 70"/>
                  <a:gd name="T25" fmla="*/ 0 h 158"/>
                  <a:gd name="T26" fmla="*/ 0 w 70"/>
                  <a:gd name="T27" fmla="*/ 0 h 158"/>
                  <a:gd name="T28" fmla="*/ 0 w 70"/>
                  <a:gd name="T29" fmla="*/ 0 h 158"/>
                  <a:gd name="T30" fmla="*/ 0 w 70"/>
                  <a:gd name="T31" fmla="*/ 0 h 158"/>
                  <a:gd name="T32" fmla="*/ 0 w 70"/>
                  <a:gd name="T33" fmla="*/ 0 h 158"/>
                  <a:gd name="T34" fmla="*/ 0 w 70"/>
                  <a:gd name="T35" fmla="*/ 0 h 158"/>
                  <a:gd name="T36" fmla="*/ 0 w 70"/>
                  <a:gd name="T37" fmla="*/ 0 h 158"/>
                  <a:gd name="T38" fmla="*/ 0 w 70"/>
                  <a:gd name="T39" fmla="*/ 0 h 158"/>
                  <a:gd name="T40" fmla="*/ 0 w 70"/>
                  <a:gd name="T41" fmla="*/ 0 h 15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0"/>
                  <a:gd name="T64" fmla="*/ 0 h 158"/>
                  <a:gd name="T65" fmla="*/ 70 w 70"/>
                  <a:gd name="T66" fmla="*/ 158 h 15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0" h="158">
                    <a:moveTo>
                      <a:pt x="70" y="1"/>
                    </a:moveTo>
                    <a:lnTo>
                      <a:pt x="67" y="26"/>
                    </a:lnTo>
                    <a:lnTo>
                      <a:pt x="55" y="50"/>
                    </a:lnTo>
                    <a:lnTo>
                      <a:pt x="27" y="94"/>
                    </a:lnTo>
                    <a:lnTo>
                      <a:pt x="16" y="114"/>
                    </a:lnTo>
                    <a:lnTo>
                      <a:pt x="13" y="122"/>
                    </a:lnTo>
                    <a:lnTo>
                      <a:pt x="10" y="128"/>
                    </a:lnTo>
                    <a:lnTo>
                      <a:pt x="10" y="135"/>
                    </a:lnTo>
                    <a:lnTo>
                      <a:pt x="13" y="140"/>
                    </a:lnTo>
                    <a:lnTo>
                      <a:pt x="26" y="150"/>
                    </a:lnTo>
                    <a:lnTo>
                      <a:pt x="20" y="158"/>
                    </a:lnTo>
                    <a:lnTo>
                      <a:pt x="5" y="146"/>
                    </a:lnTo>
                    <a:lnTo>
                      <a:pt x="0" y="137"/>
                    </a:lnTo>
                    <a:lnTo>
                      <a:pt x="0" y="128"/>
                    </a:lnTo>
                    <a:lnTo>
                      <a:pt x="3" y="119"/>
                    </a:lnTo>
                    <a:lnTo>
                      <a:pt x="6" y="109"/>
                    </a:lnTo>
                    <a:lnTo>
                      <a:pt x="18" y="89"/>
                    </a:lnTo>
                    <a:lnTo>
                      <a:pt x="46" y="45"/>
                    </a:lnTo>
                    <a:lnTo>
                      <a:pt x="56" y="23"/>
                    </a:lnTo>
                    <a:lnTo>
                      <a:pt x="60" y="0"/>
                    </a:lnTo>
                    <a:lnTo>
                      <a:pt x="7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28" name="Freeform 28"/>
              <p:cNvSpPr>
                <a:spLocks/>
              </p:cNvSpPr>
              <p:nvPr/>
            </p:nvSpPr>
            <p:spPr bwMode="auto">
              <a:xfrm>
                <a:off x="4515" y="2382"/>
                <a:ext cx="3" cy="1"/>
              </a:xfrm>
              <a:custGeom>
                <a:avLst/>
                <a:gdLst>
                  <a:gd name="T0" fmla="*/ 0 w 10"/>
                  <a:gd name="T1" fmla="*/ 0 h 2"/>
                  <a:gd name="T2" fmla="*/ 0 w 10"/>
                  <a:gd name="T3" fmla="*/ 1 h 2"/>
                  <a:gd name="T4" fmla="*/ 0 w 10"/>
                  <a:gd name="T5" fmla="*/ 0 h 2"/>
                  <a:gd name="T6" fmla="*/ 0 w 10"/>
                  <a:gd name="T7" fmla="*/ 1 h 2"/>
                  <a:gd name="T8" fmla="*/ 0 w 10"/>
                  <a:gd name="T9" fmla="*/ 0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"/>
                  <a:gd name="T16" fmla="*/ 0 h 2"/>
                  <a:gd name="T17" fmla="*/ 10 w 10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" h="2">
                    <a:moveTo>
                      <a:pt x="10" y="0"/>
                    </a:moveTo>
                    <a:lnTo>
                      <a:pt x="10" y="1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29" name="Rectangle 29"/>
              <p:cNvSpPr>
                <a:spLocks noChangeArrowheads="1"/>
              </p:cNvSpPr>
              <p:nvPr/>
            </p:nvSpPr>
            <p:spPr bwMode="auto">
              <a:xfrm>
                <a:off x="4506" y="2419"/>
                <a:ext cx="38" cy="3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30" name="Freeform 30"/>
              <p:cNvSpPr>
                <a:spLocks/>
              </p:cNvSpPr>
              <p:nvPr/>
            </p:nvSpPr>
            <p:spPr bwMode="auto">
              <a:xfrm>
                <a:off x="4505" y="2419"/>
                <a:ext cx="2" cy="3"/>
              </a:xfrm>
              <a:custGeom>
                <a:avLst/>
                <a:gdLst>
                  <a:gd name="T0" fmla="*/ 0 w 6"/>
                  <a:gd name="T1" fmla="*/ 0 h 10"/>
                  <a:gd name="T2" fmla="*/ 0 w 6"/>
                  <a:gd name="T3" fmla="*/ 0 h 10"/>
                  <a:gd name="T4" fmla="*/ 0 w 6"/>
                  <a:gd name="T5" fmla="*/ 0 h 10"/>
                  <a:gd name="T6" fmla="*/ 0 w 6"/>
                  <a:gd name="T7" fmla="*/ 0 h 10"/>
                  <a:gd name="T8" fmla="*/ 0 w 6"/>
                  <a:gd name="T9" fmla="*/ 0 h 10"/>
                  <a:gd name="T10" fmla="*/ 0 w 6"/>
                  <a:gd name="T11" fmla="*/ 0 h 1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10"/>
                  <a:gd name="T20" fmla="*/ 6 w 6"/>
                  <a:gd name="T21" fmla="*/ 10 h 1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10">
                    <a:moveTo>
                      <a:pt x="0" y="9"/>
                    </a:moveTo>
                    <a:lnTo>
                      <a:pt x="1" y="10"/>
                    </a:lnTo>
                    <a:lnTo>
                      <a:pt x="3" y="10"/>
                    </a:lnTo>
                    <a:lnTo>
                      <a:pt x="3" y="0"/>
                    </a:lnTo>
                    <a:lnTo>
                      <a:pt x="6" y="1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31" name="Freeform 31"/>
              <p:cNvSpPr>
                <a:spLocks/>
              </p:cNvSpPr>
              <p:nvPr/>
            </p:nvSpPr>
            <p:spPr bwMode="auto">
              <a:xfrm>
                <a:off x="4544" y="2396"/>
                <a:ext cx="52" cy="26"/>
              </a:xfrm>
              <a:custGeom>
                <a:avLst/>
                <a:gdLst>
                  <a:gd name="T0" fmla="*/ 0 w 205"/>
                  <a:gd name="T1" fmla="*/ 0 h 104"/>
                  <a:gd name="T2" fmla="*/ 0 w 205"/>
                  <a:gd name="T3" fmla="*/ 0 h 104"/>
                  <a:gd name="T4" fmla="*/ 0 w 205"/>
                  <a:gd name="T5" fmla="*/ 0 h 104"/>
                  <a:gd name="T6" fmla="*/ 0 w 205"/>
                  <a:gd name="T7" fmla="*/ 0 h 104"/>
                  <a:gd name="T8" fmla="*/ 0 w 205"/>
                  <a:gd name="T9" fmla="*/ 0 h 104"/>
                  <a:gd name="T10" fmla="*/ 0 w 205"/>
                  <a:gd name="T11" fmla="*/ 0 h 104"/>
                  <a:gd name="T12" fmla="*/ 0 w 205"/>
                  <a:gd name="T13" fmla="*/ 0 h 104"/>
                  <a:gd name="T14" fmla="*/ 0 w 205"/>
                  <a:gd name="T15" fmla="*/ 0 h 104"/>
                  <a:gd name="T16" fmla="*/ 0 w 205"/>
                  <a:gd name="T17" fmla="*/ 0 h 104"/>
                  <a:gd name="T18" fmla="*/ 0 w 205"/>
                  <a:gd name="T19" fmla="*/ 0 h 104"/>
                  <a:gd name="T20" fmla="*/ 0 w 205"/>
                  <a:gd name="T21" fmla="*/ 0 h 104"/>
                  <a:gd name="T22" fmla="*/ 0 w 205"/>
                  <a:gd name="T23" fmla="*/ 0 h 104"/>
                  <a:gd name="T24" fmla="*/ 0 w 205"/>
                  <a:gd name="T25" fmla="*/ 0 h 104"/>
                  <a:gd name="T26" fmla="*/ 0 w 205"/>
                  <a:gd name="T27" fmla="*/ 0 h 104"/>
                  <a:gd name="T28" fmla="*/ 0 w 205"/>
                  <a:gd name="T29" fmla="*/ 0 h 104"/>
                  <a:gd name="T30" fmla="*/ 0 w 205"/>
                  <a:gd name="T31" fmla="*/ 0 h 104"/>
                  <a:gd name="T32" fmla="*/ 0 w 205"/>
                  <a:gd name="T33" fmla="*/ 0 h 104"/>
                  <a:gd name="T34" fmla="*/ 0 w 205"/>
                  <a:gd name="T35" fmla="*/ 0 h 104"/>
                  <a:gd name="T36" fmla="*/ 0 w 205"/>
                  <a:gd name="T37" fmla="*/ 0 h 104"/>
                  <a:gd name="T38" fmla="*/ 0 w 205"/>
                  <a:gd name="T39" fmla="*/ 0 h 104"/>
                  <a:gd name="T40" fmla="*/ 0 w 205"/>
                  <a:gd name="T41" fmla="*/ 0 h 104"/>
                  <a:gd name="T42" fmla="*/ 0 w 205"/>
                  <a:gd name="T43" fmla="*/ 0 h 104"/>
                  <a:gd name="T44" fmla="*/ 0 w 205"/>
                  <a:gd name="T45" fmla="*/ 0 h 104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205"/>
                  <a:gd name="T70" fmla="*/ 0 h 104"/>
                  <a:gd name="T71" fmla="*/ 205 w 205"/>
                  <a:gd name="T72" fmla="*/ 104 h 104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205" h="104">
                    <a:moveTo>
                      <a:pt x="0" y="94"/>
                    </a:moveTo>
                    <a:lnTo>
                      <a:pt x="66" y="86"/>
                    </a:lnTo>
                    <a:lnTo>
                      <a:pt x="100" y="81"/>
                    </a:lnTo>
                    <a:lnTo>
                      <a:pt x="130" y="73"/>
                    </a:lnTo>
                    <a:lnTo>
                      <a:pt x="143" y="69"/>
                    </a:lnTo>
                    <a:lnTo>
                      <a:pt x="156" y="63"/>
                    </a:lnTo>
                    <a:lnTo>
                      <a:pt x="177" y="47"/>
                    </a:lnTo>
                    <a:lnTo>
                      <a:pt x="185" y="38"/>
                    </a:lnTo>
                    <a:lnTo>
                      <a:pt x="190" y="26"/>
                    </a:lnTo>
                    <a:lnTo>
                      <a:pt x="194" y="15"/>
                    </a:lnTo>
                    <a:lnTo>
                      <a:pt x="196" y="0"/>
                    </a:lnTo>
                    <a:lnTo>
                      <a:pt x="205" y="3"/>
                    </a:lnTo>
                    <a:lnTo>
                      <a:pt x="203" y="17"/>
                    </a:lnTo>
                    <a:lnTo>
                      <a:pt x="200" y="32"/>
                    </a:lnTo>
                    <a:lnTo>
                      <a:pt x="193" y="45"/>
                    </a:lnTo>
                    <a:lnTo>
                      <a:pt x="184" y="55"/>
                    </a:lnTo>
                    <a:lnTo>
                      <a:pt x="162" y="72"/>
                    </a:lnTo>
                    <a:lnTo>
                      <a:pt x="149" y="78"/>
                    </a:lnTo>
                    <a:lnTo>
                      <a:pt x="133" y="83"/>
                    </a:lnTo>
                    <a:lnTo>
                      <a:pt x="102" y="91"/>
                    </a:lnTo>
                    <a:lnTo>
                      <a:pt x="66" y="96"/>
                    </a:lnTo>
                    <a:lnTo>
                      <a:pt x="0" y="104"/>
                    </a:lnTo>
                    <a:lnTo>
                      <a:pt x="0" y="9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32" name="Freeform 32"/>
              <p:cNvSpPr>
                <a:spLocks/>
              </p:cNvSpPr>
              <p:nvPr/>
            </p:nvSpPr>
            <p:spPr bwMode="auto">
              <a:xfrm>
                <a:off x="4544" y="2419"/>
                <a:ext cx="1" cy="3"/>
              </a:xfrm>
              <a:custGeom>
                <a:avLst/>
                <a:gdLst>
                  <a:gd name="T0" fmla="*/ 0 w 1"/>
                  <a:gd name="T1" fmla="*/ 0 h 10"/>
                  <a:gd name="T2" fmla="*/ 0 w 1"/>
                  <a:gd name="T3" fmla="*/ 0 h 10"/>
                  <a:gd name="T4" fmla="*/ 0 w 1"/>
                  <a:gd name="T5" fmla="*/ 0 h 10"/>
                  <a:gd name="T6" fmla="*/ 0 60000 65536"/>
                  <a:gd name="T7" fmla="*/ 0 60000 65536"/>
                  <a:gd name="T8" fmla="*/ 0 60000 65536"/>
                  <a:gd name="T9" fmla="*/ 0 w 1"/>
                  <a:gd name="T10" fmla="*/ 0 h 10"/>
                  <a:gd name="T11" fmla="*/ 1 w 1"/>
                  <a:gd name="T12" fmla="*/ 10 h 1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" h="10">
                    <a:moveTo>
                      <a:pt x="0" y="10"/>
                    </a:move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33" name="Freeform 33"/>
              <p:cNvSpPr>
                <a:spLocks/>
              </p:cNvSpPr>
              <p:nvPr/>
            </p:nvSpPr>
            <p:spPr bwMode="auto">
              <a:xfrm>
                <a:off x="4557" y="2373"/>
                <a:ext cx="39" cy="23"/>
              </a:xfrm>
              <a:custGeom>
                <a:avLst/>
                <a:gdLst>
                  <a:gd name="T0" fmla="*/ 0 w 154"/>
                  <a:gd name="T1" fmla="*/ 0 h 95"/>
                  <a:gd name="T2" fmla="*/ 0 w 154"/>
                  <a:gd name="T3" fmla="*/ 0 h 95"/>
                  <a:gd name="T4" fmla="*/ 0 w 154"/>
                  <a:gd name="T5" fmla="*/ 0 h 95"/>
                  <a:gd name="T6" fmla="*/ 0 w 154"/>
                  <a:gd name="T7" fmla="*/ 0 h 95"/>
                  <a:gd name="T8" fmla="*/ 0 w 154"/>
                  <a:gd name="T9" fmla="*/ 0 h 95"/>
                  <a:gd name="T10" fmla="*/ 0 w 154"/>
                  <a:gd name="T11" fmla="*/ 0 h 95"/>
                  <a:gd name="T12" fmla="*/ 0 w 154"/>
                  <a:gd name="T13" fmla="*/ 0 h 95"/>
                  <a:gd name="T14" fmla="*/ 0 w 154"/>
                  <a:gd name="T15" fmla="*/ 0 h 95"/>
                  <a:gd name="T16" fmla="*/ 0 w 154"/>
                  <a:gd name="T17" fmla="*/ 0 h 95"/>
                  <a:gd name="T18" fmla="*/ 0 w 154"/>
                  <a:gd name="T19" fmla="*/ 0 h 95"/>
                  <a:gd name="T20" fmla="*/ 0 w 154"/>
                  <a:gd name="T21" fmla="*/ 0 h 95"/>
                  <a:gd name="T22" fmla="*/ 0 w 154"/>
                  <a:gd name="T23" fmla="*/ 0 h 95"/>
                  <a:gd name="T24" fmla="*/ 0 w 154"/>
                  <a:gd name="T25" fmla="*/ 0 h 95"/>
                  <a:gd name="T26" fmla="*/ 0 w 154"/>
                  <a:gd name="T27" fmla="*/ 0 h 95"/>
                  <a:gd name="T28" fmla="*/ 0 w 154"/>
                  <a:gd name="T29" fmla="*/ 0 h 95"/>
                  <a:gd name="T30" fmla="*/ 0 w 154"/>
                  <a:gd name="T31" fmla="*/ 0 h 95"/>
                  <a:gd name="T32" fmla="*/ 0 w 154"/>
                  <a:gd name="T33" fmla="*/ 0 h 95"/>
                  <a:gd name="T34" fmla="*/ 0 w 154"/>
                  <a:gd name="T35" fmla="*/ 0 h 95"/>
                  <a:gd name="T36" fmla="*/ 0 w 154"/>
                  <a:gd name="T37" fmla="*/ 0 h 95"/>
                  <a:gd name="T38" fmla="*/ 0 w 154"/>
                  <a:gd name="T39" fmla="*/ 0 h 95"/>
                  <a:gd name="T40" fmla="*/ 0 w 154"/>
                  <a:gd name="T41" fmla="*/ 0 h 9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54"/>
                  <a:gd name="T64" fmla="*/ 0 h 95"/>
                  <a:gd name="T65" fmla="*/ 154 w 154"/>
                  <a:gd name="T66" fmla="*/ 95 h 9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54" h="95">
                    <a:moveTo>
                      <a:pt x="145" y="95"/>
                    </a:moveTo>
                    <a:lnTo>
                      <a:pt x="143" y="86"/>
                    </a:lnTo>
                    <a:lnTo>
                      <a:pt x="139" y="78"/>
                    </a:lnTo>
                    <a:lnTo>
                      <a:pt x="129" y="62"/>
                    </a:lnTo>
                    <a:lnTo>
                      <a:pt x="112" y="45"/>
                    </a:lnTo>
                    <a:lnTo>
                      <a:pt x="91" y="34"/>
                    </a:lnTo>
                    <a:lnTo>
                      <a:pt x="68" y="22"/>
                    </a:lnTo>
                    <a:lnTo>
                      <a:pt x="44" y="14"/>
                    </a:lnTo>
                    <a:lnTo>
                      <a:pt x="22" y="10"/>
                    </a:lnTo>
                    <a:lnTo>
                      <a:pt x="0" y="10"/>
                    </a:lnTo>
                    <a:lnTo>
                      <a:pt x="0" y="0"/>
                    </a:lnTo>
                    <a:lnTo>
                      <a:pt x="22" y="1"/>
                    </a:lnTo>
                    <a:lnTo>
                      <a:pt x="47" y="5"/>
                    </a:lnTo>
                    <a:lnTo>
                      <a:pt x="71" y="13"/>
                    </a:lnTo>
                    <a:lnTo>
                      <a:pt x="96" y="25"/>
                    </a:lnTo>
                    <a:lnTo>
                      <a:pt x="118" y="38"/>
                    </a:lnTo>
                    <a:lnTo>
                      <a:pt x="137" y="56"/>
                    </a:lnTo>
                    <a:lnTo>
                      <a:pt x="149" y="73"/>
                    </a:lnTo>
                    <a:lnTo>
                      <a:pt x="152" y="83"/>
                    </a:lnTo>
                    <a:lnTo>
                      <a:pt x="154" y="95"/>
                    </a:lnTo>
                    <a:lnTo>
                      <a:pt x="145" y="9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34" name="Freeform 34"/>
              <p:cNvSpPr>
                <a:spLocks/>
              </p:cNvSpPr>
              <p:nvPr/>
            </p:nvSpPr>
            <p:spPr bwMode="auto">
              <a:xfrm>
                <a:off x="4593" y="2396"/>
                <a:ext cx="3" cy="1"/>
              </a:xfrm>
              <a:custGeom>
                <a:avLst/>
                <a:gdLst>
                  <a:gd name="T0" fmla="*/ 0 w 9"/>
                  <a:gd name="T1" fmla="*/ 0 h 3"/>
                  <a:gd name="T2" fmla="*/ 0 w 9"/>
                  <a:gd name="T3" fmla="*/ 0 h 3"/>
                  <a:gd name="T4" fmla="*/ 0 w 9"/>
                  <a:gd name="T5" fmla="*/ 0 h 3"/>
                  <a:gd name="T6" fmla="*/ 0 w 9"/>
                  <a:gd name="T7" fmla="*/ 0 h 3"/>
                  <a:gd name="T8" fmla="*/ 0 w 9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3"/>
                  <a:gd name="T17" fmla="*/ 9 w 9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3">
                    <a:moveTo>
                      <a:pt x="9" y="3"/>
                    </a:moveTo>
                    <a:lnTo>
                      <a:pt x="9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9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35" name="Freeform 35"/>
              <p:cNvSpPr>
                <a:spLocks/>
              </p:cNvSpPr>
              <p:nvPr/>
            </p:nvSpPr>
            <p:spPr bwMode="auto">
              <a:xfrm>
                <a:off x="4546" y="2331"/>
                <a:ext cx="12" cy="43"/>
              </a:xfrm>
              <a:custGeom>
                <a:avLst/>
                <a:gdLst>
                  <a:gd name="T0" fmla="*/ 0 w 50"/>
                  <a:gd name="T1" fmla="*/ 0 h 175"/>
                  <a:gd name="T2" fmla="*/ 0 w 50"/>
                  <a:gd name="T3" fmla="*/ 0 h 175"/>
                  <a:gd name="T4" fmla="*/ 0 w 50"/>
                  <a:gd name="T5" fmla="*/ 0 h 175"/>
                  <a:gd name="T6" fmla="*/ 0 w 50"/>
                  <a:gd name="T7" fmla="*/ 0 h 175"/>
                  <a:gd name="T8" fmla="*/ 0 w 50"/>
                  <a:gd name="T9" fmla="*/ 0 h 175"/>
                  <a:gd name="T10" fmla="*/ 0 w 50"/>
                  <a:gd name="T11" fmla="*/ 0 h 175"/>
                  <a:gd name="T12" fmla="*/ 0 w 50"/>
                  <a:gd name="T13" fmla="*/ 0 h 175"/>
                  <a:gd name="T14" fmla="*/ 0 w 50"/>
                  <a:gd name="T15" fmla="*/ 0 h 175"/>
                  <a:gd name="T16" fmla="*/ 0 w 50"/>
                  <a:gd name="T17" fmla="*/ 0 h 175"/>
                  <a:gd name="T18" fmla="*/ 0 w 50"/>
                  <a:gd name="T19" fmla="*/ 0 h 175"/>
                  <a:gd name="T20" fmla="*/ 0 w 50"/>
                  <a:gd name="T21" fmla="*/ 0 h 175"/>
                  <a:gd name="T22" fmla="*/ 0 w 50"/>
                  <a:gd name="T23" fmla="*/ 0 h 175"/>
                  <a:gd name="T24" fmla="*/ 0 w 50"/>
                  <a:gd name="T25" fmla="*/ 0 h 175"/>
                  <a:gd name="T26" fmla="*/ 0 w 50"/>
                  <a:gd name="T27" fmla="*/ 0 h 175"/>
                  <a:gd name="T28" fmla="*/ 0 w 50"/>
                  <a:gd name="T29" fmla="*/ 0 h 17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50"/>
                  <a:gd name="T46" fmla="*/ 0 h 175"/>
                  <a:gd name="T47" fmla="*/ 50 w 50"/>
                  <a:gd name="T48" fmla="*/ 175 h 17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50" h="175">
                    <a:moveTo>
                      <a:pt x="40" y="175"/>
                    </a:moveTo>
                    <a:lnTo>
                      <a:pt x="21" y="120"/>
                    </a:lnTo>
                    <a:lnTo>
                      <a:pt x="4" y="80"/>
                    </a:lnTo>
                    <a:lnTo>
                      <a:pt x="0" y="59"/>
                    </a:lnTo>
                    <a:lnTo>
                      <a:pt x="0" y="41"/>
                    </a:lnTo>
                    <a:lnTo>
                      <a:pt x="5" y="20"/>
                    </a:lnTo>
                    <a:lnTo>
                      <a:pt x="19" y="0"/>
                    </a:lnTo>
                    <a:lnTo>
                      <a:pt x="27" y="6"/>
                    </a:lnTo>
                    <a:lnTo>
                      <a:pt x="14" y="26"/>
                    </a:lnTo>
                    <a:lnTo>
                      <a:pt x="9" y="44"/>
                    </a:lnTo>
                    <a:lnTo>
                      <a:pt x="9" y="59"/>
                    </a:lnTo>
                    <a:lnTo>
                      <a:pt x="13" y="76"/>
                    </a:lnTo>
                    <a:lnTo>
                      <a:pt x="30" y="116"/>
                    </a:lnTo>
                    <a:lnTo>
                      <a:pt x="50" y="171"/>
                    </a:lnTo>
                    <a:lnTo>
                      <a:pt x="40" y="17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36" name="Freeform 36"/>
              <p:cNvSpPr>
                <a:spLocks/>
              </p:cNvSpPr>
              <p:nvPr/>
            </p:nvSpPr>
            <p:spPr bwMode="auto">
              <a:xfrm>
                <a:off x="4556" y="2373"/>
                <a:ext cx="2" cy="2"/>
              </a:xfrm>
              <a:custGeom>
                <a:avLst/>
                <a:gdLst>
                  <a:gd name="T0" fmla="*/ 0 w 10"/>
                  <a:gd name="T1" fmla="*/ 0 h 10"/>
                  <a:gd name="T2" fmla="*/ 0 w 10"/>
                  <a:gd name="T3" fmla="*/ 0 h 10"/>
                  <a:gd name="T4" fmla="*/ 0 w 10"/>
                  <a:gd name="T5" fmla="*/ 0 h 10"/>
                  <a:gd name="T6" fmla="*/ 0 w 10"/>
                  <a:gd name="T7" fmla="*/ 0 h 10"/>
                  <a:gd name="T8" fmla="*/ 0 w 10"/>
                  <a:gd name="T9" fmla="*/ 0 h 10"/>
                  <a:gd name="T10" fmla="*/ 0 w 10"/>
                  <a:gd name="T11" fmla="*/ 0 h 1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"/>
                  <a:gd name="T19" fmla="*/ 0 h 10"/>
                  <a:gd name="T20" fmla="*/ 10 w 10"/>
                  <a:gd name="T21" fmla="*/ 10 h 1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" h="10">
                    <a:moveTo>
                      <a:pt x="6" y="10"/>
                    </a:moveTo>
                    <a:lnTo>
                      <a:pt x="2" y="10"/>
                    </a:lnTo>
                    <a:lnTo>
                      <a:pt x="0" y="8"/>
                    </a:lnTo>
                    <a:lnTo>
                      <a:pt x="10" y="4"/>
                    </a:lnTo>
                    <a:lnTo>
                      <a:pt x="6" y="0"/>
                    </a:lnTo>
                    <a:lnTo>
                      <a:pt x="6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37" name="Freeform 37"/>
              <p:cNvSpPr>
                <a:spLocks/>
              </p:cNvSpPr>
              <p:nvPr/>
            </p:nvSpPr>
            <p:spPr bwMode="auto">
              <a:xfrm>
                <a:off x="4551" y="2252"/>
                <a:ext cx="39" cy="80"/>
              </a:xfrm>
              <a:custGeom>
                <a:avLst/>
                <a:gdLst>
                  <a:gd name="T0" fmla="*/ 0 w 160"/>
                  <a:gd name="T1" fmla="*/ 0 h 322"/>
                  <a:gd name="T2" fmla="*/ 0 w 160"/>
                  <a:gd name="T3" fmla="*/ 0 h 322"/>
                  <a:gd name="T4" fmla="*/ 0 w 160"/>
                  <a:gd name="T5" fmla="*/ 0 h 322"/>
                  <a:gd name="T6" fmla="*/ 0 w 160"/>
                  <a:gd name="T7" fmla="*/ 0 h 322"/>
                  <a:gd name="T8" fmla="*/ 0 w 160"/>
                  <a:gd name="T9" fmla="*/ 0 h 322"/>
                  <a:gd name="T10" fmla="*/ 0 w 160"/>
                  <a:gd name="T11" fmla="*/ 0 h 322"/>
                  <a:gd name="T12" fmla="*/ 0 w 160"/>
                  <a:gd name="T13" fmla="*/ 0 h 322"/>
                  <a:gd name="T14" fmla="*/ 0 w 160"/>
                  <a:gd name="T15" fmla="*/ 0 h 322"/>
                  <a:gd name="T16" fmla="*/ 0 w 160"/>
                  <a:gd name="T17" fmla="*/ 0 h 322"/>
                  <a:gd name="T18" fmla="*/ 0 w 160"/>
                  <a:gd name="T19" fmla="*/ 0 h 322"/>
                  <a:gd name="T20" fmla="*/ 0 w 160"/>
                  <a:gd name="T21" fmla="*/ 0 h 322"/>
                  <a:gd name="T22" fmla="*/ 0 w 160"/>
                  <a:gd name="T23" fmla="*/ 0 h 322"/>
                  <a:gd name="T24" fmla="*/ 0 w 160"/>
                  <a:gd name="T25" fmla="*/ 0 h 322"/>
                  <a:gd name="T26" fmla="*/ 0 w 160"/>
                  <a:gd name="T27" fmla="*/ 0 h 322"/>
                  <a:gd name="T28" fmla="*/ 0 w 160"/>
                  <a:gd name="T29" fmla="*/ 0 h 322"/>
                  <a:gd name="T30" fmla="*/ 0 w 160"/>
                  <a:gd name="T31" fmla="*/ 0 h 322"/>
                  <a:gd name="T32" fmla="*/ 0 w 160"/>
                  <a:gd name="T33" fmla="*/ 0 h 32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60"/>
                  <a:gd name="T52" fmla="*/ 0 h 322"/>
                  <a:gd name="T53" fmla="*/ 160 w 160"/>
                  <a:gd name="T54" fmla="*/ 322 h 322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60" h="322">
                    <a:moveTo>
                      <a:pt x="0" y="316"/>
                    </a:moveTo>
                    <a:lnTo>
                      <a:pt x="38" y="253"/>
                    </a:lnTo>
                    <a:lnTo>
                      <a:pt x="87" y="161"/>
                    </a:lnTo>
                    <a:lnTo>
                      <a:pt x="112" y="112"/>
                    </a:lnTo>
                    <a:lnTo>
                      <a:pt x="131" y="66"/>
                    </a:lnTo>
                    <a:lnTo>
                      <a:pt x="145" y="29"/>
                    </a:lnTo>
                    <a:lnTo>
                      <a:pt x="149" y="13"/>
                    </a:lnTo>
                    <a:lnTo>
                      <a:pt x="151" y="0"/>
                    </a:lnTo>
                    <a:lnTo>
                      <a:pt x="160" y="3"/>
                    </a:lnTo>
                    <a:lnTo>
                      <a:pt x="159" y="16"/>
                    </a:lnTo>
                    <a:lnTo>
                      <a:pt x="155" y="33"/>
                    </a:lnTo>
                    <a:lnTo>
                      <a:pt x="140" y="72"/>
                    </a:lnTo>
                    <a:lnTo>
                      <a:pt x="121" y="117"/>
                    </a:lnTo>
                    <a:lnTo>
                      <a:pt x="96" y="166"/>
                    </a:lnTo>
                    <a:lnTo>
                      <a:pt x="46" y="260"/>
                    </a:lnTo>
                    <a:lnTo>
                      <a:pt x="8" y="322"/>
                    </a:lnTo>
                    <a:lnTo>
                      <a:pt x="0" y="3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38" name="Freeform 38"/>
              <p:cNvSpPr>
                <a:spLocks/>
              </p:cNvSpPr>
              <p:nvPr/>
            </p:nvSpPr>
            <p:spPr bwMode="auto">
              <a:xfrm>
                <a:off x="4551" y="2331"/>
                <a:ext cx="2" cy="1"/>
              </a:xfrm>
              <a:custGeom>
                <a:avLst/>
                <a:gdLst>
                  <a:gd name="T0" fmla="*/ 0 w 8"/>
                  <a:gd name="T1" fmla="*/ 0 h 6"/>
                  <a:gd name="T2" fmla="*/ 0 w 8"/>
                  <a:gd name="T3" fmla="*/ 0 h 6"/>
                  <a:gd name="T4" fmla="*/ 0 w 8"/>
                  <a:gd name="T5" fmla="*/ 0 h 6"/>
                  <a:gd name="T6" fmla="*/ 0 60000 65536"/>
                  <a:gd name="T7" fmla="*/ 0 60000 65536"/>
                  <a:gd name="T8" fmla="*/ 0 60000 65536"/>
                  <a:gd name="T9" fmla="*/ 0 w 8"/>
                  <a:gd name="T10" fmla="*/ 0 h 6"/>
                  <a:gd name="T11" fmla="*/ 8 w 8"/>
                  <a:gd name="T12" fmla="*/ 6 h 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8" h="6">
                    <a:moveTo>
                      <a:pt x="0" y="0"/>
                    </a:moveTo>
                    <a:lnTo>
                      <a:pt x="8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39" name="Freeform 39"/>
              <p:cNvSpPr>
                <a:spLocks/>
              </p:cNvSpPr>
              <p:nvPr/>
            </p:nvSpPr>
            <p:spPr bwMode="auto">
              <a:xfrm>
                <a:off x="4559" y="2138"/>
                <a:ext cx="31" cy="114"/>
              </a:xfrm>
              <a:custGeom>
                <a:avLst/>
                <a:gdLst>
                  <a:gd name="T0" fmla="*/ 0 w 127"/>
                  <a:gd name="T1" fmla="*/ 0 h 456"/>
                  <a:gd name="T2" fmla="*/ 0 w 127"/>
                  <a:gd name="T3" fmla="*/ 0 h 456"/>
                  <a:gd name="T4" fmla="*/ 0 w 127"/>
                  <a:gd name="T5" fmla="*/ 0 h 456"/>
                  <a:gd name="T6" fmla="*/ 0 w 127"/>
                  <a:gd name="T7" fmla="*/ 0 h 456"/>
                  <a:gd name="T8" fmla="*/ 0 w 127"/>
                  <a:gd name="T9" fmla="*/ 0 h 456"/>
                  <a:gd name="T10" fmla="*/ 0 w 127"/>
                  <a:gd name="T11" fmla="*/ 0 h 456"/>
                  <a:gd name="T12" fmla="*/ 0 w 127"/>
                  <a:gd name="T13" fmla="*/ 0 h 456"/>
                  <a:gd name="T14" fmla="*/ 0 w 127"/>
                  <a:gd name="T15" fmla="*/ 0 h 456"/>
                  <a:gd name="T16" fmla="*/ 0 w 127"/>
                  <a:gd name="T17" fmla="*/ 0 h 456"/>
                  <a:gd name="T18" fmla="*/ 0 w 127"/>
                  <a:gd name="T19" fmla="*/ 0 h 456"/>
                  <a:gd name="T20" fmla="*/ 0 w 127"/>
                  <a:gd name="T21" fmla="*/ 0 h 456"/>
                  <a:gd name="T22" fmla="*/ 0 w 127"/>
                  <a:gd name="T23" fmla="*/ 0 h 456"/>
                  <a:gd name="T24" fmla="*/ 0 w 127"/>
                  <a:gd name="T25" fmla="*/ 0 h 456"/>
                  <a:gd name="T26" fmla="*/ 0 w 127"/>
                  <a:gd name="T27" fmla="*/ 0 h 456"/>
                  <a:gd name="T28" fmla="*/ 0 w 127"/>
                  <a:gd name="T29" fmla="*/ 0 h 456"/>
                  <a:gd name="T30" fmla="*/ 0 w 127"/>
                  <a:gd name="T31" fmla="*/ 0 h 456"/>
                  <a:gd name="T32" fmla="*/ 0 w 127"/>
                  <a:gd name="T33" fmla="*/ 0 h 456"/>
                  <a:gd name="T34" fmla="*/ 0 w 127"/>
                  <a:gd name="T35" fmla="*/ 0 h 456"/>
                  <a:gd name="T36" fmla="*/ 0 w 127"/>
                  <a:gd name="T37" fmla="*/ 0 h 456"/>
                  <a:gd name="T38" fmla="*/ 0 w 127"/>
                  <a:gd name="T39" fmla="*/ 0 h 456"/>
                  <a:gd name="T40" fmla="*/ 0 w 127"/>
                  <a:gd name="T41" fmla="*/ 0 h 456"/>
                  <a:gd name="T42" fmla="*/ 0 w 127"/>
                  <a:gd name="T43" fmla="*/ 0 h 456"/>
                  <a:gd name="T44" fmla="*/ 0 w 127"/>
                  <a:gd name="T45" fmla="*/ 0 h 456"/>
                  <a:gd name="T46" fmla="*/ 0 w 127"/>
                  <a:gd name="T47" fmla="*/ 0 h 456"/>
                  <a:gd name="T48" fmla="*/ 0 w 127"/>
                  <a:gd name="T49" fmla="*/ 0 h 456"/>
                  <a:gd name="T50" fmla="*/ 0 w 127"/>
                  <a:gd name="T51" fmla="*/ 0 h 456"/>
                  <a:gd name="T52" fmla="*/ 0 w 127"/>
                  <a:gd name="T53" fmla="*/ 0 h 456"/>
                  <a:gd name="T54" fmla="*/ 0 w 127"/>
                  <a:gd name="T55" fmla="*/ 0 h 456"/>
                  <a:gd name="T56" fmla="*/ 0 w 127"/>
                  <a:gd name="T57" fmla="*/ 0 h 45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127"/>
                  <a:gd name="T88" fmla="*/ 0 h 456"/>
                  <a:gd name="T89" fmla="*/ 127 w 127"/>
                  <a:gd name="T90" fmla="*/ 456 h 45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127" h="456">
                    <a:moveTo>
                      <a:pt x="118" y="456"/>
                    </a:moveTo>
                    <a:lnTo>
                      <a:pt x="116" y="409"/>
                    </a:lnTo>
                    <a:lnTo>
                      <a:pt x="111" y="345"/>
                    </a:lnTo>
                    <a:lnTo>
                      <a:pt x="103" y="275"/>
                    </a:lnTo>
                    <a:lnTo>
                      <a:pt x="92" y="200"/>
                    </a:lnTo>
                    <a:lnTo>
                      <a:pt x="76" y="130"/>
                    </a:lnTo>
                    <a:lnTo>
                      <a:pt x="65" y="99"/>
                    </a:lnTo>
                    <a:lnTo>
                      <a:pt x="55" y="70"/>
                    </a:lnTo>
                    <a:lnTo>
                      <a:pt x="43" y="47"/>
                    </a:lnTo>
                    <a:lnTo>
                      <a:pt x="30" y="27"/>
                    </a:lnTo>
                    <a:lnTo>
                      <a:pt x="22" y="21"/>
                    </a:lnTo>
                    <a:lnTo>
                      <a:pt x="15" y="14"/>
                    </a:lnTo>
                    <a:lnTo>
                      <a:pt x="8" y="12"/>
                    </a:lnTo>
                    <a:lnTo>
                      <a:pt x="0" y="9"/>
                    </a:lnTo>
                    <a:lnTo>
                      <a:pt x="4" y="0"/>
                    </a:lnTo>
                    <a:lnTo>
                      <a:pt x="13" y="3"/>
                    </a:lnTo>
                    <a:lnTo>
                      <a:pt x="21" y="7"/>
                    </a:lnTo>
                    <a:lnTo>
                      <a:pt x="29" y="13"/>
                    </a:lnTo>
                    <a:lnTo>
                      <a:pt x="38" y="21"/>
                    </a:lnTo>
                    <a:lnTo>
                      <a:pt x="51" y="40"/>
                    </a:lnTo>
                    <a:lnTo>
                      <a:pt x="64" y="65"/>
                    </a:lnTo>
                    <a:lnTo>
                      <a:pt x="75" y="95"/>
                    </a:lnTo>
                    <a:lnTo>
                      <a:pt x="85" y="127"/>
                    </a:lnTo>
                    <a:lnTo>
                      <a:pt x="101" y="197"/>
                    </a:lnTo>
                    <a:lnTo>
                      <a:pt x="112" y="273"/>
                    </a:lnTo>
                    <a:lnTo>
                      <a:pt x="120" y="345"/>
                    </a:lnTo>
                    <a:lnTo>
                      <a:pt x="126" y="409"/>
                    </a:lnTo>
                    <a:lnTo>
                      <a:pt x="127" y="456"/>
                    </a:lnTo>
                    <a:lnTo>
                      <a:pt x="118" y="45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40" name="Freeform 40"/>
              <p:cNvSpPr>
                <a:spLocks/>
              </p:cNvSpPr>
              <p:nvPr/>
            </p:nvSpPr>
            <p:spPr bwMode="auto">
              <a:xfrm>
                <a:off x="4588" y="2252"/>
                <a:ext cx="2" cy="1"/>
              </a:xfrm>
              <a:custGeom>
                <a:avLst/>
                <a:gdLst>
                  <a:gd name="T0" fmla="*/ 0 w 9"/>
                  <a:gd name="T1" fmla="*/ 0 h 3"/>
                  <a:gd name="T2" fmla="*/ 0 w 9"/>
                  <a:gd name="T3" fmla="*/ 0 h 3"/>
                  <a:gd name="T4" fmla="*/ 0 w 9"/>
                  <a:gd name="T5" fmla="*/ 0 h 3"/>
                  <a:gd name="T6" fmla="*/ 0 w 9"/>
                  <a:gd name="T7" fmla="*/ 0 h 3"/>
                  <a:gd name="T8" fmla="*/ 0 w 9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3"/>
                  <a:gd name="T17" fmla="*/ 9 w 9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3">
                    <a:moveTo>
                      <a:pt x="9" y="3"/>
                    </a:moveTo>
                    <a:lnTo>
                      <a:pt x="9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9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41" name="Freeform 41"/>
              <p:cNvSpPr>
                <a:spLocks/>
              </p:cNvSpPr>
              <p:nvPr/>
            </p:nvSpPr>
            <p:spPr bwMode="auto">
              <a:xfrm>
                <a:off x="4558" y="2113"/>
                <a:ext cx="18" cy="27"/>
              </a:xfrm>
              <a:custGeom>
                <a:avLst/>
                <a:gdLst>
                  <a:gd name="T0" fmla="*/ 0 w 70"/>
                  <a:gd name="T1" fmla="*/ 0 h 109"/>
                  <a:gd name="T2" fmla="*/ 0 w 70"/>
                  <a:gd name="T3" fmla="*/ 0 h 109"/>
                  <a:gd name="T4" fmla="*/ 0 w 70"/>
                  <a:gd name="T5" fmla="*/ 0 h 109"/>
                  <a:gd name="T6" fmla="*/ 0 w 70"/>
                  <a:gd name="T7" fmla="*/ 0 h 109"/>
                  <a:gd name="T8" fmla="*/ 0 w 70"/>
                  <a:gd name="T9" fmla="*/ 0 h 109"/>
                  <a:gd name="T10" fmla="*/ 0 w 70"/>
                  <a:gd name="T11" fmla="*/ 0 h 109"/>
                  <a:gd name="T12" fmla="*/ 0 w 70"/>
                  <a:gd name="T13" fmla="*/ 0 h 109"/>
                  <a:gd name="T14" fmla="*/ 0 w 70"/>
                  <a:gd name="T15" fmla="*/ 0 h 109"/>
                  <a:gd name="T16" fmla="*/ 0 w 70"/>
                  <a:gd name="T17" fmla="*/ 0 h 109"/>
                  <a:gd name="T18" fmla="*/ 0 w 70"/>
                  <a:gd name="T19" fmla="*/ 0 h 109"/>
                  <a:gd name="T20" fmla="*/ 0 w 70"/>
                  <a:gd name="T21" fmla="*/ 0 h 109"/>
                  <a:gd name="T22" fmla="*/ 0 w 70"/>
                  <a:gd name="T23" fmla="*/ 0 h 109"/>
                  <a:gd name="T24" fmla="*/ 0 w 70"/>
                  <a:gd name="T25" fmla="*/ 0 h 109"/>
                  <a:gd name="T26" fmla="*/ 0 w 70"/>
                  <a:gd name="T27" fmla="*/ 0 h 109"/>
                  <a:gd name="T28" fmla="*/ 0 w 70"/>
                  <a:gd name="T29" fmla="*/ 0 h 109"/>
                  <a:gd name="T30" fmla="*/ 0 w 70"/>
                  <a:gd name="T31" fmla="*/ 0 h 109"/>
                  <a:gd name="T32" fmla="*/ 0 w 70"/>
                  <a:gd name="T33" fmla="*/ 0 h 10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70"/>
                  <a:gd name="T52" fmla="*/ 0 h 109"/>
                  <a:gd name="T53" fmla="*/ 70 w 70"/>
                  <a:gd name="T54" fmla="*/ 109 h 109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70" h="109">
                    <a:moveTo>
                      <a:pt x="0" y="102"/>
                    </a:moveTo>
                    <a:lnTo>
                      <a:pt x="8" y="87"/>
                    </a:lnTo>
                    <a:lnTo>
                      <a:pt x="18" y="74"/>
                    </a:lnTo>
                    <a:lnTo>
                      <a:pt x="38" y="52"/>
                    </a:lnTo>
                    <a:lnTo>
                      <a:pt x="47" y="41"/>
                    </a:lnTo>
                    <a:lnTo>
                      <a:pt x="53" y="30"/>
                    </a:lnTo>
                    <a:lnTo>
                      <a:pt x="59" y="17"/>
                    </a:lnTo>
                    <a:lnTo>
                      <a:pt x="61" y="0"/>
                    </a:lnTo>
                    <a:lnTo>
                      <a:pt x="70" y="3"/>
                    </a:lnTo>
                    <a:lnTo>
                      <a:pt x="68" y="21"/>
                    </a:lnTo>
                    <a:lnTo>
                      <a:pt x="63" y="35"/>
                    </a:lnTo>
                    <a:lnTo>
                      <a:pt x="55" y="48"/>
                    </a:lnTo>
                    <a:lnTo>
                      <a:pt x="44" y="60"/>
                    </a:lnTo>
                    <a:lnTo>
                      <a:pt x="26" y="80"/>
                    </a:lnTo>
                    <a:lnTo>
                      <a:pt x="16" y="93"/>
                    </a:lnTo>
                    <a:lnTo>
                      <a:pt x="8" y="109"/>
                    </a:lnTo>
                    <a:lnTo>
                      <a:pt x="0" y="10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42" name="Freeform 42"/>
              <p:cNvSpPr>
                <a:spLocks/>
              </p:cNvSpPr>
              <p:nvPr/>
            </p:nvSpPr>
            <p:spPr bwMode="auto">
              <a:xfrm>
                <a:off x="4557" y="2138"/>
                <a:ext cx="3" cy="3"/>
              </a:xfrm>
              <a:custGeom>
                <a:avLst/>
                <a:gdLst>
                  <a:gd name="T0" fmla="*/ 0 w 12"/>
                  <a:gd name="T1" fmla="*/ 0 h 9"/>
                  <a:gd name="T2" fmla="*/ 0 w 12"/>
                  <a:gd name="T3" fmla="*/ 0 h 9"/>
                  <a:gd name="T4" fmla="*/ 0 w 12"/>
                  <a:gd name="T5" fmla="*/ 0 h 9"/>
                  <a:gd name="T6" fmla="*/ 0 w 12"/>
                  <a:gd name="T7" fmla="*/ 0 h 9"/>
                  <a:gd name="T8" fmla="*/ 0 w 12"/>
                  <a:gd name="T9" fmla="*/ 0 h 9"/>
                  <a:gd name="T10" fmla="*/ 0 w 12"/>
                  <a:gd name="T11" fmla="*/ 0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9"/>
                  <a:gd name="T20" fmla="*/ 12 w 12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9">
                    <a:moveTo>
                      <a:pt x="5" y="9"/>
                    </a:moveTo>
                    <a:lnTo>
                      <a:pt x="0" y="8"/>
                    </a:lnTo>
                    <a:lnTo>
                      <a:pt x="4" y="1"/>
                    </a:lnTo>
                    <a:lnTo>
                      <a:pt x="12" y="8"/>
                    </a:lnTo>
                    <a:lnTo>
                      <a:pt x="9" y="0"/>
                    </a:lnTo>
                    <a:lnTo>
                      <a:pt x="5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43" name="Freeform 43"/>
              <p:cNvSpPr>
                <a:spLocks/>
              </p:cNvSpPr>
              <p:nvPr/>
            </p:nvSpPr>
            <p:spPr bwMode="auto">
              <a:xfrm>
                <a:off x="4574" y="2050"/>
                <a:ext cx="7" cy="64"/>
              </a:xfrm>
              <a:custGeom>
                <a:avLst/>
                <a:gdLst>
                  <a:gd name="T0" fmla="*/ 0 w 30"/>
                  <a:gd name="T1" fmla="*/ 0 h 256"/>
                  <a:gd name="T2" fmla="*/ 0 w 30"/>
                  <a:gd name="T3" fmla="*/ 0 h 256"/>
                  <a:gd name="T4" fmla="*/ 0 w 30"/>
                  <a:gd name="T5" fmla="*/ 0 h 256"/>
                  <a:gd name="T6" fmla="*/ 0 w 30"/>
                  <a:gd name="T7" fmla="*/ 0 h 256"/>
                  <a:gd name="T8" fmla="*/ 0 w 30"/>
                  <a:gd name="T9" fmla="*/ 0 h 256"/>
                  <a:gd name="T10" fmla="*/ 0 w 30"/>
                  <a:gd name="T11" fmla="*/ 0 h 256"/>
                  <a:gd name="T12" fmla="*/ 0 w 30"/>
                  <a:gd name="T13" fmla="*/ 0 h 256"/>
                  <a:gd name="T14" fmla="*/ 0 w 30"/>
                  <a:gd name="T15" fmla="*/ 0 h 256"/>
                  <a:gd name="T16" fmla="*/ 0 w 30"/>
                  <a:gd name="T17" fmla="*/ 0 h 256"/>
                  <a:gd name="T18" fmla="*/ 0 w 30"/>
                  <a:gd name="T19" fmla="*/ 0 h 256"/>
                  <a:gd name="T20" fmla="*/ 0 w 30"/>
                  <a:gd name="T21" fmla="*/ 0 h 25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0"/>
                  <a:gd name="T34" fmla="*/ 0 h 256"/>
                  <a:gd name="T35" fmla="*/ 30 w 30"/>
                  <a:gd name="T36" fmla="*/ 256 h 25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0" h="256">
                    <a:moveTo>
                      <a:pt x="0" y="253"/>
                    </a:moveTo>
                    <a:lnTo>
                      <a:pt x="3" y="213"/>
                    </a:lnTo>
                    <a:lnTo>
                      <a:pt x="11" y="145"/>
                    </a:lnTo>
                    <a:lnTo>
                      <a:pt x="17" y="69"/>
                    </a:lnTo>
                    <a:lnTo>
                      <a:pt x="21" y="0"/>
                    </a:lnTo>
                    <a:lnTo>
                      <a:pt x="30" y="0"/>
                    </a:lnTo>
                    <a:lnTo>
                      <a:pt x="26" y="71"/>
                    </a:lnTo>
                    <a:lnTo>
                      <a:pt x="20" y="148"/>
                    </a:lnTo>
                    <a:lnTo>
                      <a:pt x="12" y="215"/>
                    </a:lnTo>
                    <a:lnTo>
                      <a:pt x="9" y="256"/>
                    </a:lnTo>
                    <a:lnTo>
                      <a:pt x="0" y="25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44" name="Freeform 44"/>
              <p:cNvSpPr>
                <a:spLocks/>
              </p:cNvSpPr>
              <p:nvPr/>
            </p:nvSpPr>
            <p:spPr bwMode="auto">
              <a:xfrm>
                <a:off x="4574" y="2113"/>
                <a:ext cx="2" cy="1"/>
              </a:xfrm>
              <a:custGeom>
                <a:avLst/>
                <a:gdLst>
                  <a:gd name="T0" fmla="*/ 0 w 9"/>
                  <a:gd name="T1" fmla="*/ 0 h 3"/>
                  <a:gd name="T2" fmla="*/ 0 w 9"/>
                  <a:gd name="T3" fmla="*/ 0 h 3"/>
                  <a:gd name="T4" fmla="*/ 0 w 9"/>
                  <a:gd name="T5" fmla="*/ 0 h 3"/>
                  <a:gd name="T6" fmla="*/ 0 60000 65536"/>
                  <a:gd name="T7" fmla="*/ 0 60000 65536"/>
                  <a:gd name="T8" fmla="*/ 0 60000 65536"/>
                  <a:gd name="T9" fmla="*/ 0 w 9"/>
                  <a:gd name="T10" fmla="*/ 0 h 3"/>
                  <a:gd name="T11" fmla="*/ 9 w 9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" h="3">
                    <a:moveTo>
                      <a:pt x="9" y="3"/>
                    </a:moveTo>
                    <a:lnTo>
                      <a:pt x="0" y="0"/>
                    </a:lnTo>
                    <a:lnTo>
                      <a:pt x="9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45" name="Freeform 45"/>
              <p:cNvSpPr>
                <a:spLocks/>
              </p:cNvSpPr>
              <p:nvPr/>
            </p:nvSpPr>
            <p:spPr bwMode="auto">
              <a:xfrm>
                <a:off x="4555" y="2017"/>
                <a:ext cx="26" cy="33"/>
              </a:xfrm>
              <a:custGeom>
                <a:avLst/>
                <a:gdLst>
                  <a:gd name="T0" fmla="*/ 0 w 106"/>
                  <a:gd name="T1" fmla="*/ 0 h 131"/>
                  <a:gd name="T2" fmla="*/ 0 w 106"/>
                  <a:gd name="T3" fmla="*/ 0 h 131"/>
                  <a:gd name="T4" fmla="*/ 0 w 106"/>
                  <a:gd name="T5" fmla="*/ 0 h 131"/>
                  <a:gd name="T6" fmla="*/ 0 w 106"/>
                  <a:gd name="T7" fmla="*/ 0 h 131"/>
                  <a:gd name="T8" fmla="*/ 0 w 106"/>
                  <a:gd name="T9" fmla="*/ 0 h 131"/>
                  <a:gd name="T10" fmla="*/ 0 w 106"/>
                  <a:gd name="T11" fmla="*/ 0 h 131"/>
                  <a:gd name="T12" fmla="*/ 0 w 106"/>
                  <a:gd name="T13" fmla="*/ 0 h 131"/>
                  <a:gd name="T14" fmla="*/ 0 w 106"/>
                  <a:gd name="T15" fmla="*/ 0 h 131"/>
                  <a:gd name="T16" fmla="*/ 0 w 106"/>
                  <a:gd name="T17" fmla="*/ 0 h 131"/>
                  <a:gd name="T18" fmla="*/ 0 w 106"/>
                  <a:gd name="T19" fmla="*/ 0 h 131"/>
                  <a:gd name="T20" fmla="*/ 0 w 106"/>
                  <a:gd name="T21" fmla="*/ 0 h 131"/>
                  <a:gd name="T22" fmla="*/ 0 w 106"/>
                  <a:gd name="T23" fmla="*/ 0 h 131"/>
                  <a:gd name="T24" fmla="*/ 0 w 106"/>
                  <a:gd name="T25" fmla="*/ 0 h 131"/>
                  <a:gd name="T26" fmla="*/ 0 w 106"/>
                  <a:gd name="T27" fmla="*/ 0 h 131"/>
                  <a:gd name="T28" fmla="*/ 0 w 106"/>
                  <a:gd name="T29" fmla="*/ 0 h 131"/>
                  <a:gd name="T30" fmla="*/ 0 w 106"/>
                  <a:gd name="T31" fmla="*/ 0 h 131"/>
                  <a:gd name="T32" fmla="*/ 0 w 106"/>
                  <a:gd name="T33" fmla="*/ 0 h 131"/>
                  <a:gd name="T34" fmla="*/ 0 w 106"/>
                  <a:gd name="T35" fmla="*/ 0 h 131"/>
                  <a:gd name="T36" fmla="*/ 0 w 106"/>
                  <a:gd name="T37" fmla="*/ 0 h 131"/>
                  <a:gd name="T38" fmla="*/ 0 w 106"/>
                  <a:gd name="T39" fmla="*/ 0 h 131"/>
                  <a:gd name="T40" fmla="*/ 0 w 106"/>
                  <a:gd name="T41" fmla="*/ 0 h 13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06"/>
                  <a:gd name="T64" fmla="*/ 0 h 131"/>
                  <a:gd name="T65" fmla="*/ 106 w 106"/>
                  <a:gd name="T66" fmla="*/ 131 h 13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06" h="131">
                    <a:moveTo>
                      <a:pt x="97" y="131"/>
                    </a:moveTo>
                    <a:lnTo>
                      <a:pt x="95" y="111"/>
                    </a:lnTo>
                    <a:lnTo>
                      <a:pt x="88" y="92"/>
                    </a:lnTo>
                    <a:lnTo>
                      <a:pt x="79" y="70"/>
                    </a:lnTo>
                    <a:lnTo>
                      <a:pt x="67" y="52"/>
                    </a:lnTo>
                    <a:lnTo>
                      <a:pt x="51" y="34"/>
                    </a:lnTo>
                    <a:lnTo>
                      <a:pt x="34" y="19"/>
                    </a:lnTo>
                    <a:lnTo>
                      <a:pt x="27" y="15"/>
                    </a:lnTo>
                    <a:lnTo>
                      <a:pt x="17" y="12"/>
                    </a:lnTo>
                    <a:lnTo>
                      <a:pt x="0" y="9"/>
                    </a:lnTo>
                    <a:lnTo>
                      <a:pt x="3" y="0"/>
                    </a:lnTo>
                    <a:lnTo>
                      <a:pt x="21" y="2"/>
                    </a:lnTo>
                    <a:lnTo>
                      <a:pt x="32" y="6"/>
                    </a:lnTo>
                    <a:lnTo>
                      <a:pt x="41" y="12"/>
                    </a:lnTo>
                    <a:lnTo>
                      <a:pt x="58" y="26"/>
                    </a:lnTo>
                    <a:lnTo>
                      <a:pt x="75" y="45"/>
                    </a:lnTo>
                    <a:lnTo>
                      <a:pt x="88" y="65"/>
                    </a:lnTo>
                    <a:lnTo>
                      <a:pt x="97" y="88"/>
                    </a:lnTo>
                    <a:lnTo>
                      <a:pt x="104" y="109"/>
                    </a:lnTo>
                    <a:lnTo>
                      <a:pt x="106" y="131"/>
                    </a:lnTo>
                    <a:lnTo>
                      <a:pt x="97" y="13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46" name="Freeform 46"/>
              <p:cNvSpPr>
                <a:spLocks/>
              </p:cNvSpPr>
              <p:nvPr/>
            </p:nvSpPr>
            <p:spPr bwMode="auto">
              <a:xfrm>
                <a:off x="4579" y="2050"/>
                <a:ext cx="2" cy="1"/>
              </a:xfrm>
              <a:custGeom>
                <a:avLst/>
                <a:gdLst>
                  <a:gd name="T0" fmla="*/ 0 w 9"/>
                  <a:gd name="T1" fmla="*/ 0 h 1"/>
                  <a:gd name="T2" fmla="*/ 0 w 9"/>
                  <a:gd name="T3" fmla="*/ 0 h 1"/>
                  <a:gd name="T4" fmla="*/ 0 w 9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9"/>
                  <a:gd name="T10" fmla="*/ 0 h 1"/>
                  <a:gd name="T11" fmla="*/ 9 w 9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" h="1">
                    <a:moveTo>
                      <a:pt x="9" y="0"/>
                    </a:moveTo>
                    <a:lnTo>
                      <a:pt x="0" y="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47" name="Freeform 47"/>
              <p:cNvSpPr>
                <a:spLocks/>
              </p:cNvSpPr>
              <p:nvPr/>
            </p:nvSpPr>
            <p:spPr bwMode="auto">
              <a:xfrm>
                <a:off x="4523" y="2017"/>
                <a:ext cx="33" cy="39"/>
              </a:xfrm>
              <a:custGeom>
                <a:avLst/>
                <a:gdLst>
                  <a:gd name="T0" fmla="*/ 0 w 132"/>
                  <a:gd name="T1" fmla="*/ 0 h 156"/>
                  <a:gd name="T2" fmla="*/ 0 w 132"/>
                  <a:gd name="T3" fmla="*/ 0 h 156"/>
                  <a:gd name="T4" fmla="*/ 0 w 132"/>
                  <a:gd name="T5" fmla="*/ 0 h 156"/>
                  <a:gd name="T6" fmla="*/ 0 w 132"/>
                  <a:gd name="T7" fmla="*/ 0 h 156"/>
                  <a:gd name="T8" fmla="*/ 0 w 132"/>
                  <a:gd name="T9" fmla="*/ 0 h 156"/>
                  <a:gd name="T10" fmla="*/ 0 w 132"/>
                  <a:gd name="T11" fmla="*/ 0 h 156"/>
                  <a:gd name="T12" fmla="*/ 0 w 132"/>
                  <a:gd name="T13" fmla="*/ 0 h 156"/>
                  <a:gd name="T14" fmla="*/ 0 w 132"/>
                  <a:gd name="T15" fmla="*/ 0 h 156"/>
                  <a:gd name="T16" fmla="*/ 0 w 132"/>
                  <a:gd name="T17" fmla="*/ 0 h 156"/>
                  <a:gd name="T18" fmla="*/ 0 w 132"/>
                  <a:gd name="T19" fmla="*/ 0 h 156"/>
                  <a:gd name="T20" fmla="*/ 0 w 132"/>
                  <a:gd name="T21" fmla="*/ 0 h 156"/>
                  <a:gd name="T22" fmla="*/ 0 w 132"/>
                  <a:gd name="T23" fmla="*/ 0 h 156"/>
                  <a:gd name="T24" fmla="*/ 0 w 132"/>
                  <a:gd name="T25" fmla="*/ 0 h 156"/>
                  <a:gd name="T26" fmla="*/ 0 w 132"/>
                  <a:gd name="T27" fmla="*/ 0 h 156"/>
                  <a:gd name="T28" fmla="*/ 0 w 132"/>
                  <a:gd name="T29" fmla="*/ 0 h 156"/>
                  <a:gd name="T30" fmla="*/ 0 w 132"/>
                  <a:gd name="T31" fmla="*/ 0 h 156"/>
                  <a:gd name="T32" fmla="*/ 0 w 132"/>
                  <a:gd name="T33" fmla="*/ 0 h 156"/>
                  <a:gd name="T34" fmla="*/ 0 w 132"/>
                  <a:gd name="T35" fmla="*/ 0 h 156"/>
                  <a:gd name="T36" fmla="*/ 0 w 132"/>
                  <a:gd name="T37" fmla="*/ 0 h 156"/>
                  <a:gd name="T38" fmla="*/ 0 w 132"/>
                  <a:gd name="T39" fmla="*/ 0 h 156"/>
                  <a:gd name="T40" fmla="*/ 0 w 132"/>
                  <a:gd name="T41" fmla="*/ 0 h 156"/>
                  <a:gd name="T42" fmla="*/ 0 w 132"/>
                  <a:gd name="T43" fmla="*/ 0 h 156"/>
                  <a:gd name="T44" fmla="*/ 0 w 132"/>
                  <a:gd name="T45" fmla="*/ 0 h 156"/>
                  <a:gd name="T46" fmla="*/ 0 w 132"/>
                  <a:gd name="T47" fmla="*/ 0 h 156"/>
                  <a:gd name="T48" fmla="*/ 0 w 132"/>
                  <a:gd name="T49" fmla="*/ 0 h 156"/>
                  <a:gd name="T50" fmla="*/ 0 w 132"/>
                  <a:gd name="T51" fmla="*/ 0 h 156"/>
                  <a:gd name="T52" fmla="*/ 0 w 132"/>
                  <a:gd name="T53" fmla="*/ 0 h 15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2"/>
                  <a:gd name="T82" fmla="*/ 0 h 156"/>
                  <a:gd name="T83" fmla="*/ 132 w 132"/>
                  <a:gd name="T84" fmla="*/ 156 h 15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2" h="156">
                    <a:moveTo>
                      <a:pt x="132" y="9"/>
                    </a:moveTo>
                    <a:lnTo>
                      <a:pt x="105" y="12"/>
                    </a:lnTo>
                    <a:lnTo>
                      <a:pt x="78" y="19"/>
                    </a:lnTo>
                    <a:lnTo>
                      <a:pt x="52" y="31"/>
                    </a:lnTo>
                    <a:lnTo>
                      <a:pt x="30" y="48"/>
                    </a:lnTo>
                    <a:lnTo>
                      <a:pt x="22" y="57"/>
                    </a:lnTo>
                    <a:lnTo>
                      <a:pt x="16" y="69"/>
                    </a:lnTo>
                    <a:lnTo>
                      <a:pt x="12" y="78"/>
                    </a:lnTo>
                    <a:lnTo>
                      <a:pt x="11" y="91"/>
                    </a:lnTo>
                    <a:lnTo>
                      <a:pt x="12" y="104"/>
                    </a:lnTo>
                    <a:lnTo>
                      <a:pt x="16" y="117"/>
                    </a:lnTo>
                    <a:lnTo>
                      <a:pt x="24" y="132"/>
                    </a:lnTo>
                    <a:lnTo>
                      <a:pt x="37" y="149"/>
                    </a:lnTo>
                    <a:lnTo>
                      <a:pt x="29" y="156"/>
                    </a:lnTo>
                    <a:lnTo>
                      <a:pt x="14" y="137"/>
                    </a:lnTo>
                    <a:lnTo>
                      <a:pt x="7" y="122"/>
                    </a:lnTo>
                    <a:lnTo>
                      <a:pt x="1" y="106"/>
                    </a:lnTo>
                    <a:lnTo>
                      <a:pt x="0" y="91"/>
                    </a:lnTo>
                    <a:lnTo>
                      <a:pt x="1" y="76"/>
                    </a:lnTo>
                    <a:lnTo>
                      <a:pt x="7" y="63"/>
                    </a:lnTo>
                    <a:lnTo>
                      <a:pt x="13" y="52"/>
                    </a:lnTo>
                    <a:lnTo>
                      <a:pt x="24" y="40"/>
                    </a:lnTo>
                    <a:lnTo>
                      <a:pt x="46" y="23"/>
                    </a:lnTo>
                    <a:lnTo>
                      <a:pt x="73" y="10"/>
                    </a:lnTo>
                    <a:lnTo>
                      <a:pt x="101" y="2"/>
                    </a:lnTo>
                    <a:lnTo>
                      <a:pt x="129" y="0"/>
                    </a:lnTo>
                    <a:lnTo>
                      <a:pt x="132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48" name="Freeform 48"/>
              <p:cNvSpPr>
                <a:spLocks/>
              </p:cNvSpPr>
              <p:nvPr/>
            </p:nvSpPr>
            <p:spPr bwMode="auto">
              <a:xfrm>
                <a:off x="4555" y="2017"/>
                <a:ext cx="1" cy="2"/>
              </a:xfrm>
              <a:custGeom>
                <a:avLst/>
                <a:gdLst>
                  <a:gd name="T0" fmla="*/ 0 w 3"/>
                  <a:gd name="T1" fmla="*/ 0 h 9"/>
                  <a:gd name="T2" fmla="*/ 0 w 3"/>
                  <a:gd name="T3" fmla="*/ 0 h 9"/>
                  <a:gd name="T4" fmla="*/ 0 w 3"/>
                  <a:gd name="T5" fmla="*/ 0 h 9"/>
                  <a:gd name="T6" fmla="*/ 0 w 3"/>
                  <a:gd name="T7" fmla="*/ 0 h 9"/>
                  <a:gd name="T8" fmla="*/ 0 w 3"/>
                  <a:gd name="T9" fmla="*/ 0 h 9"/>
                  <a:gd name="T10" fmla="*/ 0 w 3"/>
                  <a:gd name="T11" fmla="*/ 0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9"/>
                  <a:gd name="T20" fmla="*/ 3 w 3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9">
                    <a:moveTo>
                      <a:pt x="3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49" name="Freeform 49"/>
              <p:cNvSpPr>
                <a:spLocks/>
              </p:cNvSpPr>
              <p:nvPr/>
            </p:nvSpPr>
            <p:spPr bwMode="auto">
              <a:xfrm>
                <a:off x="4519" y="2055"/>
                <a:ext cx="13" cy="35"/>
              </a:xfrm>
              <a:custGeom>
                <a:avLst/>
                <a:gdLst>
                  <a:gd name="T0" fmla="*/ 0 w 52"/>
                  <a:gd name="T1" fmla="*/ 0 h 142"/>
                  <a:gd name="T2" fmla="*/ 0 w 52"/>
                  <a:gd name="T3" fmla="*/ 0 h 142"/>
                  <a:gd name="T4" fmla="*/ 0 w 52"/>
                  <a:gd name="T5" fmla="*/ 0 h 142"/>
                  <a:gd name="T6" fmla="*/ 0 w 52"/>
                  <a:gd name="T7" fmla="*/ 0 h 142"/>
                  <a:gd name="T8" fmla="*/ 0 w 52"/>
                  <a:gd name="T9" fmla="*/ 0 h 142"/>
                  <a:gd name="T10" fmla="*/ 0 w 52"/>
                  <a:gd name="T11" fmla="*/ 0 h 142"/>
                  <a:gd name="T12" fmla="*/ 0 w 52"/>
                  <a:gd name="T13" fmla="*/ 0 h 142"/>
                  <a:gd name="T14" fmla="*/ 0 w 52"/>
                  <a:gd name="T15" fmla="*/ 0 h 142"/>
                  <a:gd name="T16" fmla="*/ 0 w 52"/>
                  <a:gd name="T17" fmla="*/ 0 h 142"/>
                  <a:gd name="T18" fmla="*/ 0 w 52"/>
                  <a:gd name="T19" fmla="*/ 0 h 142"/>
                  <a:gd name="T20" fmla="*/ 0 w 52"/>
                  <a:gd name="T21" fmla="*/ 0 h 142"/>
                  <a:gd name="T22" fmla="*/ 0 w 52"/>
                  <a:gd name="T23" fmla="*/ 0 h 142"/>
                  <a:gd name="T24" fmla="*/ 0 w 52"/>
                  <a:gd name="T25" fmla="*/ 0 h 14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52"/>
                  <a:gd name="T40" fmla="*/ 0 h 142"/>
                  <a:gd name="T41" fmla="*/ 52 w 52"/>
                  <a:gd name="T42" fmla="*/ 142 h 14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52" h="142">
                    <a:moveTo>
                      <a:pt x="52" y="3"/>
                    </a:moveTo>
                    <a:lnTo>
                      <a:pt x="39" y="39"/>
                    </a:lnTo>
                    <a:lnTo>
                      <a:pt x="25" y="74"/>
                    </a:lnTo>
                    <a:lnTo>
                      <a:pt x="14" y="107"/>
                    </a:lnTo>
                    <a:lnTo>
                      <a:pt x="11" y="124"/>
                    </a:lnTo>
                    <a:lnTo>
                      <a:pt x="10" y="142"/>
                    </a:lnTo>
                    <a:lnTo>
                      <a:pt x="0" y="142"/>
                    </a:lnTo>
                    <a:lnTo>
                      <a:pt x="1" y="124"/>
                    </a:lnTo>
                    <a:lnTo>
                      <a:pt x="4" y="104"/>
                    </a:lnTo>
                    <a:lnTo>
                      <a:pt x="14" y="72"/>
                    </a:lnTo>
                    <a:lnTo>
                      <a:pt x="28" y="37"/>
                    </a:lnTo>
                    <a:lnTo>
                      <a:pt x="42" y="0"/>
                    </a:lnTo>
                    <a:lnTo>
                      <a:pt x="52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50" name="Freeform 50"/>
              <p:cNvSpPr>
                <a:spLocks/>
              </p:cNvSpPr>
              <p:nvPr/>
            </p:nvSpPr>
            <p:spPr bwMode="auto">
              <a:xfrm>
                <a:off x="4529" y="2054"/>
                <a:ext cx="3" cy="2"/>
              </a:xfrm>
              <a:custGeom>
                <a:avLst/>
                <a:gdLst>
                  <a:gd name="T0" fmla="*/ 0 w 10"/>
                  <a:gd name="T1" fmla="*/ 0 h 7"/>
                  <a:gd name="T2" fmla="*/ 0 w 10"/>
                  <a:gd name="T3" fmla="*/ 0 h 7"/>
                  <a:gd name="T4" fmla="*/ 0 w 10"/>
                  <a:gd name="T5" fmla="*/ 0 h 7"/>
                  <a:gd name="T6" fmla="*/ 0 w 10"/>
                  <a:gd name="T7" fmla="*/ 0 h 7"/>
                  <a:gd name="T8" fmla="*/ 0 w 10"/>
                  <a:gd name="T9" fmla="*/ 0 h 7"/>
                  <a:gd name="T10" fmla="*/ 0 w 10"/>
                  <a:gd name="T11" fmla="*/ 0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"/>
                  <a:gd name="T19" fmla="*/ 0 h 7"/>
                  <a:gd name="T20" fmla="*/ 10 w 10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" h="7">
                    <a:moveTo>
                      <a:pt x="9" y="0"/>
                    </a:moveTo>
                    <a:lnTo>
                      <a:pt x="10" y="3"/>
                    </a:lnTo>
                    <a:lnTo>
                      <a:pt x="10" y="4"/>
                    </a:lnTo>
                    <a:lnTo>
                      <a:pt x="0" y="1"/>
                    </a:lnTo>
                    <a:lnTo>
                      <a:pt x="1" y="7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51" name="Freeform 51"/>
              <p:cNvSpPr>
                <a:spLocks/>
              </p:cNvSpPr>
              <p:nvPr/>
            </p:nvSpPr>
            <p:spPr bwMode="auto">
              <a:xfrm>
                <a:off x="4463" y="2067"/>
                <a:ext cx="58" cy="24"/>
              </a:xfrm>
              <a:custGeom>
                <a:avLst/>
                <a:gdLst>
                  <a:gd name="T0" fmla="*/ 0 w 231"/>
                  <a:gd name="T1" fmla="*/ 0 h 94"/>
                  <a:gd name="T2" fmla="*/ 0 w 231"/>
                  <a:gd name="T3" fmla="*/ 0 h 94"/>
                  <a:gd name="T4" fmla="*/ 0 w 231"/>
                  <a:gd name="T5" fmla="*/ 0 h 94"/>
                  <a:gd name="T6" fmla="*/ 0 w 231"/>
                  <a:gd name="T7" fmla="*/ 0 h 94"/>
                  <a:gd name="T8" fmla="*/ 0 w 231"/>
                  <a:gd name="T9" fmla="*/ 0 h 94"/>
                  <a:gd name="T10" fmla="*/ 0 w 231"/>
                  <a:gd name="T11" fmla="*/ 0 h 94"/>
                  <a:gd name="T12" fmla="*/ 0 w 231"/>
                  <a:gd name="T13" fmla="*/ 0 h 94"/>
                  <a:gd name="T14" fmla="*/ 0 w 231"/>
                  <a:gd name="T15" fmla="*/ 0 h 94"/>
                  <a:gd name="T16" fmla="*/ 0 w 231"/>
                  <a:gd name="T17" fmla="*/ 0 h 94"/>
                  <a:gd name="T18" fmla="*/ 0 w 231"/>
                  <a:gd name="T19" fmla="*/ 0 h 94"/>
                  <a:gd name="T20" fmla="*/ 0 w 231"/>
                  <a:gd name="T21" fmla="*/ 0 h 94"/>
                  <a:gd name="T22" fmla="*/ 0 w 231"/>
                  <a:gd name="T23" fmla="*/ 0 h 94"/>
                  <a:gd name="T24" fmla="*/ 0 w 231"/>
                  <a:gd name="T25" fmla="*/ 0 h 94"/>
                  <a:gd name="T26" fmla="*/ 0 w 231"/>
                  <a:gd name="T27" fmla="*/ 0 h 94"/>
                  <a:gd name="T28" fmla="*/ 0 w 231"/>
                  <a:gd name="T29" fmla="*/ 0 h 94"/>
                  <a:gd name="T30" fmla="*/ 0 w 231"/>
                  <a:gd name="T31" fmla="*/ 0 h 94"/>
                  <a:gd name="T32" fmla="*/ 0 w 231"/>
                  <a:gd name="T33" fmla="*/ 0 h 94"/>
                  <a:gd name="T34" fmla="*/ 0 w 231"/>
                  <a:gd name="T35" fmla="*/ 0 h 94"/>
                  <a:gd name="T36" fmla="*/ 0 w 231"/>
                  <a:gd name="T37" fmla="*/ 0 h 94"/>
                  <a:gd name="T38" fmla="*/ 0 w 231"/>
                  <a:gd name="T39" fmla="*/ 0 h 94"/>
                  <a:gd name="T40" fmla="*/ 0 w 231"/>
                  <a:gd name="T41" fmla="*/ 0 h 94"/>
                  <a:gd name="T42" fmla="*/ 0 w 231"/>
                  <a:gd name="T43" fmla="*/ 0 h 94"/>
                  <a:gd name="T44" fmla="*/ 0 w 231"/>
                  <a:gd name="T45" fmla="*/ 0 h 94"/>
                  <a:gd name="T46" fmla="*/ 0 w 231"/>
                  <a:gd name="T47" fmla="*/ 0 h 94"/>
                  <a:gd name="T48" fmla="*/ 0 w 231"/>
                  <a:gd name="T49" fmla="*/ 0 h 94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231"/>
                  <a:gd name="T76" fmla="*/ 0 h 94"/>
                  <a:gd name="T77" fmla="*/ 231 w 231"/>
                  <a:gd name="T78" fmla="*/ 94 h 94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231" h="94">
                    <a:moveTo>
                      <a:pt x="223" y="94"/>
                    </a:moveTo>
                    <a:lnTo>
                      <a:pt x="211" y="76"/>
                    </a:lnTo>
                    <a:lnTo>
                      <a:pt x="200" y="59"/>
                    </a:lnTo>
                    <a:lnTo>
                      <a:pt x="188" y="46"/>
                    </a:lnTo>
                    <a:lnTo>
                      <a:pt x="176" y="35"/>
                    </a:lnTo>
                    <a:lnTo>
                      <a:pt x="151" y="19"/>
                    </a:lnTo>
                    <a:lnTo>
                      <a:pt x="125" y="11"/>
                    </a:lnTo>
                    <a:lnTo>
                      <a:pt x="112" y="10"/>
                    </a:lnTo>
                    <a:lnTo>
                      <a:pt x="98" y="9"/>
                    </a:lnTo>
                    <a:lnTo>
                      <a:pt x="68" y="14"/>
                    </a:lnTo>
                    <a:lnTo>
                      <a:pt x="36" y="22"/>
                    </a:lnTo>
                    <a:lnTo>
                      <a:pt x="5" y="35"/>
                    </a:lnTo>
                    <a:lnTo>
                      <a:pt x="0" y="26"/>
                    </a:lnTo>
                    <a:lnTo>
                      <a:pt x="32" y="13"/>
                    </a:lnTo>
                    <a:lnTo>
                      <a:pt x="64" y="5"/>
                    </a:lnTo>
                    <a:lnTo>
                      <a:pt x="95" y="0"/>
                    </a:lnTo>
                    <a:lnTo>
                      <a:pt x="112" y="1"/>
                    </a:lnTo>
                    <a:lnTo>
                      <a:pt x="128" y="2"/>
                    </a:lnTo>
                    <a:lnTo>
                      <a:pt x="156" y="10"/>
                    </a:lnTo>
                    <a:lnTo>
                      <a:pt x="183" y="27"/>
                    </a:lnTo>
                    <a:lnTo>
                      <a:pt x="194" y="39"/>
                    </a:lnTo>
                    <a:lnTo>
                      <a:pt x="207" y="53"/>
                    </a:lnTo>
                    <a:lnTo>
                      <a:pt x="219" y="70"/>
                    </a:lnTo>
                    <a:lnTo>
                      <a:pt x="231" y="89"/>
                    </a:lnTo>
                    <a:lnTo>
                      <a:pt x="223" y="9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52" name="Freeform 52"/>
              <p:cNvSpPr>
                <a:spLocks/>
              </p:cNvSpPr>
              <p:nvPr/>
            </p:nvSpPr>
            <p:spPr bwMode="auto">
              <a:xfrm>
                <a:off x="4519" y="2089"/>
                <a:ext cx="3" cy="5"/>
              </a:xfrm>
              <a:custGeom>
                <a:avLst/>
                <a:gdLst>
                  <a:gd name="T0" fmla="*/ 0 w 10"/>
                  <a:gd name="T1" fmla="*/ 0 h 20"/>
                  <a:gd name="T2" fmla="*/ 0 w 10"/>
                  <a:gd name="T3" fmla="*/ 0 h 20"/>
                  <a:gd name="T4" fmla="*/ 0 w 10"/>
                  <a:gd name="T5" fmla="*/ 0 h 20"/>
                  <a:gd name="T6" fmla="*/ 0 w 10"/>
                  <a:gd name="T7" fmla="*/ 0 h 20"/>
                  <a:gd name="T8" fmla="*/ 0 w 10"/>
                  <a:gd name="T9" fmla="*/ 0 h 20"/>
                  <a:gd name="T10" fmla="*/ 0 w 10"/>
                  <a:gd name="T11" fmla="*/ 0 h 2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"/>
                  <a:gd name="T19" fmla="*/ 0 h 20"/>
                  <a:gd name="T20" fmla="*/ 10 w 10"/>
                  <a:gd name="T21" fmla="*/ 20 h 2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" h="20">
                    <a:moveTo>
                      <a:pt x="10" y="3"/>
                    </a:moveTo>
                    <a:lnTo>
                      <a:pt x="9" y="20"/>
                    </a:lnTo>
                    <a:lnTo>
                      <a:pt x="1" y="5"/>
                    </a:lnTo>
                    <a:lnTo>
                      <a:pt x="9" y="0"/>
                    </a:lnTo>
                    <a:lnTo>
                      <a:pt x="0" y="3"/>
                    </a:lnTo>
                    <a:lnTo>
                      <a:pt x="10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53" name="Freeform 53"/>
              <p:cNvSpPr>
                <a:spLocks/>
              </p:cNvSpPr>
              <p:nvPr/>
            </p:nvSpPr>
            <p:spPr bwMode="auto">
              <a:xfrm>
                <a:off x="4440" y="2073"/>
                <a:ext cx="25" cy="49"/>
              </a:xfrm>
              <a:custGeom>
                <a:avLst/>
                <a:gdLst>
                  <a:gd name="T0" fmla="*/ 0 w 98"/>
                  <a:gd name="T1" fmla="*/ 0 h 193"/>
                  <a:gd name="T2" fmla="*/ 0 w 98"/>
                  <a:gd name="T3" fmla="*/ 0 h 193"/>
                  <a:gd name="T4" fmla="*/ 0 w 98"/>
                  <a:gd name="T5" fmla="*/ 0 h 193"/>
                  <a:gd name="T6" fmla="*/ 0 w 98"/>
                  <a:gd name="T7" fmla="*/ 0 h 193"/>
                  <a:gd name="T8" fmla="*/ 0 w 98"/>
                  <a:gd name="T9" fmla="*/ 0 h 193"/>
                  <a:gd name="T10" fmla="*/ 0 w 98"/>
                  <a:gd name="T11" fmla="*/ 0 h 193"/>
                  <a:gd name="T12" fmla="*/ 0 w 98"/>
                  <a:gd name="T13" fmla="*/ 0 h 193"/>
                  <a:gd name="T14" fmla="*/ 0 w 98"/>
                  <a:gd name="T15" fmla="*/ 0 h 193"/>
                  <a:gd name="T16" fmla="*/ 0 w 98"/>
                  <a:gd name="T17" fmla="*/ 0 h 193"/>
                  <a:gd name="T18" fmla="*/ 0 w 98"/>
                  <a:gd name="T19" fmla="*/ 0 h 193"/>
                  <a:gd name="T20" fmla="*/ 0 w 98"/>
                  <a:gd name="T21" fmla="*/ 0 h 193"/>
                  <a:gd name="T22" fmla="*/ 0 w 98"/>
                  <a:gd name="T23" fmla="*/ 0 h 193"/>
                  <a:gd name="T24" fmla="*/ 0 w 98"/>
                  <a:gd name="T25" fmla="*/ 0 h 193"/>
                  <a:gd name="T26" fmla="*/ 0 w 98"/>
                  <a:gd name="T27" fmla="*/ 0 h 193"/>
                  <a:gd name="T28" fmla="*/ 0 w 98"/>
                  <a:gd name="T29" fmla="*/ 0 h 193"/>
                  <a:gd name="T30" fmla="*/ 0 w 98"/>
                  <a:gd name="T31" fmla="*/ 0 h 193"/>
                  <a:gd name="T32" fmla="*/ 0 w 98"/>
                  <a:gd name="T33" fmla="*/ 0 h 193"/>
                  <a:gd name="T34" fmla="*/ 0 w 98"/>
                  <a:gd name="T35" fmla="*/ 0 h 193"/>
                  <a:gd name="T36" fmla="*/ 0 w 98"/>
                  <a:gd name="T37" fmla="*/ 0 h 193"/>
                  <a:gd name="T38" fmla="*/ 0 w 98"/>
                  <a:gd name="T39" fmla="*/ 0 h 193"/>
                  <a:gd name="T40" fmla="*/ 0 w 98"/>
                  <a:gd name="T41" fmla="*/ 0 h 193"/>
                  <a:gd name="T42" fmla="*/ 0 w 98"/>
                  <a:gd name="T43" fmla="*/ 0 h 193"/>
                  <a:gd name="T44" fmla="*/ 0 w 98"/>
                  <a:gd name="T45" fmla="*/ 0 h 19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98"/>
                  <a:gd name="T70" fmla="*/ 0 h 193"/>
                  <a:gd name="T71" fmla="*/ 98 w 98"/>
                  <a:gd name="T72" fmla="*/ 193 h 193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98" h="193">
                    <a:moveTo>
                      <a:pt x="98" y="7"/>
                    </a:moveTo>
                    <a:lnTo>
                      <a:pt x="76" y="19"/>
                    </a:lnTo>
                    <a:lnTo>
                      <a:pt x="56" y="37"/>
                    </a:lnTo>
                    <a:lnTo>
                      <a:pt x="38" y="59"/>
                    </a:lnTo>
                    <a:lnTo>
                      <a:pt x="22" y="85"/>
                    </a:lnTo>
                    <a:lnTo>
                      <a:pt x="14" y="111"/>
                    </a:lnTo>
                    <a:lnTo>
                      <a:pt x="12" y="124"/>
                    </a:lnTo>
                    <a:lnTo>
                      <a:pt x="10" y="139"/>
                    </a:lnTo>
                    <a:lnTo>
                      <a:pt x="14" y="164"/>
                    </a:lnTo>
                    <a:lnTo>
                      <a:pt x="18" y="175"/>
                    </a:lnTo>
                    <a:lnTo>
                      <a:pt x="26" y="188"/>
                    </a:lnTo>
                    <a:lnTo>
                      <a:pt x="17" y="193"/>
                    </a:lnTo>
                    <a:lnTo>
                      <a:pt x="9" y="180"/>
                    </a:lnTo>
                    <a:lnTo>
                      <a:pt x="4" y="167"/>
                    </a:lnTo>
                    <a:lnTo>
                      <a:pt x="0" y="140"/>
                    </a:lnTo>
                    <a:lnTo>
                      <a:pt x="1" y="124"/>
                    </a:lnTo>
                    <a:lnTo>
                      <a:pt x="4" y="109"/>
                    </a:lnTo>
                    <a:lnTo>
                      <a:pt x="13" y="80"/>
                    </a:lnTo>
                    <a:lnTo>
                      <a:pt x="29" y="54"/>
                    </a:lnTo>
                    <a:lnTo>
                      <a:pt x="48" y="31"/>
                    </a:lnTo>
                    <a:lnTo>
                      <a:pt x="69" y="11"/>
                    </a:lnTo>
                    <a:lnTo>
                      <a:pt x="91" y="0"/>
                    </a:lnTo>
                    <a:lnTo>
                      <a:pt x="98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54" name="Freeform 54"/>
              <p:cNvSpPr>
                <a:spLocks/>
              </p:cNvSpPr>
              <p:nvPr/>
            </p:nvSpPr>
            <p:spPr bwMode="auto">
              <a:xfrm>
                <a:off x="4463" y="2073"/>
                <a:ext cx="2" cy="3"/>
              </a:xfrm>
              <a:custGeom>
                <a:avLst/>
                <a:gdLst>
                  <a:gd name="T0" fmla="*/ 0 w 7"/>
                  <a:gd name="T1" fmla="*/ 0 h 9"/>
                  <a:gd name="T2" fmla="*/ 0 w 7"/>
                  <a:gd name="T3" fmla="*/ 0 h 9"/>
                  <a:gd name="T4" fmla="*/ 0 w 7"/>
                  <a:gd name="T5" fmla="*/ 0 h 9"/>
                  <a:gd name="T6" fmla="*/ 0 w 7"/>
                  <a:gd name="T7" fmla="*/ 0 h 9"/>
                  <a:gd name="T8" fmla="*/ 0 w 7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9"/>
                  <a:gd name="T17" fmla="*/ 7 w 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9">
                    <a:moveTo>
                      <a:pt x="2" y="0"/>
                    </a:moveTo>
                    <a:lnTo>
                      <a:pt x="0" y="0"/>
                    </a:lnTo>
                    <a:lnTo>
                      <a:pt x="7" y="7"/>
                    </a:lnTo>
                    <a:lnTo>
                      <a:pt x="7" y="9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55" name="Freeform 55"/>
              <p:cNvSpPr>
                <a:spLocks/>
              </p:cNvSpPr>
              <p:nvPr/>
            </p:nvSpPr>
            <p:spPr bwMode="auto">
              <a:xfrm>
                <a:off x="4444" y="2121"/>
                <a:ext cx="4" cy="13"/>
              </a:xfrm>
              <a:custGeom>
                <a:avLst/>
                <a:gdLst>
                  <a:gd name="T0" fmla="*/ 0 w 13"/>
                  <a:gd name="T1" fmla="*/ 0 h 52"/>
                  <a:gd name="T2" fmla="*/ 0 w 13"/>
                  <a:gd name="T3" fmla="*/ 0 h 52"/>
                  <a:gd name="T4" fmla="*/ 0 w 13"/>
                  <a:gd name="T5" fmla="*/ 0 h 52"/>
                  <a:gd name="T6" fmla="*/ 0 w 13"/>
                  <a:gd name="T7" fmla="*/ 0 h 52"/>
                  <a:gd name="T8" fmla="*/ 0 w 13"/>
                  <a:gd name="T9" fmla="*/ 0 h 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3"/>
                  <a:gd name="T16" fmla="*/ 0 h 52"/>
                  <a:gd name="T17" fmla="*/ 13 w 13"/>
                  <a:gd name="T18" fmla="*/ 52 h 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3" h="52">
                    <a:moveTo>
                      <a:pt x="10" y="0"/>
                    </a:moveTo>
                    <a:lnTo>
                      <a:pt x="0" y="2"/>
                    </a:lnTo>
                    <a:lnTo>
                      <a:pt x="2" y="52"/>
                    </a:lnTo>
                    <a:lnTo>
                      <a:pt x="13" y="51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56" name="Freeform 56"/>
              <p:cNvSpPr>
                <a:spLocks/>
              </p:cNvSpPr>
              <p:nvPr/>
            </p:nvSpPr>
            <p:spPr bwMode="auto">
              <a:xfrm>
                <a:off x="4444" y="2120"/>
                <a:ext cx="3" cy="2"/>
              </a:xfrm>
              <a:custGeom>
                <a:avLst/>
                <a:gdLst>
                  <a:gd name="T0" fmla="*/ 0 w 10"/>
                  <a:gd name="T1" fmla="*/ 0 h 5"/>
                  <a:gd name="T2" fmla="*/ 0 w 10"/>
                  <a:gd name="T3" fmla="*/ 0 h 5"/>
                  <a:gd name="T4" fmla="*/ 0 w 10"/>
                  <a:gd name="T5" fmla="*/ 0 h 5"/>
                  <a:gd name="T6" fmla="*/ 0 w 10"/>
                  <a:gd name="T7" fmla="*/ 0 h 5"/>
                  <a:gd name="T8" fmla="*/ 0 w 10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"/>
                  <a:gd name="T16" fmla="*/ 0 h 5"/>
                  <a:gd name="T17" fmla="*/ 10 w 10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" h="5">
                    <a:moveTo>
                      <a:pt x="9" y="0"/>
                    </a:moveTo>
                    <a:lnTo>
                      <a:pt x="10" y="2"/>
                    </a:lnTo>
                    <a:lnTo>
                      <a:pt x="0" y="4"/>
                    </a:lnTo>
                    <a:lnTo>
                      <a:pt x="0" y="5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57" name="Freeform 57"/>
              <p:cNvSpPr>
                <a:spLocks/>
              </p:cNvSpPr>
              <p:nvPr/>
            </p:nvSpPr>
            <p:spPr bwMode="auto">
              <a:xfrm>
                <a:off x="4420" y="2083"/>
                <a:ext cx="27" cy="52"/>
              </a:xfrm>
              <a:custGeom>
                <a:avLst/>
                <a:gdLst>
                  <a:gd name="T0" fmla="*/ 0 w 109"/>
                  <a:gd name="T1" fmla="*/ 0 h 208"/>
                  <a:gd name="T2" fmla="*/ 0 w 109"/>
                  <a:gd name="T3" fmla="*/ 0 h 208"/>
                  <a:gd name="T4" fmla="*/ 0 w 109"/>
                  <a:gd name="T5" fmla="*/ 0 h 208"/>
                  <a:gd name="T6" fmla="*/ 0 w 109"/>
                  <a:gd name="T7" fmla="*/ 0 h 208"/>
                  <a:gd name="T8" fmla="*/ 0 w 109"/>
                  <a:gd name="T9" fmla="*/ 0 h 208"/>
                  <a:gd name="T10" fmla="*/ 0 w 109"/>
                  <a:gd name="T11" fmla="*/ 0 h 208"/>
                  <a:gd name="T12" fmla="*/ 0 w 109"/>
                  <a:gd name="T13" fmla="*/ 0 h 208"/>
                  <a:gd name="T14" fmla="*/ 0 w 109"/>
                  <a:gd name="T15" fmla="*/ 0 h 208"/>
                  <a:gd name="T16" fmla="*/ 0 w 109"/>
                  <a:gd name="T17" fmla="*/ 0 h 208"/>
                  <a:gd name="T18" fmla="*/ 0 w 109"/>
                  <a:gd name="T19" fmla="*/ 0 h 208"/>
                  <a:gd name="T20" fmla="*/ 0 w 109"/>
                  <a:gd name="T21" fmla="*/ 0 h 208"/>
                  <a:gd name="T22" fmla="*/ 0 w 109"/>
                  <a:gd name="T23" fmla="*/ 0 h 208"/>
                  <a:gd name="T24" fmla="*/ 0 w 109"/>
                  <a:gd name="T25" fmla="*/ 0 h 208"/>
                  <a:gd name="T26" fmla="*/ 0 w 109"/>
                  <a:gd name="T27" fmla="*/ 0 h 208"/>
                  <a:gd name="T28" fmla="*/ 0 w 109"/>
                  <a:gd name="T29" fmla="*/ 0 h 208"/>
                  <a:gd name="T30" fmla="*/ 0 w 109"/>
                  <a:gd name="T31" fmla="*/ 0 h 208"/>
                  <a:gd name="T32" fmla="*/ 0 w 109"/>
                  <a:gd name="T33" fmla="*/ 0 h 20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09"/>
                  <a:gd name="T52" fmla="*/ 0 h 208"/>
                  <a:gd name="T53" fmla="*/ 109 w 109"/>
                  <a:gd name="T54" fmla="*/ 208 h 20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09" h="208">
                    <a:moveTo>
                      <a:pt x="103" y="208"/>
                    </a:moveTo>
                    <a:lnTo>
                      <a:pt x="82" y="187"/>
                    </a:lnTo>
                    <a:lnTo>
                      <a:pt x="65" y="164"/>
                    </a:lnTo>
                    <a:lnTo>
                      <a:pt x="50" y="139"/>
                    </a:lnTo>
                    <a:lnTo>
                      <a:pt x="40" y="114"/>
                    </a:lnTo>
                    <a:lnTo>
                      <a:pt x="22" y="61"/>
                    </a:lnTo>
                    <a:lnTo>
                      <a:pt x="11" y="34"/>
                    </a:lnTo>
                    <a:lnTo>
                      <a:pt x="0" y="5"/>
                    </a:lnTo>
                    <a:lnTo>
                      <a:pt x="9" y="0"/>
                    </a:lnTo>
                    <a:lnTo>
                      <a:pt x="20" y="30"/>
                    </a:lnTo>
                    <a:lnTo>
                      <a:pt x="31" y="57"/>
                    </a:lnTo>
                    <a:lnTo>
                      <a:pt x="49" y="111"/>
                    </a:lnTo>
                    <a:lnTo>
                      <a:pt x="60" y="134"/>
                    </a:lnTo>
                    <a:lnTo>
                      <a:pt x="73" y="157"/>
                    </a:lnTo>
                    <a:lnTo>
                      <a:pt x="90" y="181"/>
                    </a:lnTo>
                    <a:lnTo>
                      <a:pt x="109" y="200"/>
                    </a:lnTo>
                    <a:lnTo>
                      <a:pt x="103" y="20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58" name="Freeform 58"/>
              <p:cNvSpPr>
                <a:spLocks/>
              </p:cNvSpPr>
              <p:nvPr/>
            </p:nvSpPr>
            <p:spPr bwMode="auto">
              <a:xfrm>
                <a:off x="4445" y="2133"/>
                <a:ext cx="3" cy="4"/>
              </a:xfrm>
              <a:custGeom>
                <a:avLst/>
                <a:gdLst>
                  <a:gd name="T0" fmla="*/ 0 w 12"/>
                  <a:gd name="T1" fmla="*/ 0 h 18"/>
                  <a:gd name="T2" fmla="*/ 0 w 12"/>
                  <a:gd name="T3" fmla="*/ 0 h 18"/>
                  <a:gd name="T4" fmla="*/ 0 w 12"/>
                  <a:gd name="T5" fmla="*/ 0 h 18"/>
                  <a:gd name="T6" fmla="*/ 0 w 12"/>
                  <a:gd name="T7" fmla="*/ 0 h 18"/>
                  <a:gd name="T8" fmla="*/ 0 w 12"/>
                  <a:gd name="T9" fmla="*/ 0 h 18"/>
                  <a:gd name="T10" fmla="*/ 0 w 12"/>
                  <a:gd name="T11" fmla="*/ 0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18"/>
                  <a:gd name="T20" fmla="*/ 12 w 12"/>
                  <a:gd name="T21" fmla="*/ 18 h 1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18">
                    <a:moveTo>
                      <a:pt x="11" y="4"/>
                    </a:moveTo>
                    <a:lnTo>
                      <a:pt x="12" y="18"/>
                    </a:lnTo>
                    <a:lnTo>
                      <a:pt x="2" y="8"/>
                    </a:lnTo>
                    <a:lnTo>
                      <a:pt x="8" y="0"/>
                    </a:lnTo>
                    <a:lnTo>
                      <a:pt x="0" y="5"/>
                    </a:lnTo>
                    <a:lnTo>
                      <a:pt x="11" y="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59" name="Freeform 59"/>
              <p:cNvSpPr>
                <a:spLocks/>
              </p:cNvSpPr>
              <p:nvPr/>
            </p:nvSpPr>
            <p:spPr bwMode="auto">
              <a:xfrm>
                <a:off x="4402" y="2066"/>
                <a:ext cx="20" cy="18"/>
              </a:xfrm>
              <a:custGeom>
                <a:avLst/>
                <a:gdLst>
                  <a:gd name="T0" fmla="*/ 0 w 79"/>
                  <a:gd name="T1" fmla="*/ 0 h 71"/>
                  <a:gd name="T2" fmla="*/ 0 w 79"/>
                  <a:gd name="T3" fmla="*/ 0 h 71"/>
                  <a:gd name="T4" fmla="*/ 0 w 79"/>
                  <a:gd name="T5" fmla="*/ 0 h 71"/>
                  <a:gd name="T6" fmla="*/ 0 w 79"/>
                  <a:gd name="T7" fmla="*/ 0 h 71"/>
                  <a:gd name="T8" fmla="*/ 0 w 79"/>
                  <a:gd name="T9" fmla="*/ 0 h 71"/>
                  <a:gd name="T10" fmla="*/ 0 w 79"/>
                  <a:gd name="T11" fmla="*/ 0 h 71"/>
                  <a:gd name="T12" fmla="*/ 0 w 79"/>
                  <a:gd name="T13" fmla="*/ 0 h 71"/>
                  <a:gd name="T14" fmla="*/ 0 w 79"/>
                  <a:gd name="T15" fmla="*/ 0 h 71"/>
                  <a:gd name="T16" fmla="*/ 0 w 79"/>
                  <a:gd name="T17" fmla="*/ 0 h 71"/>
                  <a:gd name="T18" fmla="*/ 0 w 79"/>
                  <a:gd name="T19" fmla="*/ 0 h 71"/>
                  <a:gd name="T20" fmla="*/ 0 w 79"/>
                  <a:gd name="T21" fmla="*/ 0 h 71"/>
                  <a:gd name="T22" fmla="*/ 0 w 79"/>
                  <a:gd name="T23" fmla="*/ 0 h 71"/>
                  <a:gd name="T24" fmla="*/ 0 w 79"/>
                  <a:gd name="T25" fmla="*/ 0 h 71"/>
                  <a:gd name="T26" fmla="*/ 0 w 79"/>
                  <a:gd name="T27" fmla="*/ 0 h 71"/>
                  <a:gd name="T28" fmla="*/ 0 w 79"/>
                  <a:gd name="T29" fmla="*/ 0 h 71"/>
                  <a:gd name="T30" fmla="*/ 0 w 79"/>
                  <a:gd name="T31" fmla="*/ 0 h 71"/>
                  <a:gd name="T32" fmla="*/ 0 w 79"/>
                  <a:gd name="T33" fmla="*/ 0 h 71"/>
                  <a:gd name="T34" fmla="*/ 0 w 79"/>
                  <a:gd name="T35" fmla="*/ 0 h 71"/>
                  <a:gd name="T36" fmla="*/ 0 w 79"/>
                  <a:gd name="T37" fmla="*/ 0 h 71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9"/>
                  <a:gd name="T58" fmla="*/ 0 h 71"/>
                  <a:gd name="T59" fmla="*/ 79 w 79"/>
                  <a:gd name="T60" fmla="*/ 71 h 71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9" h="71">
                    <a:moveTo>
                      <a:pt x="71" y="71"/>
                    </a:moveTo>
                    <a:lnTo>
                      <a:pt x="67" y="66"/>
                    </a:lnTo>
                    <a:lnTo>
                      <a:pt x="63" y="62"/>
                    </a:lnTo>
                    <a:lnTo>
                      <a:pt x="53" y="53"/>
                    </a:lnTo>
                    <a:lnTo>
                      <a:pt x="26" y="39"/>
                    </a:lnTo>
                    <a:lnTo>
                      <a:pt x="7" y="25"/>
                    </a:lnTo>
                    <a:lnTo>
                      <a:pt x="2" y="20"/>
                    </a:lnTo>
                    <a:lnTo>
                      <a:pt x="0" y="12"/>
                    </a:lnTo>
                    <a:lnTo>
                      <a:pt x="2" y="0"/>
                    </a:lnTo>
                    <a:lnTo>
                      <a:pt x="11" y="3"/>
                    </a:lnTo>
                    <a:lnTo>
                      <a:pt x="11" y="12"/>
                    </a:lnTo>
                    <a:lnTo>
                      <a:pt x="11" y="16"/>
                    </a:lnTo>
                    <a:lnTo>
                      <a:pt x="13" y="17"/>
                    </a:lnTo>
                    <a:lnTo>
                      <a:pt x="33" y="31"/>
                    </a:lnTo>
                    <a:lnTo>
                      <a:pt x="59" y="46"/>
                    </a:lnTo>
                    <a:lnTo>
                      <a:pt x="70" y="55"/>
                    </a:lnTo>
                    <a:lnTo>
                      <a:pt x="75" y="60"/>
                    </a:lnTo>
                    <a:lnTo>
                      <a:pt x="79" y="66"/>
                    </a:lnTo>
                    <a:lnTo>
                      <a:pt x="71" y="7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60" name="Freeform 60"/>
              <p:cNvSpPr>
                <a:spLocks/>
              </p:cNvSpPr>
              <p:nvPr/>
            </p:nvSpPr>
            <p:spPr bwMode="auto">
              <a:xfrm>
                <a:off x="4420" y="2083"/>
                <a:ext cx="2" cy="1"/>
              </a:xfrm>
              <a:custGeom>
                <a:avLst/>
                <a:gdLst>
                  <a:gd name="T0" fmla="*/ 0 w 9"/>
                  <a:gd name="T1" fmla="*/ 0 h 5"/>
                  <a:gd name="T2" fmla="*/ 0 w 9"/>
                  <a:gd name="T3" fmla="*/ 0 h 5"/>
                  <a:gd name="T4" fmla="*/ 0 w 9"/>
                  <a:gd name="T5" fmla="*/ 0 h 5"/>
                  <a:gd name="T6" fmla="*/ 0 w 9"/>
                  <a:gd name="T7" fmla="*/ 0 h 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5"/>
                  <a:gd name="T14" fmla="*/ 9 w 9"/>
                  <a:gd name="T15" fmla="*/ 5 h 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5">
                    <a:moveTo>
                      <a:pt x="9" y="0"/>
                    </a:moveTo>
                    <a:lnTo>
                      <a:pt x="1" y="5"/>
                    </a:lnTo>
                    <a:lnTo>
                      <a:pt x="0" y="5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61" name="Freeform 61"/>
              <p:cNvSpPr>
                <a:spLocks/>
              </p:cNvSpPr>
              <p:nvPr/>
            </p:nvSpPr>
            <p:spPr bwMode="auto">
              <a:xfrm>
                <a:off x="4391" y="2031"/>
                <a:ext cx="18" cy="36"/>
              </a:xfrm>
              <a:custGeom>
                <a:avLst/>
                <a:gdLst>
                  <a:gd name="T0" fmla="*/ 0 w 70"/>
                  <a:gd name="T1" fmla="*/ 0 h 147"/>
                  <a:gd name="T2" fmla="*/ 0 w 70"/>
                  <a:gd name="T3" fmla="*/ 0 h 147"/>
                  <a:gd name="T4" fmla="*/ 0 w 70"/>
                  <a:gd name="T5" fmla="*/ 0 h 147"/>
                  <a:gd name="T6" fmla="*/ 0 w 70"/>
                  <a:gd name="T7" fmla="*/ 0 h 147"/>
                  <a:gd name="T8" fmla="*/ 0 w 70"/>
                  <a:gd name="T9" fmla="*/ 0 h 147"/>
                  <a:gd name="T10" fmla="*/ 0 w 70"/>
                  <a:gd name="T11" fmla="*/ 0 h 147"/>
                  <a:gd name="T12" fmla="*/ 0 w 70"/>
                  <a:gd name="T13" fmla="*/ 0 h 147"/>
                  <a:gd name="T14" fmla="*/ 0 w 70"/>
                  <a:gd name="T15" fmla="*/ 0 h 147"/>
                  <a:gd name="T16" fmla="*/ 0 w 70"/>
                  <a:gd name="T17" fmla="*/ 0 h 147"/>
                  <a:gd name="T18" fmla="*/ 0 w 70"/>
                  <a:gd name="T19" fmla="*/ 0 h 147"/>
                  <a:gd name="T20" fmla="*/ 0 w 70"/>
                  <a:gd name="T21" fmla="*/ 0 h 147"/>
                  <a:gd name="T22" fmla="*/ 0 w 70"/>
                  <a:gd name="T23" fmla="*/ 0 h 147"/>
                  <a:gd name="T24" fmla="*/ 0 w 70"/>
                  <a:gd name="T25" fmla="*/ 0 h 147"/>
                  <a:gd name="T26" fmla="*/ 0 w 70"/>
                  <a:gd name="T27" fmla="*/ 0 h 147"/>
                  <a:gd name="T28" fmla="*/ 0 w 70"/>
                  <a:gd name="T29" fmla="*/ 0 h 147"/>
                  <a:gd name="T30" fmla="*/ 0 w 70"/>
                  <a:gd name="T31" fmla="*/ 0 h 147"/>
                  <a:gd name="T32" fmla="*/ 0 w 70"/>
                  <a:gd name="T33" fmla="*/ 0 h 147"/>
                  <a:gd name="T34" fmla="*/ 0 w 70"/>
                  <a:gd name="T35" fmla="*/ 0 h 147"/>
                  <a:gd name="T36" fmla="*/ 0 w 70"/>
                  <a:gd name="T37" fmla="*/ 0 h 147"/>
                  <a:gd name="T38" fmla="*/ 0 w 70"/>
                  <a:gd name="T39" fmla="*/ 0 h 147"/>
                  <a:gd name="T40" fmla="*/ 0 w 70"/>
                  <a:gd name="T41" fmla="*/ 0 h 147"/>
                  <a:gd name="T42" fmla="*/ 0 w 70"/>
                  <a:gd name="T43" fmla="*/ 0 h 147"/>
                  <a:gd name="T44" fmla="*/ 0 w 70"/>
                  <a:gd name="T45" fmla="*/ 0 h 147"/>
                  <a:gd name="T46" fmla="*/ 0 w 70"/>
                  <a:gd name="T47" fmla="*/ 0 h 147"/>
                  <a:gd name="T48" fmla="*/ 0 w 70"/>
                  <a:gd name="T49" fmla="*/ 0 h 14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70"/>
                  <a:gd name="T76" fmla="*/ 0 h 147"/>
                  <a:gd name="T77" fmla="*/ 70 w 70"/>
                  <a:gd name="T78" fmla="*/ 147 h 14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70" h="147">
                    <a:moveTo>
                      <a:pt x="47" y="142"/>
                    </a:moveTo>
                    <a:lnTo>
                      <a:pt x="53" y="129"/>
                    </a:lnTo>
                    <a:lnTo>
                      <a:pt x="57" y="108"/>
                    </a:lnTo>
                    <a:lnTo>
                      <a:pt x="61" y="85"/>
                    </a:lnTo>
                    <a:lnTo>
                      <a:pt x="61" y="63"/>
                    </a:lnTo>
                    <a:lnTo>
                      <a:pt x="56" y="43"/>
                    </a:lnTo>
                    <a:lnTo>
                      <a:pt x="52" y="34"/>
                    </a:lnTo>
                    <a:lnTo>
                      <a:pt x="45" y="25"/>
                    </a:lnTo>
                    <a:lnTo>
                      <a:pt x="36" y="19"/>
                    </a:lnTo>
                    <a:lnTo>
                      <a:pt x="26" y="13"/>
                    </a:lnTo>
                    <a:lnTo>
                      <a:pt x="14" y="11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17" y="2"/>
                    </a:lnTo>
                    <a:lnTo>
                      <a:pt x="30" y="4"/>
                    </a:lnTo>
                    <a:lnTo>
                      <a:pt x="43" y="11"/>
                    </a:lnTo>
                    <a:lnTo>
                      <a:pt x="52" y="17"/>
                    </a:lnTo>
                    <a:lnTo>
                      <a:pt x="60" y="28"/>
                    </a:lnTo>
                    <a:lnTo>
                      <a:pt x="65" y="39"/>
                    </a:lnTo>
                    <a:lnTo>
                      <a:pt x="70" y="63"/>
                    </a:lnTo>
                    <a:lnTo>
                      <a:pt x="70" y="87"/>
                    </a:lnTo>
                    <a:lnTo>
                      <a:pt x="66" y="112"/>
                    </a:lnTo>
                    <a:lnTo>
                      <a:pt x="62" y="133"/>
                    </a:lnTo>
                    <a:lnTo>
                      <a:pt x="56" y="147"/>
                    </a:lnTo>
                    <a:lnTo>
                      <a:pt x="47" y="14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62" name="Freeform 62"/>
              <p:cNvSpPr>
                <a:spLocks/>
              </p:cNvSpPr>
              <p:nvPr/>
            </p:nvSpPr>
            <p:spPr bwMode="auto">
              <a:xfrm>
                <a:off x="4403" y="2066"/>
                <a:ext cx="2" cy="1"/>
              </a:xfrm>
              <a:custGeom>
                <a:avLst/>
                <a:gdLst>
                  <a:gd name="T0" fmla="*/ 0 w 9"/>
                  <a:gd name="T1" fmla="*/ 0 h 5"/>
                  <a:gd name="T2" fmla="*/ 0 w 9"/>
                  <a:gd name="T3" fmla="*/ 0 h 5"/>
                  <a:gd name="T4" fmla="*/ 0 w 9"/>
                  <a:gd name="T5" fmla="*/ 0 h 5"/>
                  <a:gd name="T6" fmla="*/ 0 w 9"/>
                  <a:gd name="T7" fmla="*/ 0 h 5"/>
                  <a:gd name="T8" fmla="*/ 0 w 9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5"/>
                  <a:gd name="T17" fmla="*/ 9 w 9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5">
                    <a:moveTo>
                      <a:pt x="0" y="1"/>
                    </a:moveTo>
                    <a:lnTo>
                      <a:pt x="0" y="0"/>
                    </a:lnTo>
                    <a:lnTo>
                      <a:pt x="9" y="5"/>
                    </a:lnTo>
                    <a:lnTo>
                      <a:pt x="9" y="4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63" name="Freeform 63"/>
              <p:cNvSpPr>
                <a:spLocks/>
              </p:cNvSpPr>
              <p:nvPr/>
            </p:nvSpPr>
            <p:spPr bwMode="auto">
              <a:xfrm>
                <a:off x="4391" y="2031"/>
                <a:ext cx="1" cy="2"/>
              </a:xfrm>
              <a:custGeom>
                <a:avLst/>
                <a:gdLst>
                  <a:gd name="T0" fmla="*/ 0 w 3"/>
                  <a:gd name="T1" fmla="*/ 0 h 9"/>
                  <a:gd name="T2" fmla="*/ 0 w 3"/>
                  <a:gd name="T3" fmla="*/ 0 h 9"/>
                  <a:gd name="T4" fmla="*/ 0 w 3"/>
                  <a:gd name="T5" fmla="*/ 0 h 9"/>
                  <a:gd name="T6" fmla="*/ 0 w 3"/>
                  <a:gd name="T7" fmla="*/ 0 h 9"/>
                  <a:gd name="T8" fmla="*/ 0 w 3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9"/>
                  <a:gd name="T17" fmla="*/ 3 w 3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9">
                    <a:moveTo>
                      <a:pt x="2" y="0"/>
                    </a:moveTo>
                    <a:lnTo>
                      <a:pt x="0" y="0"/>
                    </a:lnTo>
                    <a:lnTo>
                      <a:pt x="3" y="9"/>
                    </a:lnTo>
                    <a:lnTo>
                      <a:pt x="2" y="9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64" name="Freeform 64"/>
              <p:cNvSpPr>
                <a:spLocks/>
              </p:cNvSpPr>
              <p:nvPr/>
            </p:nvSpPr>
            <p:spPr bwMode="auto">
              <a:xfrm>
                <a:off x="4449" y="2132"/>
                <a:ext cx="36" cy="13"/>
              </a:xfrm>
              <a:custGeom>
                <a:avLst/>
                <a:gdLst>
                  <a:gd name="T0" fmla="*/ 0 w 145"/>
                  <a:gd name="T1" fmla="*/ 0 h 55"/>
                  <a:gd name="T2" fmla="*/ 0 w 145"/>
                  <a:gd name="T3" fmla="*/ 0 h 55"/>
                  <a:gd name="T4" fmla="*/ 0 w 145"/>
                  <a:gd name="T5" fmla="*/ 0 h 55"/>
                  <a:gd name="T6" fmla="*/ 0 w 145"/>
                  <a:gd name="T7" fmla="*/ 0 h 55"/>
                  <a:gd name="T8" fmla="*/ 0 w 145"/>
                  <a:gd name="T9" fmla="*/ 0 h 55"/>
                  <a:gd name="T10" fmla="*/ 0 w 145"/>
                  <a:gd name="T11" fmla="*/ 0 h 55"/>
                  <a:gd name="T12" fmla="*/ 0 w 145"/>
                  <a:gd name="T13" fmla="*/ 0 h 55"/>
                  <a:gd name="T14" fmla="*/ 0 w 145"/>
                  <a:gd name="T15" fmla="*/ 0 h 55"/>
                  <a:gd name="T16" fmla="*/ 0 w 145"/>
                  <a:gd name="T17" fmla="*/ 0 h 55"/>
                  <a:gd name="T18" fmla="*/ 0 w 145"/>
                  <a:gd name="T19" fmla="*/ 0 h 55"/>
                  <a:gd name="T20" fmla="*/ 0 w 145"/>
                  <a:gd name="T21" fmla="*/ 0 h 55"/>
                  <a:gd name="T22" fmla="*/ 0 w 145"/>
                  <a:gd name="T23" fmla="*/ 0 h 55"/>
                  <a:gd name="T24" fmla="*/ 0 w 145"/>
                  <a:gd name="T25" fmla="*/ 0 h 55"/>
                  <a:gd name="T26" fmla="*/ 0 w 145"/>
                  <a:gd name="T27" fmla="*/ 0 h 55"/>
                  <a:gd name="T28" fmla="*/ 0 w 145"/>
                  <a:gd name="T29" fmla="*/ 0 h 55"/>
                  <a:gd name="T30" fmla="*/ 0 w 145"/>
                  <a:gd name="T31" fmla="*/ 0 h 55"/>
                  <a:gd name="T32" fmla="*/ 0 w 145"/>
                  <a:gd name="T33" fmla="*/ 0 h 55"/>
                  <a:gd name="T34" fmla="*/ 0 w 145"/>
                  <a:gd name="T35" fmla="*/ 0 h 55"/>
                  <a:gd name="T36" fmla="*/ 0 w 145"/>
                  <a:gd name="T37" fmla="*/ 0 h 55"/>
                  <a:gd name="T38" fmla="*/ 0 w 145"/>
                  <a:gd name="T39" fmla="*/ 0 h 55"/>
                  <a:gd name="T40" fmla="*/ 0 w 145"/>
                  <a:gd name="T41" fmla="*/ 0 h 55"/>
                  <a:gd name="T42" fmla="*/ 0 w 145"/>
                  <a:gd name="T43" fmla="*/ 0 h 55"/>
                  <a:gd name="T44" fmla="*/ 0 w 145"/>
                  <a:gd name="T45" fmla="*/ 0 h 55"/>
                  <a:gd name="T46" fmla="*/ 0 w 145"/>
                  <a:gd name="T47" fmla="*/ 0 h 55"/>
                  <a:gd name="T48" fmla="*/ 0 w 145"/>
                  <a:gd name="T49" fmla="*/ 0 h 55"/>
                  <a:gd name="T50" fmla="*/ 0 w 145"/>
                  <a:gd name="T51" fmla="*/ 0 h 55"/>
                  <a:gd name="T52" fmla="*/ 0 w 145"/>
                  <a:gd name="T53" fmla="*/ 0 h 55"/>
                  <a:gd name="T54" fmla="*/ 0 w 145"/>
                  <a:gd name="T55" fmla="*/ 0 h 55"/>
                  <a:gd name="T56" fmla="*/ 0 w 145"/>
                  <a:gd name="T57" fmla="*/ 0 h 55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145"/>
                  <a:gd name="T88" fmla="*/ 0 h 55"/>
                  <a:gd name="T89" fmla="*/ 145 w 145"/>
                  <a:gd name="T90" fmla="*/ 55 h 55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145" h="55">
                    <a:moveTo>
                      <a:pt x="2" y="0"/>
                    </a:moveTo>
                    <a:lnTo>
                      <a:pt x="12" y="5"/>
                    </a:lnTo>
                    <a:lnTo>
                      <a:pt x="19" y="11"/>
                    </a:lnTo>
                    <a:lnTo>
                      <a:pt x="29" y="13"/>
                    </a:lnTo>
                    <a:lnTo>
                      <a:pt x="38" y="16"/>
                    </a:lnTo>
                    <a:lnTo>
                      <a:pt x="56" y="20"/>
                    </a:lnTo>
                    <a:lnTo>
                      <a:pt x="74" y="24"/>
                    </a:lnTo>
                    <a:lnTo>
                      <a:pt x="93" y="26"/>
                    </a:lnTo>
                    <a:lnTo>
                      <a:pt x="102" y="29"/>
                    </a:lnTo>
                    <a:lnTo>
                      <a:pt x="111" y="31"/>
                    </a:lnTo>
                    <a:lnTo>
                      <a:pt x="120" y="34"/>
                    </a:lnTo>
                    <a:lnTo>
                      <a:pt x="129" y="39"/>
                    </a:lnTo>
                    <a:lnTo>
                      <a:pt x="137" y="44"/>
                    </a:lnTo>
                    <a:lnTo>
                      <a:pt x="145" y="50"/>
                    </a:lnTo>
                    <a:lnTo>
                      <a:pt x="142" y="55"/>
                    </a:lnTo>
                    <a:lnTo>
                      <a:pt x="134" y="48"/>
                    </a:lnTo>
                    <a:lnTo>
                      <a:pt x="127" y="43"/>
                    </a:lnTo>
                    <a:lnTo>
                      <a:pt x="119" y="39"/>
                    </a:lnTo>
                    <a:lnTo>
                      <a:pt x="110" y="37"/>
                    </a:lnTo>
                    <a:lnTo>
                      <a:pt x="100" y="34"/>
                    </a:lnTo>
                    <a:lnTo>
                      <a:pt x="93" y="31"/>
                    </a:lnTo>
                    <a:lnTo>
                      <a:pt x="74" y="29"/>
                    </a:lnTo>
                    <a:lnTo>
                      <a:pt x="56" y="25"/>
                    </a:lnTo>
                    <a:lnTo>
                      <a:pt x="36" y="21"/>
                    </a:lnTo>
                    <a:lnTo>
                      <a:pt x="27" y="18"/>
                    </a:lnTo>
                    <a:lnTo>
                      <a:pt x="18" y="16"/>
                    </a:lnTo>
                    <a:lnTo>
                      <a:pt x="9" y="11"/>
                    </a:lnTo>
                    <a:lnTo>
                      <a:pt x="0" y="5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65" name="Freeform 65"/>
              <p:cNvSpPr>
                <a:spLocks/>
              </p:cNvSpPr>
              <p:nvPr/>
            </p:nvSpPr>
            <p:spPr bwMode="auto">
              <a:xfrm>
                <a:off x="4484" y="2144"/>
                <a:ext cx="12" cy="37"/>
              </a:xfrm>
              <a:custGeom>
                <a:avLst/>
                <a:gdLst>
                  <a:gd name="T0" fmla="*/ 0 w 47"/>
                  <a:gd name="T1" fmla="*/ 0 h 146"/>
                  <a:gd name="T2" fmla="*/ 0 w 47"/>
                  <a:gd name="T3" fmla="*/ 0 h 146"/>
                  <a:gd name="T4" fmla="*/ 0 w 47"/>
                  <a:gd name="T5" fmla="*/ 0 h 146"/>
                  <a:gd name="T6" fmla="*/ 0 w 47"/>
                  <a:gd name="T7" fmla="*/ 0 h 146"/>
                  <a:gd name="T8" fmla="*/ 0 w 47"/>
                  <a:gd name="T9" fmla="*/ 0 h 146"/>
                  <a:gd name="T10" fmla="*/ 0 w 47"/>
                  <a:gd name="T11" fmla="*/ 0 h 146"/>
                  <a:gd name="T12" fmla="*/ 0 w 47"/>
                  <a:gd name="T13" fmla="*/ 0 h 146"/>
                  <a:gd name="T14" fmla="*/ 0 w 47"/>
                  <a:gd name="T15" fmla="*/ 0 h 146"/>
                  <a:gd name="T16" fmla="*/ 0 w 47"/>
                  <a:gd name="T17" fmla="*/ 0 h 146"/>
                  <a:gd name="T18" fmla="*/ 0 w 47"/>
                  <a:gd name="T19" fmla="*/ 0 h 146"/>
                  <a:gd name="T20" fmla="*/ 0 w 47"/>
                  <a:gd name="T21" fmla="*/ 0 h 146"/>
                  <a:gd name="T22" fmla="*/ 0 w 47"/>
                  <a:gd name="T23" fmla="*/ 0 h 146"/>
                  <a:gd name="T24" fmla="*/ 0 w 47"/>
                  <a:gd name="T25" fmla="*/ 0 h 146"/>
                  <a:gd name="T26" fmla="*/ 0 w 47"/>
                  <a:gd name="T27" fmla="*/ 0 h 146"/>
                  <a:gd name="T28" fmla="*/ 0 w 47"/>
                  <a:gd name="T29" fmla="*/ 0 h 146"/>
                  <a:gd name="T30" fmla="*/ 0 w 47"/>
                  <a:gd name="T31" fmla="*/ 0 h 146"/>
                  <a:gd name="T32" fmla="*/ 0 w 47"/>
                  <a:gd name="T33" fmla="*/ 0 h 146"/>
                  <a:gd name="T34" fmla="*/ 0 w 47"/>
                  <a:gd name="T35" fmla="*/ 0 h 146"/>
                  <a:gd name="T36" fmla="*/ 0 w 47"/>
                  <a:gd name="T37" fmla="*/ 0 h 146"/>
                  <a:gd name="T38" fmla="*/ 0 w 47"/>
                  <a:gd name="T39" fmla="*/ 0 h 146"/>
                  <a:gd name="T40" fmla="*/ 0 w 47"/>
                  <a:gd name="T41" fmla="*/ 0 h 146"/>
                  <a:gd name="T42" fmla="*/ 0 w 47"/>
                  <a:gd name="T43" fmla="*/ 0 h 146"/>
                  <a:gd name="T44" fmla="*/ 0 w 47"/>
                  <a:gd name="T45" fmla="*/ 0 h 146"/>
                  <a:gd name="T46" fmla="*/ 0 w 47"/>
                  <a:gd name="T47" fmla="*/ 0 h 146"/>
                  <a:gd name="T48" fmla="*/ 0 w 47"/>
                  <a:gd name="T49" fmla="*/ 0 h 146"/>
                  <a:gd name="T50" fmla="*/ 0 w 47"/>
                  <a:gd name="T51" fmla="*/ 0 h 146"/>
                  <a:gd name="T52" fmla="*/ 0 w 47"/>
                  <a:gd name="T53" fmla="*/ 0 h 14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47"/>
                  <a:gd name="T82" fmla="*/ 0 h 146"/>
                  <a:gd name="T83" fmla="*/ 47 w 47"/>
                  <a:gd name="T84" fmla="*/ 146 h 14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47" h="146">
                    <a:moveTo>
                      <a:pt x="4" y="0"/>
                    </a:moveTo>
                    <a:lnTo>
                      <a:pt x="11" y="7"/>
                    </a:lnTo>
                    <a:lnTo>
                      <a:pt x="19" y="14"/>
                    </a:lnTo>
                    <a:lnTo>
                      <a:pt x="24" y="22"/>
                    </a:lnTo>
                    <a:lnTo>
                      <a:pt x="29" y="29"/>
                    </a:lnTo>
                    <a:lnTo>
                      <a:pt x="33" y="38"/>
                    </a:lnTo>
                    <a:lnTo>
                      <a:pt x="36" y="48"/>
                    </a:lnTo>
                    <a:lnTo>
                      <a:pt x="38" y="57"/>
                    </a:lnTo>
                    <a:lnTo>
                      <a:pt x="41" y="66"/>
                    </a:lnTo>
                    <a:lnTo>
                      <a:pt x="43" y="84"/>
                    </a:lnTo>
                    <a:lnTo>
                      <a:pt x="45" y="105"/>
                    </a:lnTo>
                    <a:lnTo>
                      <a:pt x="46" y="125"/>
                    </a:lnTo>
                    <a:lnTo>
                      <a:pt x="47" y="146"/>
                    </a:lnTo>
                    <a:lnTo>
                      <a:pt x="42" y="146"/>
                    </a:lnTo>
                    <a:lnTo>
                      <a:pt x="41" y="125"/>
                    </a:lnTo>
                    <a:lnTo>
                      <a:pt x="39" y="105"/>
                    </a:lnTo>
                    <a:lnTo>
                      <a:pt x="38" y="85"/>
                    </a:lnTo>
                    <a:lnTo>
                      <a:pt x="36" y="66"/>
                    </a:lnTo>
                    <a:lnTo>
                      <a:pt x="33" y="58"/>
                    </a:lnTo>
                    <a:lnTo>
                      <a:pt x="30" y="49"/>
                    </a:lnTo>
                    <a:lnTo>
                      <a:pt x="28" y="41"/>
                    </a:lnTo>
                    <a:lnTo>
                      <a:pt x="24" y="32"/>
                    </a:lnTo>
                    <a:lnTo>
                      <a:pt x="20" y="25"/>
                    </a:lnTo>
                    <a:lnTo>
                      <a:pt x="15" y="18"/>
                    </a:lnTo>
                    <a:lnTo>
                      <a:pt x="8" y="11"/>
                    </a:lnTo>
                    <a:lnTo>
                      <a:pt x="0" y="3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66" name="Freeform 66"/>
              <p:cNvSpPr>
                <a:spLocks/>
              </p:cNvSpPr>
              <p:nvPr/>
            </p:nvSpPr>
            <p:spPr bwMode="auto">
              <a:xfrm>
                <a:off x="4484" y="2144"/>
                <a:ext cx="1" cy="1"/>
              </a:xfrm>
              <a:custGeom>
                <a:avLst/>
                <a:gdLst>
                  <a:gd name="T0" fmla="*/ 0 w 4"/>
                  <a:gd name="T1" fmla="*/ 0 h 5"/>
                  <a:gd name="T2" fmla="*/ 0 w 4"/>
                  <a:gd name="T3" fmla="*/ 0 h 5"/>
                  <a:gd name="T4" fmla="*/ 0 w 4"/>
                  <a:gd name="T5" fmla="*/ 0 h 5"/>
                  <a:gd name="T6" fmla="*/ 0 w 4"/>
                  <a:gd name="T7" fmla="*/ 0 h 5"/>
                  <a:gd name="T8" fmla="*/ 0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lnTo>
                      <a:pt x="4" y="0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67" name="Freeform 67"/>
              <p:cNvSpPr>
                <a:spLocks/>
              </p:cNvSpPr>
              <p:nvPr/>
            </p:nvSpPr>
            <p:spPr bwMode="auto">
              <a:xfrm>
                <a:off x="4525" y="2088"/>
                <a:ext cx="12" cy="31"/>
              </a:xfrm>
              <a:custGeom>
                <a:avLst/>
                <a:gdLst>
                  <a:gd name="T0" fmla="*/ 0 w 47"/>
                  <a:gd name="T1" fmla="*/ 0 h 123"/>
                  <a:gd name="T2" fmla="*/ 0 w 47"/>
                  <a:gd name="T3" fmla="*/ 0 h 123"/>
                  <a:gd name="T4" fmla="*/ 0 w 47"/>
                  <a:gd name="T5" fmla="*/ 0 h 123"/>
                  <a:gd name="T6" fmla="*/ 0 w 47"/>
                  <a:gd name="T7" fmla="*/ 0 h 123"/>
                  <a:gd name="T8" fmla="*/ 0 w 47"/>
                  <a:gd name="T9" fmla="*/ 0 h 123"/>
                  <a:gd name="T10" fmla="*/ 0 w 47"/>
                  <a:gd name="T11" fmla="*/ 0 h 123"/>
                  <a:gd name="T12" fmla="*/ 0 w 47"/>
                  <a:gd name="T13" fmla="*/ 0 h 123"/>
                  <a:gd name="T14" fmla="*/ 0 w 47"/>
                  <a:gd name="T15" fmla="*/ 0 h 123"/>
                  <a:gd name="T16" fmla="*/ 0 w 47"/>
                  <a:gd name="T17" fmla="*/ 0 h 123"/>
                  <a:gd name="T18" fmla="*/ 0 w 47"/>
                  <a:gd name="T19" fmla="*/ 0 h 123"/>
                  <a:gd name="T20" fmla="*/ 0 w 47"/>
                  <a:gd name="T21" fmla="*/ 0 h 123"/>
                  <a:gd name="T22" fmla="*/ 0 w 47"/>
                  <a:gd name="T23" fmla="*/ 0 h 123"/>
                  <a:gd name="T24" fmla="*/ 0 w 47"/>
                  <a:gd name="T25" fmla="*/ 0 h 123"/>
                  <a:gd name="T26" fmla="*/ 0 w 47"/>
                  <a:gd name="T27" fmla="*/ 0 h 123"/>
                  <a:gd name="T28" fmla="*/ 0 w 47"/>
                  <a:gd name="T29" fmla="*/ 0 h 123"/>
                  <a:gd name="T30" fmla="*/ 0 w 47"/>
                  <a:gd name="T31" fmla="*/ 0 h 123"/>
                  <a:gd name="T32" fmla="*/ 0 w 47"/>
                  <a:gd name="T33" fmla="*/ 0 h 123"/>
                  <a:gd name="T34" fmla="*/ 0 w 47"/>
                  <a:gd name="T35" fmla="*/ 0 h 123"/>
                  <a:gd name="T36" fmla="*/ 0 w 47"/>
                  <a:gd name="T37" fmla="*/ 0 h 123"/>
                  <a:gd name="T38" fmla="*/ 0 w 47"/>
                  <a:gd name="T39" fmla="*/ 0 h 123"/>
                  <a:gd name="T40" fmla="*/ 0 w 47"/>
                  <a:gd name="T41" fmla="*/ 0 h 123"/>
                  <a:gd name="T42" fmla="*/ 0 w 47"/>
                  <a:gd name="T43" fmla="*/ 0 h 123"/>
                  <a:gd name="T44" fmla="*/ 0 w 47"/>
                  <a:gd name="T45" fmla="*/ 0 h 12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47"/>
                  <a:gd name="T70" fmla="*/ 0 h 123"/>
                  <a:gd name="T71" fmla="*/ 47 w 47"/>
                  <a:gd name="T72" fmla="*/ 123 h 123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47" h="123">
                    <a:moveTo>
                      <a:pt x="4" y="0"/>
                    </a:moveTo>
                    <a:lnTo>
                      <a:pt x="12" y="15"/>
                    </a:lnTo>
                    <a:lnTo>
                      <a:pt x="20" y="31"/>
                    </a:lnTo>
                    <a:lnTo>
                      <a:pt x="34" y="59"/>
                    </a:lnTo>
                    <a:lnTo>
                      <a:pt x="39" y="74"/>
                    </a:lnTo>
                    <a:lnTo>
                      <a:pt x="42" y="80"/>
                    </a:lnTo>
                    <a:lnTo>
                      <a:pt x="43" y="88"/>
                    </a:lnTo>
                    <a:lnTo>
                      <a:pt x="46" y="96"/>
                    </a:lnTo>
                    <a:lnTo>
                      <a:pt x="47" y="105"/>
                    </a:lnTo>
                    <a:lnTo>
                      <a:pt x="47" y="114"/>
                    </a:lnTo>
                    <a:lnTo>
                      <a:pt x="47" y="123"/>
                    </a:lnTo>
                    <a:lnTo>
                      <a:pt x="42" y="123"/>
                    </a:lnTo>
                    <a:lnTo>
                      <a:pt x="42" y="114"/>
                    </a:lnTo>
                    <a:lnTo>
                      <a:pt x="42" y="105"/>
                    </a:lnTo>
                    <a:lnTo>
                      <a:pt x="41" y="97"/>
                    </a:lnTo>
                    <a:lnTo>
                      <a:pt x="38" y="89"/>
                    </a:lnTo>
                    <a:lnTo>
                      <a:pt x="37" y="83"/>
                    </a:lnTo>
                    <a:lnTo>
                      <a:pt x="34" y="75"/>
                    </a:lnTo>
                    <a:lnTo>
                      <a:pt x="29" y="61"/>
                    </a:lnTo>
                    <a:lnTo>
                      <a:pt x="16" y="33"/>
                    </a:lnTo>
                    <a:lnTo>
                      <a:pt x="8" y="18"/>
                    </a:lnTo>
                    <a:lnTo>
                      <a:pt x="0" y="1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68" name="Freeform 68"/>
              <p:cNvSpPr>
                <a:spLocks/>
              </p:cNvSpPr>
              <p:nvPr/>
            </p:nvSpPr>
            <p:spPr bwMode="auto">
              <a:xfrm>
                <a:off x="4527" y="2119"/>
                <a:ext cx="10" cy="26"/>
              </a:xfrm>
              <a:custGeom>
                <a:avLst/>
                <a:gdLst>
                  <a:gd name="T0" fmla="*/ 0 w 38"/>
                  <a:gd name="T1" fmla="*/ 0 h 105"/>
                  <a:gd name="T2" fmla="*/ 0 w 38"/>
                  <a:gd name="T3" fmla="*/ 0 h 105"/>
                  <a:gd name="T4" fmla="*/ 0 w 38"/>
                  <a:gd name="T5" fmla="*/ 0 h 105"/>
                  <a:gd name="T6" fmla="*/ 0 w 38"/>
                  <a:gd name="T7" fmla="*/ 0 h 105"/>
                  <a:gd name="T8" fmla="*/ 0 w 38"/>
                  <a:gd name="T9" fmla="*/ 0 h 105"/>
                  <a:gd name="T10" fmla="*/ 0 w 38"/>
                  <a:gd name="T11" fmla="*/ 0 h 105"/>
                  <a:gd name="T12" fmla="*/ 0 w 38"/>
                  <a:gd name="T13" fmla="*/ 0 h 105"/>
                  <a:gd name="T14" fmla="*/ 0 w 38"/>
                  <a:gd name="T15" fmla="*/ 0 h 105"/>
                  <a:gd name="T16" fmla="*/ 0 w 38"/>
                  <a:gd name="T17" fmla="*/ 0 h 105"/>
                  <a:gd name="T18" fmla="*/ 0 w 38"/>
                  <a:gd name="T19" fmla="*/ 0 h 105"/>
                  <a:gd name="T20" fmla="*/ 0 w 38"/>
                  <a:gd name="T21" fmla="*/ 0 h 105"/>
                  <a:gd name="T22" fmla="*/ 0 w 38"/>
                  <a:gd name="T23" fmla="*/ 0 h 105"/>
                  <a:gd name="T24" fmla="*/ 0 w 38"/>
                  <a:gd name="T25" fmla="*/ 0 h 105"/>
                  <a:gd name="T26" fmla="*/ 0 w 38"/>
                  <a:gd name="T27" fmla="*/ 0 h 105"/>
                  <a:gd name="T28" fmla="*/ 0 w 38"/>
                  <a:gd name="T29" fmla="*/ 0 h 105"/>
                  <a:gd name="T30" fmla="*/ 0 w 38"/>
                  <a:gd name="T31" fmla="*/ 0 h 105"/>
                  <a:gd name="T32" fmla="*/ 0 w 38"/>
                  <a:gd name="T33" fmla="*/ 0 h 105"/>
                  <a:gd name="T34" fmla="*/ 0 w 38"/>
                  <a:gd name="T35" fmla="*/ 0 h 105"/>
                  <a:gd name="T36" fmla="*/ 0 w 38"/>
                  <a:gd name="T37" fmla="*/ 0 h 105"/>
                  <a:gd name="T38" fmla="*/ 0 w 38"/>
                  <a:gd name="T39" fmla="*/ 0 h 105"/>
                  <a:gd name="T40" fmla="*/ 0 w 38"/>
                  <a:gd name="T41" fmla="*/ 0 h 10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38"/>
                  <a:gd name="T64" fmla="*/ 0 h 105"/>
                  <a:gd name="T65" fmla="*/ 38 w 38"/>
                  <a:gd name="T66" fmla="*/ 105 h 10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38" h="105">
                    <a:moveTo>
                      <a:pt x="38" y="0"/>
                    </a:moveTo>
                    <a:lnTo>
                      <a:pt x="38" y="8"/>
                    </a:lnTo>
                    <a:lnTo>
                      <a:pt x="38" y="14"/>
                    </a:lnTo>
                    <a:lnTo>
                      <a:pt x="37" y="22"/>
                    </a:lnTo>
                    <a:lnTo>
                      <a:pt x="34" y="30"/>
                    </a:lnTo>
                    <a:lnTo>
                      <a:pt x="32" y="43"/>
                    </a:lnTo>
                    <a:lnTo>
                      <a:pt x="27" y="55"/>
                    </a:lnTo>
                    <a:lnTo>
                      <a:pt x="16" y="79"/>
                    </a:lnTo>
                    <a:lnTo>
                      <a:pt x="10" y="92"/>
                    </a:lnTo>
                    <a:lnTo>
                      <a:pt x="4" y="105"/>
                    </a:lnTo>
                    <a:lnTo>
                      <a:pt x="0" y="104"/>
                    </a:lnTo>
                    <a:lnTo>
                      <a:pt x="6" y="90"/>
                    </a:lnTo>
                    <a:lnTo>
                      <a:pt x="11" y="77"/>
                    </a:lnTo>
                    <a:lnTo>
                      <a:pt x="21" y="53"/>
                    </a:lnTo>
                    <a:lnTo>
                      <a:pt x="27" y="40"/>
                    </a:lnTo>
                    <a:lnTo>
                      <a:pt x="30" y="29"/>
                    </a:lnTo>
                    <a:lnTo>
                      <a:pt x="32" y="22"/>
                    </a:lnTo>
                    <a:lnTo>
                      <a:pt x="33" y="14"/>
                    </a:lnTo>
                    <a:lnTo>
                      <a:pt x="33" y="8"/>
                    </a:lnTo>
                    <a:lnTo>
                      <a:pt x="33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69" name="Freeform 69"/>
              <p:cNvSpPr>
                <a:spLocks/>
              </p:cNvSpPr>
              <p:nvPr/>
            </p:nvSpPr>
            <p:spPr bwMode="auto">
              <a:xfrm>
                <a:off x="4535" y="2119"/>
                <a:ext cx="2" cy="1"/>
              </a:xfrm>
              <a:custGeom>
                <a:avLst/>
                <a:gdLst>
                  <a:gd name="T0" fmla="*/ 0 w 5"/>
                  <a:gd name="T1" fmla="*/ 0 h 1"/>
                  <a:gd name="T2" fmla="*/ 0 w 5"/>
                  <a:gd name="T3" fmla="*/ 0 h 1"/>
                  <a:gd name="T4" fmla="*/ 0 w 5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5"/>
                  <a:gd name="T10" fmla="*/ 0 h 1"/>
                  <a:gd name="T11" fmla="*/ 5 w 5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" h="1">
                    <a:moveTo>
                      <a:pt x="5" y="0"/>
                    </a:moveTo>
                    <a:lnTo>
                      <a:pt x="0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70" name="Freeform 70"/>
              <p:cNvSpPr>
                <a:spLocks/>
              </p:cNvSpPr>
              <p:nvPr/>
            </p:nvSpPr>
            <p:spPr bwMode="auto">
              <a:xfrm>
                <a:off x="4333" y="2027"/>
                <a:ext cx="249" cy="401"/>
              </a:xfrm>
              <a:custGeom>
                <a:avLst/>
                <a:gdLst>
                  <a:gd name="T0" fmla="*/ 0 w 993"/>
                  <a:gd name="T1" fmla="*/ 0 h 1603"/>
                  <a:gd name="T2" fmla="*/ 0 w 993"/>
                  <a:gd name="T3" fmla="*/ 0 h 1603"/>
                  <a:gd name="T4" fmla="*/ 0 w 993"/>
                  <a:gd name="T5" fmla="*/ 0 h 1603"/>
                  <a:gd name="T6" fmla="*/ 0 w 993"/>
                  <a:gd name="T7" fmla="*/ 0 h 1603"/>
                  <a:gd name="T8" fmla="*/ 0 w 993"/>
                  <a:gd name="T9" fmla="*/ 0 h 1603"/>
                  <a:gd name="T10" fmla="*/ 0 w 993"/>
                  <a:gd name="T11" fmla="*/ 0 h 1603"/>
                  <a:gd name="T12" fmla="*/ 0 w 993"/>
                  <a:gd name="T13" fmla="*/ 0 h 1603"/>
                  <a:gd name="T14" fmla="*/ 0 w 993"/>
                  <a:gd name="T15" fmla="*/ 0 h 1603"/>
                  <a:gd name="T16" fmla="*/ 0 w 993"/>
                  <a:gd name="T17" fmla="*/ 0 h 1603"/>
                  <a:gd name="T18" fmla="*/ 0 w 993"/>
                  <a:gd name="T19" fmla="*/ 0 h 1603"/>
                  <a:gd name="T20" fmla="*/ 0 w 993"/>
                  <a:gd name="T21" fmla="*/ 0 h 1603"/>
                  <a:gd name="T22" fmla="*/ 0 w 993"/>
                  <a:gd name="T23" fmla="*/ 0 h 1603"/>
                  <a:gd name="T24" fmla="*/ 0 w 993"/>
                  <a:gd name="T25" fmla="*/ 0 h 1603"/>
                  <a:gd name="T26" fmla="*/ 0 w 993"/>
                  <a:gd name="T27" fmla="*/ 0 h 1603"/>
                  <a:gd name="T28" fmla="*/ 0 w 993"/>
                  <a:gd name="T29" fmla="*/ 0 h 1603"/>
                  <a:gd name="T30" fmla="*/ 0 w 993"/>
                  <a:gd name="T31" fmla="*/ 0 h 1603"/>
                  <a:gd name="T32" fmla="*/ 0 w 993"/>
                  <a:gd name="T33" fmla="*/ 0 h 1603"/>
                  <a:gd name="T34" fmla="*/ 0 w 993"/>
                  <a:gd name="T35" fmla="*/ 0 h 1603"/>
                  <a:gd name="T36" fmla="*/ 0 w 993"/>
                  <a:gd name="T37" fmla="*/ 0 h 1603"/>
                  <a:gd name="T38" fmla="*/ 0 w 993"/>
                  <a:gd name="T39" fmla="*/ 0 h 1603"/>
                  <a:gd name="T40" fmla="*/ 0 w 993"/>
                  <a:gd name="T41" fmla="*/ 0 h 1603"/>
                  <a:gd name="T42" fmla="*/ 0 w 993"/>
                  <a:gd name="T43" fmla="*/ 0 h 1603"/>
                  <a:gd name="T44" fmla="*/ 0 w 993"/>
                  <a:gd name="T45" fmla="*/ 0 h 1603"/>
                  <a:gd name="T46" fmla="*/ 0 w 993"/>
                  <a:gd name="T47" fmla="*/ 0 h 1603"/>
                  <a:gd name="T48" fmla="*/ 0 w 993"/>
                  <a:gd name="T49" fmla="*/ 0 h 1603"/>
                  <a:gd name="T50" fmla="*/ 0 w 993"/>
                  <a:gd name="T51" fmla="*/ 0 h 1603"/>
                  <a:gd name="T52" fmla="*/ 0 w 993"/>
                  <a:gd name="T53" fmla="*/ 0 h 1603"/>
                  <a:gd name="T54" fmla="*/ 0 w 993"/>
                  <a:gd name="T55" fmla="*/ 0 h 1603"/>
                  <a:gd name="T56" fmla="*/ 0 w 993"/>
                  <a:gd name="T57" fmla="*/ 0 h 1603"/>
                  <a:gd name="T58" fmla="*/ 0 w 993"/>
                  <a:gd name="T59" fmla="*/ 0 h 1603"/>
                  <a:gd name="T60" fmla="*/ 0 w 993"/>
                  <a:gd name="T61" fmla="*/ 0 h 1603"/>
                  <a:gd name="T62" fmla="*/ 0 w 993"/>
                  <a:gd name="T63" fmla="*/ 0 h 1603"/>
                  <a:gd name="T64" fmla="*/ 0 w 993"/>
                  <a:gd name="T65" fmla="*/ 0 h 1603"/>
                  <a:gd name="T66" fmla="*/ 0 w 993"/>
                  <a:gd name="T67" fmla="*/ 0 h 1603"/>
                  <a:gd name="T68" fmla="*/ 0 w 993"/>
                  <a:gd name="T69" fmla="*/ 0 h 1603"/>
                  <a:gd name="T70" fmla="*/ 0 w 993"/>
                  <a:gd name="T71" fmla="*/ 0 h 1603"/>
                  <a:gd name="T72" fmla="*/ 0 w 993"/>
                  <a:gd name="T73" fmla="*/ 0 h 1603"/>
                  <a:gd name="T74" fmla="*/ 0 w 993"/>
                  <a:gd name="T75" fmla="*/ 0 h 1603"/>
                  <a:gd name="T76" fmla="*/ 0 w 993"/>
                  <a:gd name="T77" fmla="*/ 0 h 1603"/>
                  <a:gd name="T78" fmla="*/ 0 w 993"/>
                  <a:gd name="T79" fmla="*/ 0 h 1603"/>
                  <a:gd name="T80" fmla="*/ 0 w 993"/>
                  <a:gd name="T81" fmla="*/ 0 h 1603"/>
                  <a:gd name="T82" fmla="*/ 0 w 993"/>
                  <a:gd name="T83" fmla="*/ 0 h 1603"/>
                  <a:gd name="T84" fmla="*/ 0 w 993"/>
                  <a:gd name="T85" fmla="*/ 0 h 1603"/>
                  <a:gd name="T86" fmla="*/ 0 w 993"/>
                  <a:gd name="T87" fmla="*/ 0 h 1603"/>
                  <a:gd name="T88" fmla="*/ 0 w 993"/>
                  <a:gd name="T89" fmla="*/ 0 h 1603"/>
                  <a:gd name="T90" fmla="*/ 0 w 993"/>
                  <a:gd name="T91" fmla="*/ 0 h 1603"/>
                  <a:gd name="T92" fmla="*/ 0 w 993"/>
                  <a:gd name="T93" fmla="*/ 0 h 1603"/>
                  <a:gd name="T94" fmla="*/ 0 w 993"/>
                  <a:gd name="T95" fmla="*/ 0 h 1603"/>
                  <a:gd name="T96" fmla="*/ 0 w 993"/>
                  <a:gd name="T97" fmla="*/ 0 h 1603"/>
                  <a:gd name="T98" fmla="*/ 0 w 993"/>
                  <a:gd name="T99" fmla="*/ 0 h 1603"/>
                  <a:gd name="T100" fmla="*/ 0 w 993"/>
                  <a:gd name="T101" fmla="*/ 0 h 1603"/>
                  <a:gd name="T102" fmla="*/ 0 w 993"/>
                  <a:gd name="T103" fmla="*/ 0 h 1603"/>
                  <a:gd name="T104" fmla="*/ 0 w 993"/>
                  <a:gd name="T105" fmla="*/ 0 h 1603"/>
                  <a:gd name="T106" fmla="*/ 0 w 993"/>
                  <a:gd name="T107" fmla="*/ 0 h 1603"/>
                  <a:gd name="T108" fmla="*/ 0 w 993"/>
                  <a:gd name="T109" fmla="*/ 0 h 1603"/>
                  <a:gd name="T110" fmla="*/ 0 w 993"/>
                  <a:gd name="T111" fmla="*/ 0 h 1603"/>
                  <a:gd name="T112" fmla="*/ 0 w 993"/>
                  <a:gd name="T113" fmla="*/ 0 h 1603"/>
                  <a:gd name="T114" fmla="*/ 0 w 993"/>
                  <a:gd name="T115" fmla="*/ 0 h 1603"/>
                  <a:gd name="T116" fmla="*/ 0 w 993"/>
                  <a:gd name="T117" fmla="*/ 0 h 1603"/>
                  <a:gd name="T118" fmla="*/ 0 w 993"/>
                  <a:gd name="T119" fmla="*/ 0 h 160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993"/>
                  <a:gd name="T181" fmla="*/ 0 h 1603"/>
                  <a:gd name="T182" fmla="*/ 993 w 993"/>
                  <a:gd name="T183" fmla="*/ 1603 h 1603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993" h="1603">
                    <a:moveTo>
                      <a:pt x="0" y="195"/>
                    </a:moveTo>
                    <a:lnTo>
                      <a:pt x="1" y="205"/>
                    </a:lnTo>
                    <a:lnTo>
                      <a:pt x="2" y="215"/>
                    </a:lnTo>
                    <a:lnTo>
                      <a:pt x="5" y="222"/>
                    </a:lnTo>
                    <a:lnTo>
                      <a:pt x="7" y="229"/>
                    </a:lnTo>
                    <a:lnTo>
                      <a:pt x="11" y="235"/>
                    </a:lnTo>
                    <a:lnTo>
                      <a:pt x="17" y="242"/>
                    </a:lnTo>
                    <a:lnTo>
                      <a:pt x="22" y="247"/>
                    </a:lnTo>
                    <a:lnTo>
                      <a:pt x="26" y="250"/>
                    </a:lnTo>
                    <a:lnTo>
                      <a:pt x="28" y="252"/>
                    </a:lnTo>
                    <a:lnTo>
                      <a:pt x="35" y="257"/>
                    </a:lnTo>
                    <a:lnTo>
                      <a:pt x="43" y="261"/>
                    </a:lnTo>
                    <a:lnTo>
                      <a:pt x="58" y="269"/>
                    </a:lnTo>
                    <a:lnTo>
                      <a:pt x="77" y="275"/>
                    </a:lnTo>
                    <a:lnTo>
                      <a:pt x="95" y="281"/>
                    </a:lnTo>
                    <a:lnTo>
                      <a:pt x="133" y="294"/>
                    </a:lnTo>
                    <a:lnTo>
                      <a:pt x="151" y="300"/>
                    </a:lnTo>
                    <a:lnTo>
                      <a:pt x="169" y="308"/>
                    </a:lnTo>
                    <a:lnTo>
                      <a:pt x="177" y="313"/>
                    </a:lnTo>
                    <a:lnTo>
                      <a:pt x="185" y="317"/>
                    </a:lnTo>
                    <a:lnTo>
                      <a:pt x="193" y="324"/>
                    </a:lnTo>
                    <a:lnTo>
                      <a:pt x="197" y="326"/>
                    </a:lnTo>
                    <a:lnTo>
                      <a:pt x="199" y="329"/>
                    </a:lnTo>
                    <a:lnTo>
                      <a:pt x="206" y="335"/>
                    </a:lnTo>
                    <a:lnTo>
                      <a:pt x="211" y="343"/>
                    </a:lnTo>
                    <a:lnTo>
                      <a:pt x="216" y="351"/>
                    </a:lnTo>
                    <a:lnTo>
                      <a:pt x="222" y="360"/>
                    </a:lnTo>
                    <a:lnTo>
                      <a:pt x="228" y="377"/>
                    </a:lnTo>
                    <a:lnTo>
                      <a:pt x="233" y="392"/>
                    </a:lnTo>
                    <a:lnTo>
                      <a:pt x="237" y="408"/>
                    </a:lnTo>
                    <a:lnTo>
                      <a:pt x="241" y="423"/>
                    </a:lnTo>
                    <a:lnTo>
                      <a:pt x="248" y="455"/>
                    </a:lnTo>
                    <a:lnTo>
                      <a:pt x="254" y="484"/>
                    </a:lnTo>
                    <a:lnTo>
                      <a:pt x="257" y="491"/>
                    </a:lnTo>
                    <a:lnTo>
                      <a:pt x="258" y="499"/>
                    </a:lnTo>
                    <a:lnTo>
                      <a:pt x="264" y="513"/>
                    </a:lnTo>
                    <a:lnTo>
                      <a:pt x="269" y="526"/>
                    </a:lnTo>
                    <a:lnTo>
                      <a:pt x="275" y="540"/>
                    </a:lnTo>
                    <a:lnTo>
                      <a:pt x="283" y="553"/>
                    </a:lnTo>
                    <a:lnTo>
                      <a:pt x="292" y="565"/>
                    </a:lnTo>
                    <a:lnTo>
                      <a:pt x="297" y="571"/>
                    </a:lnTo>
                    <a:lnTo>
                      <a:pt x="303" y="578"/>
                    </a:lnTo>
                    <a:lnTo>
                      <a:pt x="309" y="583"/>
                    </a:lnTo>
                    <a:lnTo>
                      <a:pt x="316" y="588"/>
                    </a:lnTo>
                    <a:lnTo>
                      <a:pt x="343" y="610"/>
                    </a:lnTo>
                    <a:lnTo>
                      <a:pt x="371" y="631"/>
                    </a:lnTo>
                    <a:lnTo>
                      <a:pt x="399" y="649"/>
                    </a:lnTo>
                    <a:lnTo>
                      <a:pt x="427" y="669"/>
                    </a:lnTo>
                    <a:lnTo>
                      <a:pt x="454" y="687"/>
                    </a:lnTo>
                    <a:lnTo>
                      <a:pt x="482" y="706"/>
                    </a:lnTo>
                    <a:lnTo>
                      <a:pt x="507" y="724"/>
                    </a:lnTo>
                    <a:lnTo>
                      <a:pt x="531" y="744"/>
                    </a:lnTo>
                    <a:lnTo>
                      <a:pt x="542" y="754"/>
                    </a:lnTo>
                    <a:lnTo>
                      <a:pt x="554" y="765"/>
                    </a:lnTo>
                    <a:lnTo>
                      <a:pt x="564" y="775"/>
                    </a:lnTo>
                    <a:lnTo>
                      <a:pt x="573" y="785"/>
                    </a:lnTo>
                    <a:lnTo>
                      <a:pt x="584" y="797"/>
                    </a:lnTo>
                    <a:lnTo>
                      <a:pt x="591" y="809"/>
                    </a:lnTo>
                    <a:lnTo>
                      <a:pt x="601" y="820"/>
                    </a:lnTo>
                    <a:lnTo>
                      <a:pt x="607" y="833"/>
                    </a:lnTo>
                    <a:lnTo>
                      <a:pt x="614" y="846"/>
                    </a:lnTo>
                    <a:lnTo>
                      <a:pt x="620" y="859"/>
                    </a:lnTo>
                    <a:lnTo>
                      <a:pt x="625" y="874"/>
                    </a:lnTo>
                    <a:lnTo>
                      <a:pt x="629" y="888"/>
                    </a:lnTo>
                    <a:lnTo>
                      <a:pt x="633" y="904"/>
                    </a:lnTo>
                    <a:lnTo>
                      <a:pt x="636" y="919"/>
                    </a:lnTo>
                    <a:lnTo>
                      <a:pt x="637" y="936"/>
                    </a:lnTo>
                    <a:lnTo>
                      <a:pt x="637" y="953"/>
                    </a:lnTo>
                    <a:lnTo>
                      <a:pt x="637" y="971"/>
                    </a:lnTo>
                    <a:lnTo>
                      <a:pt x="637" y="980"/>
                    </a:lnTo>
                    <a:lnTo>
                      <a:pt x="636" y="989"/>
                    </a:lnTo>
                    <a:lnTo>
                      <a:pt x="635" y="1006"/>
                    </a:lnTo>
                    <a:lnTo>
                      <a:pt x="633" y="1023"/>
                    </a:lnTo>
                    <a:lnTo>
                      <a:pt x="631" y="1040"/>
                    </a:lnTo>
                    <a:lnTo>
                      <a:pt x="627" y="1055"/>
                    </a:lnTo>
                    <a:lnTo>
                      <a:pt x="623" y="1071"/>
                    </a:lnTo>
                    <a:lnTo>
                      <a:pt x="619" y="1086"/>
                    </a:lnTo>
                    <a:lnTo>
                      <a:pt x="615" y="1102"/>
                    </a:lnTo>
                    <a:lnTo>
                      <a:pt x="610" y="1116"/>
                    </a:lnTo>
                    <a:lnTo>
                      <a:pt x="607" y="1124"/>
                    </a:lnTo>
                    <a:lnTo>
                      <a:pt x="603" y="1131"/>
                    </a:lnTo>
                    <a:lnTo>
                      <a:pt x="598" y="1145"/>
                    </a:lnTo>
                    <a:lnTo>
                      <a:pt x="590" y="1159"/>
                    </a:lnTo>
                    <a:lnTo>
                      <a:pt x="584" y="1172"/>
                    </a:lnTo>
                    <a:lnTo>
                      <a:pt x="576" y="1185"/>
                    </a:lnTo>
                    <a:lnTo>
                      <a:pt x="568" y="1198"/>
                    </a:lnTo>
                    <a:lnTo>
                      <a:pt x="559" y="1211"/>
                    </a:lnTo>
                    <a:lnTo>
                      <a:pt x="550" y="1224"/>
                    </a:lnTo>
                    <a:lnTo>
                      <a:pt x="531" y="1249"/>
                    </a:lnTo>
                    <a:lnTo>
                      <a:pt x="510" y="1273"/>
                    </a:lnTo>
                    <a:lnTo>
                      <a:pt x="487" y="1297"/>
                    </a:lnTo>
                    <a:lnTo>
                      <a:pt x="463" y="1319"/>
                    </a:lnTo>
                    <a:lnTo>
                      <a:pt x="437" y="1342"/>
                    </a:lnTo>
                    <a:lnTo>
                      <a:pt x="411" y="1364"/>
                    </a:lnTo>
                    <a:lnTo>
                      <a:pt x="382" y="1386"/>
                    </a:lnTo>
                    <a:lnTo>
                      <a:pt x="373" y="1393"/>
                    </a:lnTo>
                    <a:lnTo>
                      <a:pt x="364" y="1398"/>
                    </a:lnTo>
                    <a:lnTo>
                      <a:pt x="354" y="1403"/>
                    </a:lnTo>
                    <a:lnTo>
                      <a:pt x="343" y="1407"/>
                    </a:lnTo>
                    <a:lnTo>
                      <a:pt x="331" y="1411"/>
                    </a:lnTo>
                    <a:lnTo>
                      <a:pt x="320" y="1415"/>
                    </a:lnTo>
                    <a:lnTo>
                      <a:pt x="296" y="1420"/>
                    </a:lnTo>
                    <a:lnTo>
                      <a:pt x="273" y="1425"/>
                    </a:lnTo>
                    <a:lnTo>
                      <a:pt x="248" y="1429"/>
                    </a:lnTo>
                    <a:lnTo>
                      <a:pt x="223" y="1433"/>
                    </a:lnTo>
                    <a:lnTo>
                      <a:pt x="201" y="1438"/>
                    </a:lnTo>
                    <a:lnTo>
                      <a:pt x="189" y="1441"/>
                    </a:lnTo>
                    <a:lnTo>
                      <a:pt x="179" y="1445"/>
                    </a:lnTo>
                    <a:lnTo>
                      <a:pt x="168" y="1447"/>
                    </a:lnTo>
                    <a:lnTo>
                      <a:pt x="158" y="1451"/>
                    </a:lnTo>
                    <a:lnTo>
                      <a:pt x="149" y="1456"/>
                    </a:lnTo>
                    <a:lnTo>
                      <a:pt x="139" y="1461"/>
                    </a:lnTo>
                    <a:lnTo>
                      <a:pt x="132" y="1467"/>
                    </a:lnTo>
                    <a:lnTo>
                      <a:pt x="124" y="1473"/>
                    </a:lnTo>
                    <a:lnTo>
                      <a:pt x="117" y="1481"/>
                    </a:lnTo>
                    <a:lnTo>
                      <a:pt x="112" y="1489"/>
                    </a:lnTo>
                    <a:lnTo>
                      <a:pt x="107" y="1498"/>
                    </a:lnTo>
                    <a:lnTo>
                      <a:pt x="103" y="1508"/>
                    </a:lnTo>
                    <a:lnTo>
                      <a:pt x="100" y="1519"/>
                    </a:lnTo>
                    <a:lnTo>
                      <a:pt x="99" y="1530"/>
                    </a:lnTo>
                    <a:lnTo>
                      <a:pt x="98" y="1544"/>
                    </a:lnTo>
                    <a:lnTo>
                      <a:pt x="99" y="1559"/>
                    </a:lnTo>
                    <a:lnTo>
                      <a:pt x="107" y="1564"/>
                    </a:lnTo>
                    <a:lnTo>
                      <a:pt x="116" y="1570"/>
                    </a:lnTo>
                    <a:lnTo>
                      <a:pt x="133" y="1580"/>
                    </a:lnTo>
                    <a:lnTo>
                      <a:pt x="142" y="1583"/>
                    </a:lnTo>
                    <a:lnTo>
                      <a:pt x="151" y="1587"/>
                    </a:lnTo>
                    <a:lnTo>
                      <a:pt x="168" y="1593"/>
                    </a:lnTo>
                    <a:lnTo>
                      <a:pt x="177" y="1595"/>
                    </a:lnTo>
                    <a:lnTo>
                      <a:pt x="186" y="1598"/>
                    </a:lnTo>
                    <a:lnTo>
                      <a:pt x="205" y="1600"/>
                    </a:lnTo>
                    <a:lnTo>
                      <a:pt x="223" y="1602"/>
                    </a:lnTo>
                    <a:lnTo>
                      <a:pt x="241" y="1603"/>
                    </a:lnTo>
                    <a:lnTo>
                      <a:pt x="260" y="1603"/>
                    </a:lnTo>
                    <a:lnTo>
                      <a:pt x="279" y="1603"/>
                    </a:lnTo>
                    <a:lnTo>
                      <a:pt x="318" y="1600"/>
                    </a:lnTo>
                    <a:lnTo>
                      <a:pt x="359" y="1598"/>
                    </a:lnTo>
                    <a:lnTo>
                      <a:pt x="401" y="1598"/>
                    </a:lnTo>
                    <a:lnTo>
                      <a:pt x="415" y="1596"/>
                    </a:lnTo>
                    <a:lnTo>
                      <a:pt x="428" y="1595"/>
                    </a:lnTo>
                    <a:lnTo>
                      <a:pt x="443" y="1594"/>
                    </a:lnTo>
                    <a:lnTo>
                      <a:pt x="454" y="1590"/>
                    </a:lnTo>
                    <a:lnTo>
                      <a:pt x="467" y="1587"/>
                    </a:lnTo>
                    <a:lnTo>
                      <a:pt x="479" y="1582"/>
                    </a:lnTo>
                    <a:lnTo>
                      <a:pt x="490" y="1578"/>
                    </a:lnTo>
                    <a:lnTo>
                      <a:pt x="501" y="1572"/>
                    </a:lnTo>
                    <a:lnTo>
                      <a:pt x="512" y="1567"/>
                    </a:lnTo>
                    <a:lnTo>
                      <a:pt x="521" y="1560"/>
                    </a:lnTo>
                    <a:lnTo>
                      <a:pt x="531" y="1552"/>
                    </a:lnTo>
                    <a:lnTo>
                      <a:pt x="541" y="1544"/>
                    </a:lnTo>
                    <a:lnTo>
                      <a:pt x="559" y="1529"/>
                    </a:lnTo>
                    <a:lnTo>
                      <a:pt x="577" y="1511"/>
                    </a:lnTo>
                    <a:lnTo>
                      <a:pt x="594" y="1493"/>
                    </a:lnTo>
                    <a:lnTo>
                      <a:pt x="612" y="1473"/>
                    </a:lnTo>
                    <a:lnTo>
                      <a:pt x="629" y="1452"/>
                    </a:lnTo>
                    <a:lnTo>
                      <a:pt x="648" y="1433"/>
                    </a:lnTo>
                    <a:lnTo>
                      <a:pt x="667" y="1413"/>
                    </a:lnTo>
                    <a:lnTo>
                      <a:pt x="688" y="1394"/>
                    </a:lnTo>
                    <a:lnTo>
                      <a:pt x="710" y="1376"/>
                    </a:lnTo>
                    <a:lnTo>
                      <a:pt x="721" y="1368"/>
                    </a:lnTo>
                    <a:lnTo>
                      <a:pt x="734" y="1359"/>
                    </a:lnTo>
                    <a:lnTo>
                      <a:pt x="742" y="1369"/>
                    </a:lnTo>
                    <a:lnTo>
                      <a:pt x="751" y="1380"/>
                    </a:lnTo>
                    <a:lnTo>
                      <a:pt x="756" y="1385"/>
                    </a:lnTo>
                    <a:lnTo>
                      <a:pt x="759" y="1391"/>
                    </a:lnTo>
                    <a:lnTo>
                      <a:pt x="760" y="1394"/>
                    </a:lnTo>
                    <a:lnTo>
                      <a:pt x="761" y="1397"/>
                    </a:lnTo>
                    <a:lnTo>
                      <a:pt x="763" y="1403"/>
                    </a:lnTo>
                    <a:lnTo>
                      <a:pt x="761" y="1413"/>
                    </a:lnTo>
                    <a:lnTo>
                      <a:pt x="761" y="1423"/>
                    </a:lnTo>
                    <a:lnTo>
                      <a:pt x="760" y="1430"/>
                    </a:lnTo>
                    <a:lnTo>
                      <a:pt x="759" y="1439"/>
                    </a:lnTo>
                    <a:lnTo>
                      <a:pt x="753" y="1454"/>
                    </a:lnTo>
                    <a:lnTo>
                      <a:pt x="748" y="1469"/>
                    </a:lnTo>
                    <a:lnTo>
                      <a:pt x="736" y="1498"/>
                    </a:lnTo>
                    <a:lnTo>
                      <a:pt x="730" y="1515"/>
                    </a:lnTo>
                    <a:lnTo>
                      <a:pt x="726" y="1533"/>
                    </a:lnTo>
                    <a:lnTo>
                      <a:pt x="734" y="1535"/>
                    </a:lnTo>
                    <a:lnTo>
                      <a:pt x="746" y="1539"/>
                    </a:lnTo>
                    <a:lnTo>
                      <a:pt x="759" y="1542"/>
                    </a:lnTo>
                    <a:lnTo>
                      <a:pt x="777" y="1544"/>
                    </a:lnTo>
                    <a:lnTo>
                      <a:pt x="786" y="1546"/>
                    </a:lnTo>
                    <a:lnTo>
                      <a:pt x="797" y="1546"/>
                    </a:lnTo>
                    <a:lnTo>
                      <a:pt x="807" y="1546"/>
                    </a:lnTo>
                    <a:lnTo>
                      <a:pt x="819" y="1546"/>
                    </a:lnTo>
                    <a:lnTo>
                      <a:pt x="831" y="1544"/>
                    </a:lnTo>
                    <a:lnTo>
                      <a:pt x="844" y="1543"/>
                    </a:lnTo>
                    <a:lnTo>
                      <a:pt x="858" y="1541"/>
                    </a:lnTo>
                    <a:lnTo>
                      <a:pt x="872" y="1538"/>
                    </a:lnTo>
                    <a:lnTo>
                      <a:pt x="927" y="1526"/>
                    </a:lnTo>
                    <a:lnTo>
                      <a:pt x="955" y="1520"/>
                    </a:lnTo>
                    <a:lnTo>
                      <a:pt x="966" y="1515"/>
                    </a:lnTo>
                    <a:lnTo>
                      <a:pt x="976" y="1511"/>
                    </a:lnTo>
                    <a:lnTo>
                      <a:pt x="983" y="1506"/>
                    </a:lnTo>
                    <a:lnTo>
                      <a:pt x="987" y="1503"/>
                    </a:lnTo>
                    <a:lnTo>
                      <a:pt x="990" y="1499"/>
                    </a:lnTo>
                    <a:lnTo>
                      <a:pt x="991" y="1496"/>
                    </a:lnTo>
                    <a:lnTo>
                      <a:pt x="993" y="1493"/>
                    </a:lnTo>
                    <a:lnTo>
                      <a:pt x="993" y="1489"/>
                    </a:lnTo>
                    <a:lnTo>
                      <a:pt x="991" y="1485"/>
                    </a:lnTo>
                    <a:lnTo>
                      <a:pt x="990" y="1481"/>
                    </a:lnTo>
                    <a:lnTo>
                      <a:pt x="987" y="1477"/>
                    </a:lnTo>
                    <a:lnTo>
                      <a:pt x="980" y="1467"/>
                    </a:lnTo>
                    <a:lnTo>
                      <a:pt x="968" y="1456"/>
                    </a:lnTo>
                    <a:lnTo>
                      <a:pt x="951" y="1445"/>
                    </a:lnTo>
                    <a:lnTo>
                      <a:pt x="841" y="1356"/>
                    </a:lnTo>
                    <a:lnTo>
                      <a:pt x="798" y="1250"/>
                    </a:lnTo>
                    <a:lnTo>
                      <a:pt x="816" y="1233"/>
                    </a:lnTo>
                    <a:lnTo>
                      <a:pt x="833" y="1216"/>
                    </a:lnTo>
                    <a:lnTo>
                      <a:pt x="849" y="1198"/>
                    </a:lnTo>
                    <a:lnTo>
                      <a:pt x="863" y="1181"/>
                    </a:lnTo>
                    <a:lnTo>
                      <a:pt x="876" y="1163"/>
                    </a:lnTo>
                    <a:lnTo>
                      <a:pt x="883" y="1154"/>
                    </a:lnTo>
                    <a:lnTo>
                      <a:pt x="889" y="1145"/>
                    </a:lnTo>
                    <a:lnTo>
                      <a:pt x="900" y="1127"/>
                    </a:lnTo>
                    <a:lnTo>
                      <a:pt x="910" y="1107"/>
                    </a:lnTo>
                    <a:lnTo>
                      <a:pt x="919" y="1089"/>
                    </a:lnTo>
                    <a:lnTo>
                      <a:pt x="929" y="1071"/>
                    </a:lnTo>
                    <a:lnTo>
                      <a:pt x="935" y="1051"/>
                    </a:lnTo>
                    <a:lnTo>
                      <a:pt x="942" y="1033"/>
                    </a:lnTo>
                    <a:lnTo>
                      <a:pt x="948" y="1015"/>
                    </a:lnTo>
                    <a:lnTo>
                      <a:pt x="953" y="997"/>
                    </a:lnTo>
                    <a:lnTo>
                      <a:pt x="959" y="979"/>
                    </a:lnTo>
                    <a:lnTo>
                      <a:pt x="963" y="961"/>
                    </a:lnTo>
                    <a:lnTo>
                      <a:pt x="965" y="942"/>
                    </a:lnTo>
                    <a:lnTo>
                      <a:pt x="968" y="924"/>
                    </a:lnTo>
                    <a:lnTo>
                      <a:pt x="970" y="907"/>
                    </a:lnTo>
                    <a:lnTo>
                      <a:pt x="973" y="891"/>
                    </a:lnTo>
                    <a:lnTo>
                      <a:pt x="976" y="857"/>
                    </a:lnTo>
                    <a:lnTo>
                      <a:pt x="977" y="826"/>
                    </a:lnTo>
                    <a:lnTo>
                      <a:pt x="977" y="797"/>
                    </a:lnTo>
                    <a:lnTo>
                      <a:pt x="977" y="770"/>
                    </a:lnTo>
                    <a:lnTo>
                      <a:pt x="977" y="723"/>
                    </a:lnTo>
                    <a:lnTo>
                      <a:pt x="976" y="713"/>
                    </a:lnTo>
                    <a:lnTo>
                      <a:pt x="973" y="698"/>
                    </a:lnTo>
                    <a:lnTo>
                      <a:pt x="968" y="684"/>
                    </a:lnTo>
                    <a:lnTo>
                      <a:pt x="963" y="666"/>
                    </a:lnTo>
                    <a:lnTo>
                      <a:pt x="947" y="627"/>
                    </a:lnTo>
                    <a:lnTo>
                      <a:pt x="938" y="608"/>
                    </a:lnTo>
                    <a:lnTo>
                      <a:pt x="927" y="587"/>
                    </a:lnTo>
                    <a:lnTo>
                      <a:pt x="918" y="566"/>
                    </a:lnTo>
                    <a:lnTo>
                      <a:pt x="908" y="547"/>
                    </a:lnTo>
                    <a:lnTo>
                      <a:pt x="897" y="527"/>
                    </a:lnTo>
                    <a:lnTo>
                      <a:pt x="887" y="510"/>
                    </a:lnTo>
                    <a:lnTo>
                      <a:pt x="876" y="495"/>
                    </a:lnTo>
                    <a:lnTo>
                      <a:pt x="867" y="481"/>
                    </a:lnTo>
                    <a:lnTo>
                      <a:pt x="859" y="470"/>
                    </a:lnTo>
                    <a:lnTo>
                      <a:pt x="855" y="466"/>
                    </a:lnTo>
                    <a:lnTo>
                      <a:pt x="851" y="462"/>
                    </a:lnTo>
                    <a:lnTo>
                      <a:pt x="878" y="416"/>
                    </a:lnTo>
                    <a:lnTo>
                      <a:pt x="889" y="394"/>
                    </a:lnTo>
                    <a:lnTo>
                      <a:pt x="900" y="373"/>
                    </a:lnTo>
                    <a:lnTo>
                      <a:pt x="909" y="351"/>
                    </a:lnTo>
                    <a:lnTo>
                      <a:pt x="917" y="330"/>
                    </a:lnTo>
                    <a:lnTo>
                      <a:pt x="925" y="309"/>
                    </a:lnTo>
                    <a:lnTo>
                      <a:pt x="931" y="287"/>
                    </a:lnTo>
                    <a:lnTo>
                      <a:pt x="936" y="266"/>
                    </a:lnTo>
                    <a:lnTo>
                      <a:pt x="942" y="244"/>
                    </a:lnTo>
                    <a:lnTo>
                      <a:pt x="946" y="222"/>
                    </a:lnTo>
                    <a:lnTo>
                      <a:pt x="949" y="199"/>
                    </a:lnTo>
                    <a:lnTo>
                      <a:pt x="952" y="176"/>
                    </a:lnTo>
                    <a:lnTo>
                      <a:pt x="953" y="151"/>
                    </a:lnTo>
                    <a:lnTo>
                      <a:pt x="955" y="138"/>
                    </a:lnTo>
                    <a:lnTo>
                      <a:pt x="955" y="125"/>
                    </a:lnTo>
                    <a:lnTo>
                      <a:pt x="955" y="98"/>
                    </a:lnTo>
                    <a:lnTo>
                      <a:pt x="955" y="89"/>
                    </a:lnTo>
                    <a:lnTo>
                      <a:pt x="953" y="80"/>
                    </a:lnTo>
                    <a:lnTo>
                      <a:pt x="951" y="64"/>
                    </a:lnTo>
                    <a:lnTo>
                      <a:pt x="948" y="50"/>
                    </a:lnTo>
                    <a:lnTo>
                      <a:pt x="946" y="32"/>
                    </a:lnTo>
                    <a:lnTo>
                      <a:pt x="940" y="30"/>
                    </a:lnTo>
                    <a:lnTo>
                      <a:pt x="936" y="29"/>
                    </a:lnTo>
                    <a:lnTo>
                      <a:pt x="932" y="26"/>
                    </a:lnTo>
                    <a:lnTo>
                      <a:pt x="929" y="22"/>
                    </a:lnTo>
                    <a:lnTo>
                      <a:pt x="921" y="16"/>
                    </a:lnTo>
                    <a:lnTo>
                      <a:pt x="917" y="12"/>
                    </a:lnTo>
                    <a:lnTo>
                      <a:pt x="913" y="9"/>
                    </a:lnTo>
                    <a:lnTo>
                      <a:pt x="908" y="6"/>
                    </a:lnTo>
                    <a:lnTo>
                      <a:pt x="902" y="3"/>
                    </a:lnTo>
                    <a:lnTo>
                      <a:pt x="899" y="3"/>
                    </a:lnTo>
                    <a:lnTo>
                      <a:pt x="895" y="2"/>
                    </a:lnTo>
                    <a:lnTo>
                      <a:pt x="887" y="0"/>
                    </a:lnTo>
                    <a:lnTo>
                      <a:pt x="878" y="0"/>
                    </a:lnTo>
                    <a:lnTo>
                      <a:pt x="867" y="0"/>
                    </a:lnTo>
                    <a:lnTo>
                      <a:pt x="855" y="3"/>
                    </a:lnTo>
                    <a:lnTo>
                      <a:pt x="841" y="7"/>
                    </a:lnTo>
                    <a:lnTo>
                      <a:pt x="833" y="9"/>
                    </a:lnTo>
                    <a:lnTo>
                      <a:pt x="827" y="12"/>
                    </a:lnTo>
                    <a:lnTo>
                      <a:pt x="815" y="17"/>
                    </a:lnTo>
                    <a:lnTo>
                      <a:pt x="808" y="24"/>
                    </a:lnTo>
                    <a:lnTo>
                      <a:pt x="806" y="28"/>
                    </a:lnTo>
                    <a:lnTo>
                      <a:pt x="803" y="30"/>
                    </a:lnTo>
                    <a:lnTo>
                      <a:pt x="802" y="34"/>
                    </a:lnTo>
                    <a:lnTo>
                      <a:pt x="802" y="38"/>
                    </a:lnTo>
                    <a:lnTo>
                      <a:pt x="802" y="42"/>
                    </a:lnTo>
                    <a:lnTo>
                      <a:pt x="802" y="45"/>
                    </a:lnTo>
                    <a:lnTo>
                      <a:pt x="804" y="52"/>
                    </a:lnTo>
                    <a:lnTo>
                      <a:pt x="807" y="60"/>
                    </a:lnTo>
                    <a:lnTo>
                      <a:pt x="811" y="68"/>
                    </a:lnTo>
                    <a:lnTo>
                      <a:pt x="815" y="76"/>
                    </a:lnTo>
                    <a:lnTo>
                      <a:pt x="824" y="90"/>
                    </a:lnTo>
                    <a:lnTo>
                      <a:pt x="827" y="98"/>
                    </a:lnTo>
                    <a:lnTo>
                      <a:pt x="828" y="104"/>
                    </a:lnTo>
                    <a:lnTo>
                      <a:pt x="828" y="107"/>
                    </a:lnTo>
                    <a:lnTo>
                      <a:pt x="828" y="109"/>
                    </a:lnTo>
                    <a:lnTo>
                      <a:pt x="827" y="113"/>
                    </a:lnTo>
                    <a:lnTo>
                      <a:pt x="825" y="116"/>
                    </a:lnTo>
                    <a:lnTo>
                      <a:pt x="816" y="129"/>
                    </a:lnTo>
                    <a:lnTo>
                      <a:pt x="808" y="142"/>
                    </a:lnTo>
                    <a:lnTo>
                      <a:pt x="794" y="165"/>
                    </a:lnTo>
                    <a:lnTo>
                      <a:pt x="789" y="177"/>
                    </a:lnTo>
                    <a:lnTo>
                      <a:pt x="785" y="187"/>
                    </a:lnTo>
                    <a:lnTo>
                      <a:pt x="780" y="199"/>
                    </a:lnTo>
                    <a:lnTo>
                      <a:pt x="777" y="211"/>
                    </a:lnTo>
                    <a:lnTo>
                      <a:pt x="774" y="221"/>
                    </a:lnTo>
                    <a:lnTo>
                      <a:pt x="772" y="233"/>
                    </a:lnTo>
                    <a:lnTo>
                      <a:pt x="767" y="259"/>
                    </a:lnTo>
                    <a:lnTo>
                      <a:pt x="764" y="286"/>
                    </a:lnTo>
                    <a:lnTo>
                      <a:pt x="760" y="318"/>
                    </a:lnTo>
                    <a:lnTo>
                      <a:pt x="742" y="292"/>
                    </a:lnTo>
                    <a:lnTo>
                      <a:pt x="733" y="281"/>
                    </a:lnTo>
                    <a:lnTo>
                      <a:pt x="723" y="269"/>
                    </a:lnTo>
                    <a:lnTo>
                      <a:pt x="714" y="257"/>
                    </a:lnTo>
                    <a:lnTo>
                      <a:pt x="704" y="247"/>
                    </a:lnTo>
                    <a:lnTo>
                      <a:pt x="695" y="238"/>
                    </a:lnTo>
                    <a:lnTo>
                      <a:pt x="684" y="229"/>
                    </a:lnTo>
                    <a:lnTo>
                      <a:pt x="674" y="220"/>
                    </a:lnTo>
                    <a:lnTo>
                      <a:pt x="662" y="213"/>
                    </a:lnTo>
                    <a:lnTo>
                      <a:pt x="650" y="207"/>
                    </a:lnTo>
                    <a:lnTo>
                      <a:pt x="637" y="202"/>
                    </a:lnTo>
                    <a:lnTo>
                      <a:pt x="624" y="196"/>
                    </a:lnTo>
                    <a:lnTo>
                      <a:pt x="610" y="194"/>
                    </a:lnTo>
                    <a:lnTo>
                      <a:pt x="603" y="192"/>
                    </a:lnTo>
                    <a:lnTo>
                      <a:pt x="595" y="191"/>
                    </a:lnTo>
                    <a:lnTo>
                      <a:pt x="580" y="191"/>
                    </a:lnTo>
                    <a:lnTo>
                      <a:pt x="567" y="192"/>
                    </a:lnTo>
                    <a:lnTo>
                      <a:pt x="560" y="192"/>
                    </a:lnTo>
                    <a:lnTo>
                      <a:pt x="554" y="194"/>
                    </a:lnTo>
                    <a:lnTo>
                      <a:pt x="547" y="196"/>
                    </a:lnTo>
                    <a:lnTo>
                      <a:pt x="542" y="199"/>
                    </a:lnTo>
                    <a:lnTo>
                      <a:pt x="530" y="204"/>
                    </a:lnTo>
                    <a:lnTo>
                      <a:pt x="520" y="211"/>
                    </a:lnTo>
                    <a:lnTo>
                      <a:pt x="510" y="218"/>
                    </a:lnTo>
                    <a:lnTo>
                      <a:pt x="501" y="227"/>
                    </a:lnTo>
                    <a:lnTo>
                      <a:pt x="493" y="237"/>
                    </a:lnTo>
                    <a:lnTo>
                      <a:pt x="486" y="247"/>
                    </a:lnTo>
                    <a:lnTo>
                      <a:pt x="479" y="259"/>
                    </a:lnTo>
                    <a:lnTo>
                      <a:pt x="474" y="270"/>
                    </a:lnTo>
                    <a:lnTo>
                      <a:pt x="469" y="283"/>
                    </a:lnTo>
                    <a:lnTo>
                      <a:pt x="466" y="296"/>
                    </a:lnTo>
                    <a:lnTo>
                      <a:pt x="463" y="309"/>
                    </a:lnTo>
                    <a:lnTo>
                      <a:pt x="461" y="322"/>
                    </a:lnTo>
                    <a:lnTo>
                      <a:pt x="461" y="335"/>
                    </a:lnTo>
                    <a:lnTo>
                      <a:pt x="461" y="348"/>
                    </a:lnTo>
                    <a:lnTo>
                      <a:pt x="462" y="360"/>
                    </a:lnTo>
                    <a:lnTo>
                      <a:pt x="463" y="372"/>
                    </a:lnTo>
                    <a:lnTo>
                      <a:pt x="465" y="382"/>
                    </a:lnTo>
                    <a:lnTo>
                      <a:pt x="470" y="403"/>
                    </a:lnTo>
                    <a:lnTo>
                      <a:pt x="476" y="426"/>
                    </a:lnTo>
                    <a:lnTo>
                      <a:pt x="474" y="426"/>
                    </a:lnTo>
                    <a:lnTo>
                      <a:pt x="469" y="425"/>
                    </a:lnTo>
                    <a:lnTo>
                      <a:pt x="458" y="420"/>
                    </a:lnTo>
                    <a:lnTo>
                      <a:pt x="445" y="412"/>
                    </a:lnTo>
                    <a:lnTo>
                      <a:pt x="431" y="401"/>
                    </a:lnTo>
                    <a:lnTo>
                      <a:pt x="416" y="390"/>
                    </a:lnTo>
                    <a:lnTo>
                      <a:pt x="403" y="377"/>
                    </a:lnTo>
                    <a:lnTo>
                      <a:pt x="392" y="364"/>
                    </a:lnTo>
                    <a:lnTo>
                      <a:pt x="386" y="357"/>
                    </a:lnTo>
                    <a:lnTo>
                      <a:pt x="382" y="351"/>
                    </a:lnTo>
                    <a:lnTo>
                      <a:pt x="373" y="336"/>
                    </a:lnTo>
                    <a:lnTo>
                      <a:pt x="365" y="324"/>
                    </a:lnTo>
                    <a:lnTo>
                      <a:pt x="346" y="300"/>
                    </a:lnTo>
                    <a:lnTo>
                      <a:pt x="337" y="290"/>
                    </a:lnTo>
                    <a:lnTo>
                      <a:pt x="328" y="279"/>
                    </a:lnTo>
                    <a:lnTo>
                      <a:pt x="308" y="259"/>
                    </a:lnTo>
                    <a:lnTo>
                      <a:pt x="288" y="238"/>
                    </a:lnTo>
                    <a:lnTo>
                      <a:pt x="279" y="226"/>
                    </a:lnTo>
                    <a:lnTo>
                      <a:pt x="270" y="216"/>
                    </a:lnTo>
                    <a:lnTo>
                      <a:pt x="262" y="204"/>
                    </a:lnTo>
                    <a:lnTo>
                      <a:pt x="254" y="191"/>
                    </a:lnTo>
                    <a:lnTo>
                      <a:pt x="247" y="177"/>
                    </a:lnTo>
                    <a:lnTo>
                      <a:pt x="243" y="170"/>
                    </a:lnTo>
                    <a:lnTo>
                      <a:pt x="239" y="163"/>
                    </a:lnTo>
                    <a:lnTo>
                      <a:pt x="266" y="95"/>
                    </a:lnTo>
                    <a:lnTo>
                      <a:pt x="260" y="86"/>
                    </a:lnTo>
                    <a:lnTo>
                      <a:pt x="254" y="77"/>
                    </a:lnTo>
                    <a:lnTo>
                      <a:pt x="249" y="70"/>
                    </a:lnTo>
                    <a:lnTo>
                      <a:pt x="244" y="65"/>
                    </a:lnTo>
                    <a:lnTo>
                      <a:pt x="239" y="61"/>
                    </a:lnTo>
                    <a:lnTo>
                      <a:pt x="233" y="58"/>
                    </a:lnTo>
                    <a:lnTo>
                      <a:pt x="228" y="55"/>
                    </a:lnTo>
                    <a:lnTo>
                      <a:pt x="223" y="55"/>
                    </a:lnTo>
                    <a:lnTo>
                      <a:pt x="218" y="54"/>
                    </a:lnTo>
                    <a:lnTo>
                      <a:pt x="214" y="55"/>
                    </a:lnTo>
                    <a:lnTo>
                      <a:pt x="209" y="56"/>
                    </a:lnTo>
                    <a:lnTo>
                      <a:pt x="205" y="58"/>
                    </a:lnTo>
                    <a:lnTo>
                      <a:pt x="196" y="64"/>
                    </a:lnTo>
                    <a:lnTo>
                      <a:pt x="192" y="68"/>
                    </a:lnTo>
                    <a:lnTo>
                      <a:pt x="186" y="72"/>
                    </a:lnTo>
                    <a:lnTo>
                      <a:pt x="179" y="81"/>
                    </a:lnTo>
                    <a:lnTo>
                      <a:pt x="171" y="90"/>
                    </a:lnTo>
                    <a:lnTo>
                      <a:pt x="155" y="109"/>
                    </a:lnTo>
                    <a:lnTo>
                      <a:pt x="147" y="117"/>
                    </a:lnTo>
                    <a:lnTo>
                      <a:pt x="139" y="125"/>
                    </a:lnTo>
                    <a:lnTo>
                      <a:pt x="135" y="128"/>
                    </a:lnTo>
                    <a:lnTo>
                      <a:pt x="132" y="129"/>
                    </a:lnTo>
                    <a:lnTo>
                      <a:pt x="129" y="130"/>
                    </a:lnTo>
                    <a:lnTo>
                      <a:pt x="125" y="131"/>
                    </a:lnTo>
                    <a:lnTo>
                      <a:pt x="77" y="134"/>
                    </a:lnTo>
                    <a:lnTo>
                      <a:pt x="56" y="137"/>
                    </a:lnTo>
                    <a:lnTo>
                      <a:pt x="47" y="138"/>
                    </a:lnTo>
                    <a:lnTo>
                      <a:pt x="37" y="141"/>
                    </a:lnTo>
                    <a:lnTo>
                      <a:pt x="30" y="143"/>
                    </a:lnTo>
                    <a:lnTo>
                      <a:pt x="22" y="147"/>
                    </a:lnTo>
                    <a:lnTo>
                      <a:pt x="15" y="152"/>
                    </a:lnTo>
                    <a:lnTo>
                      <a:pt x="10" y="157"/>
                    </a:lnTo>
                    <a:lnTo>
                      <a:pt x="6" y="165"/>
                    </a:lnTo>
                    <a:lnTo>
                      <a:pt x="2" y="174"/>
                    </a:lnTo>
                    <a:lnTo>
                      <a:pt x="1" y="178"/>
                    </a:lnTo>
                    <a:lnTo>
                      <a:pt x="1" y="183"/>
                    </a:lnTo>
                    <a:lnTo>
                      <a:pt x="0" y="195"/>
                    </a:lnTo>
                    <a:close/>
                  </a:path>
                </a:pathLst>
              </a:custGeom>
              <a:solidFill>
                <a:srgbClr val="00ADE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71" name="Freeform 71"/>
              <p:cNvSpPr>
                <a:spLocks/>
              </p:cNvSpPr>
              <p:nvPr/>
            </p:nvSpPr>
            <p:spPr bwMode="auto">
              <a:xfrm>
                <a:off x="4331" y="2076"/>
                <a:ext cx="60" cy="43"/>
              </a:xfrm>
              <a:custGeom>
                <a:avLst/>
                <a:gdLst>
                  <a:gd name="T0" fmla="*/ 0 w 236"/>
                  <a:gd name="T1" fmla="*/ 0 h 170"/>
                  <a:gd name="T2" fmla="*/ 0 w 236"/>
                  <a:gd name="T3" fmla="*/ 0 h 170"/>
                  <a:gd name="T4" fmla="*/ 0 w 236"/>
                  <a:gd name="T5" fmla="*/ 0 h 170"/>
                  <a:gd name="T6" fmla="*/ 0 w 236"/>
                  <a:gd name="T7" fmla="*/ 0 h 170"/>
                  <a:gd name="T8" fmla="*/ 0 w 236"/>
                  <a:gd name="T9" fmla="*/ 0 h 170"/>
                  <a:gd name="T10" fmla="*/ 0 w 236"/>
                  <a:gd name="T11" fmla="*/ 0 h 170"/>
                  <a:gd name="T12" fmla="*/ 0 w 236"/>
                  <a:gd name="T13" fmla="*/ 0 h 170"/>
                  <a:gd name="T14" fmla="*/ 0 w 236"/>
                  <a:gd name="T15" fmla="*/ 0 h 170"/>
                  <a:gd name="T16" fmla="*/ 0 w 236"/>
                  <a:gd name="T17" fmla="*/ 0 h 170"/>
                  <a:gd name="T18" fmla="*/ 0 w 236"/>
                  <a:gd name="T19" fmla="*/ 0 h 170"/>
                  <a:gd name="T20" fmla="*/ 0 w 236"/>
                  <a:gd name="T21" fmla="*/ 0 h 170"/>
                  <a:gd name="T22" fmla="*/ 0 w 236"/>
                  <a:gd name="T23" fmla="*/ 0 h 170"/>
                  <a:gd name="T24" fmla="*/ 0 w 236"/>
                  <a:gd name="T25" fmla="*/ 0 h 170"/>
                  <a:gd name="T26" fmla="*/ 0 w 236"/>
                  <a:gd name="T27" fmla="*/ 0 h 170"/>
                  <a:gd name="T28" fmla="*/ 0 w 236"/>
                  <a:gd name="T29" fmla="*/ 0 h 170"/>
                  <a:gd name="T30" fmla="*/ 0 w 236"/>
                  <a:gd name="T31" fmla="*/ 0 h 170"/>
                  <a:gd name="T32" fmla="*/ 0 w 236"/>
                  <a:gd name="T33" fmla="*/ 0 h 170"/>
                  <a:gd name="T34" fmla="*/ 0 w 236"/>
                  <a:gd name="T35" fmla="*/ 0 h 170"/>
                  <a:gd name="T36" fmla="*/ 0 w 236"/>
                  <a:gd name="T37" fmla="*/ 0 h 170"/>
                  <a:gd name="T38" fmla="*/ 0 w 236"/>
                  <a:gd name="T39" fmla="*/ 0 h 170"/>
                  <a:gd name="T40" fmla="*/ 0 w 236"/>
                  <a:gd name="T41" fmla="*/ 0 h 170"/>
                  <a:gd name="T42" fmla="*/ 0 w 236"/>
                  <a:gd name="T43" fmla="*/ 0 h 170"/>
                  <a:gd name="T44" fmla="*/ 0 w 236"/>
                  <a:gd name="T45" fmla="*/ 0 h 170"/>
                  <a:gd name="T46" fmla="*/ 0 w 236"/>
                  <a:gd name="T47" fmla="*/ 0 h 170"/>
                  <a:gd name="T48" fmla="*/ 0 w 236"/>
                  <a:gd name="T49" fmla="*/ 0 h 170"/>
                  <a:gd name="T50" fmla="*/ 0 w 236"/>
                  <a:gd name="T51" fmla="*/ 0 h 170"/>
                  <a:gd name="T52" fmla="*/ 0 w 236"/>
                  <a:gd name="T53" fmla="*/ 0 h 170"/>
                  <a:gd name="T54" fmla="*/ 0 w 236"/>
                  <a:gd name="T55" fmla="*/ 0 h 170"/>
                  <a:gd name="T56" fmla="*/ 0 w 236"/>
                  <a:gd name="T57" fmla="*/ 0 h 170"/>
                  <a:gd name="T58" fmla="*/ 0 w 236"/>
                  <a:gd name="T59" fmla="*/ 0 h 170"/>
                  <a:gd name="T60" fmla="*/ 0 w 236"/>
                  <a:gd name="T61" fmla="*/ 0 h 17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236"/>
                  <a:gd name="T94" fmla="*/ 0 h 170"/>
                  <a:gd name="T95" fmla="*/ 236 w 236"/>
                  <a:gd name="T96" fmla="*/ 170 h 17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236" h="170">
                    <a:moveTo>
                      <a:pt x="15" y="0"/>
                    </a:moveTo>
                    <a:lnTo>
                      <a:pt x="18" y="17"/>
                    </a:lnTo>
                    <a:lnTo>
                      <a:pt x="22" y="31"/>
                    </a:lnTo>
                    <a:lnTo>
                      <a:pt x="30" y="42"/>
                    </a:lnTo>
                    <a:lnTo>
                      <a:pt x="40" y="51"/>
                    </a:lnTo>
                    <a:lnTo>
                      <a:pt x="53" y="60"/>
                    </a:lnTo>
                    <a:lnTo>
                      <a:pt x="69" y="68"/>
                    </a:lnTo>
                    <a:lnTo>
                      <a:pt x="106" y="79"/>
                    </a:lnTo>
                    <a:lnTo>
                      <a:pt x="143" y="91"/>
                    </a:lnTo>
                    <a:lnTo>
                      <a:pt x="162" y="99"/>
                    </a:lnTo>
                    <a:lnTo>
                      <a:pt x="179" y="106"/>
                    </a:lnTo>
                    <a:lnTo>
                      <a:pt x="197" y="116"/>
                    </a:lnTo>
                    <a:lnTo>
                      <a:pt x="213" y="129"/>
                    </a:lnTo>
                    <a:lnTo>
                      <a:pt x="226" y="144"/>
                    </a:lnTo>
                    <a:lnTo>
                      <a:pt x="236" y="161"/>
                    </a:lnTo>
                    <a:lnTo>
                      <a:pt x="223" y="170"/>
                    </a:lnTo>
                    <a:lnTo>
                      <a:pt x="213" y="153"/>
                    </a:lnTo>
                    <a:lnTo>
                      <a:pt x="202" y="140"/>
                    </a:lnTo>
                    <a:lnTo>
                      <a:pt x="188" y="129"/>
                    </a:lnTo>
                    <a:lnTo>
                      <a:pt x="172" y="121"/>
                    </a:lnTo>
                    <a:lnTo>
                      <a:pt x="155" y="113"/>
                    </a:lnTo>
                    <a:lnTo>
                      <a:pt x="137" y="105"/>
                    </a:lnTo>
                    <a:lnTo>
                      <a:pt x="99" y="93"/>
                    </a:lnTo>
                    <a:lnTo>
                      <a:pt x="62" y="82"/>
                    </a:lnTo>
                    <a:lnTo>
                      <a:pt x="47" y="74"/>
                    </a:lnTo>
                    <a:lnTo>
                      <a:pt x="31" y="64"/>
                    </a:lnTo>
                    <a:lnTo>
                      <a:pt x="18" y="52"/>
                    </a:lnTo>
                    <a:lnTo>
                      <a:pt x="8" y="38"/>
                    </a:lnTo>
                    <a:lnTo>
                      <a:pt x="2" y="20"/>
                    </a:lnTo>
                    <a:lnTo>
                      <a:pt x="0" y="1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72" name="Freeform 72"/>
              <p:cNvSpPr>
                <a:spLocks/>
              </p:cNvSpPr>
              <p:nvPr/>
            </p:nvSpPr>
            <p:spPr bwMode="auto">
              <a:xfrm>
                <a:off x="4387" y="2117"/>
                <a:ext cx="27" cy="59"/>
              </a:xfrm>
              <a:custGeom>
                <a:avLst/>
                <a:gdLst>
                  <a:gd name="T0" fmla="*/ 0 w 107"/>
                  <a:gd name="T1" fmla="*/ 0 h 238"/>
                  <a:gd name="T2" fmla="*/ 0 w 107"/>
                  <a:gd name="T3" fmla="*/ 0 h 238"/>
                  <a:gd name="T4" fmla="*/ 0 w 107"/>
                  <a:gd name="T5" fmla="*/ 0 h 238"/>
                  <a:gd name="T6" fmla="*/ 0 w 107"/>
                  <a:gd name="T7" fmla="*/ 0 h 238"/>
                  <a:gd name="T8" fmla="*/ 0 w 107"/>
                  <a:gd name="T9" fmla="*/ 0 h 238"/>
                  <a:gd name="T10" fmla="*/ 0 w 107"/>
                  <a:gd name="T11" fmla="*/ 0 h 238"/>
                  <a:gd name="T12" fmla="*/ 0 w 107"/>
                  <a:gd name="T13" fmla="*/ 0 h 238"/>
                  <a:gd name="T14" fmla="*/ 0 w 107"/>
                  <a:gd name="T15" fmla="*/ 0 h 238"/>
                  <a:gd name="T16" fmla="*/ 0 w 107"/>
                  <a:gd name="T17" fmla="*/ 0 h 238"/>
                  <a:gd name="T18" fmla="*/ 0 w 107"/>
                  <a:gd name="T19" fmla="*/ 0 h 238"/>
                  <a:gd name="T20" fmla="*/ 0 w 107"/>
                  <a:gd name="T21" fmla="*/ 0 h 238"/>
                  <a:gd name="T22" fmla="*/ 0 w 107"/>
                  <a:gd name="T23" fmla="*/ 0 h 238"/>
                  <a:gd name="T24" fmla="*/ 0 w 107"/>
                  <a:gd name="T25" fmla="*/ 0 h 238"/>
                  <a:gd name="T26" fmla="*/ 0 w 107"/>
                  <a:gd name="T27" fmla="*/ 0 h 238"/>
                  <a:gd name="T28" fmla="*/ 0 w 107"/>
                  <a:gd name="T29" fmla="*/ 0 h 238"/>
                  <a:gd name="T30" fmla="*/ 0 w 107"/>
                  <a:gd name="T31" fmla="*/ 0 h 238"/>
                  <a:gd name="T32" fmla="*/ 0 w 107"/>
                  <a:gd name="T33" fmla="*/ 0 h 23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07"/>
                  <a:gd name="T52" fmla="*/ 0 h 238"/>
                  <a:gd name="T53" fmla="*/ 107 w 107"/>
                  <a:gd name="T54" fmla="*/ 238 h 23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07" h="238">
                    <a:moveTo>
                      <a:pt x="14" y="0"/>
                    </a:moveTo>
                    <a:lnTo>
                      <a:pt x="26" y="33"/>
                    </a:lnTo>
                    <a:lnTo>
                      <a:pt x="35" y="65"/>
                    </a:lnTo>
                    <a:lnTo>
                      <a:pt x="48" y="126"/>
                    </a:lnTo>
                    <a:lnTo>
                      <a:pt x="56" y="153"/>
                    </a:lnTo>
                    <a:lnTo>
                      <a:pt x="68" y="181"/>
                    </a:lnTo>
                    <a:lnTo>
                      <a:pt x="82" y="203"/>
                    </a:lnTo>
                    <a:lnTo>
                      <a:pt x="107" y="226"/>
                    </a:lnTo>
                    <a:lnTo>
                      <a:pt x="97" y="238"/>
                    </a:lnTo>
                    <a:lnTo>
                      <a:pt x="70" y="213"/>
                    </a:lnTo>
                    <a:lnTo>
                      <a:pt x="53" y="187"/>
                    </a:lnTo>
                    <a:lnTo>
                      <a:pt x="42" y="160"/>
                    </a:lnTo>
                    <a:lnTo>
                      <a:pt x="33" y="129"/>
                    </a:lnTo>
                    <a:lnTo>
                      <a:pt x="19" y="68"/>
                    </a:lnTo>
                    <a:lnTo>
                      <a:pt x="12" y="39"/>
                    </a:lnTo>
                    <a:lnTo>
                      <a:pt x="0" y="7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73" name="Freeform 73"/>
              <p:cNvSpPr>
                <a:spLocks/>
              </p:cNvSpPr>
              <p:nvPr/>
            </p:nvSpPr>
            <p:spPr bwMode="auto">
              <a:xfrm>
                <a:off x="4387" y="2116"/>
                <a:ext cx="4" cy="3"/>
              </a:xfrm>
              <a:custGeom>
                <a:avLst/>
                <a:gdLst>
                  <a:gd name="T0" fmla="*/ 0 w 14"/>
                  <a:gd name="T1" fmla="*/ 0 h 9"/>
                  <a:gd name="T2" fmla="*/ 0 w 14"/>
                  <a:gd name="T3" fmla="*/ 0 h 9"/>
                  <a:gd name="T4" fmla="*/ 0 w 14"/>
                  <a:gd name="T5" fmla="*/ 0 h 9"/>
                  <a:gd name="T6" fmla="*/ 0 w 14"/>
                  <a:gd name="T7" fmla="*/ 0 h 9"/>
                  <a:gd name="T8" fmla="*/ 0 w 14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"/>
                  <a:gd name="T16" fmla="*/ 0 h 9"/>
                  <a:gd name="T17" fmla="*/ 14 w 14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" h="9">
                    <a:moveTo>
                      <a:pt x="14" y="0"/>
                    </a:moveTo>
                    <a:lnTo>
                      <a:pt x="14" y="1"/>
                    </a:lnTo>
                    <a:lnTo>
                      <a:pt x="0" y="8"/>
                    </a:lnTo>
                    <a:lnTo>
                      <a:pt x="1" y="9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74" name="Freeform 74"/>
              <p:cNvSpPr>
                <a:spLocks/>
              </p:cNvSpPr>
              <p:nvPr/>
            </p:nvSpPr>
            <p:spPr bwMode="auto">
              <a:xfrm>
                <a:off x="4411" y="2173"/>
                <a:ext cx="84" cy="93"/>
              </a:xfrm>
              <a:custGeom>
                <a:avLst/>
                <a:gdLst>
                  <a:gd name="T0" fmla="*/ 0 w 334"/>
                  <a:gd name="T1" fmla="*/ 0 h 372"/>
                  <a:gd name="T2" fmla="*/ 0 w 334"/>
                  <a:gd name="T3" fmla="*/ 0 h 372"/>
                  <a:gd name="T4" fmla="*/ 0 w 334"/>
                  <a:gd name="T5" fmla="*/ 0 h 372"/>
                  <a:gd name="T6" fmla="*/ 0 w 334"/>
                  <a:gd name="T7" fmla="*/ 0 h 372"/>
                  <a:gd name="T8" fmla="*/ 0 w 334"/>
                  <a:gd name="T9" fmla="*/ 0 h 372"/>
                  <a:gd name="T10" fmla="*/ 0 w 334"/>
                  <a:gd name="T11" fmla="*/ 0 h 372"/>
                  <a:gd name="T12" fmla="*/ 0 w 334"/>
                  <a:gd name="T13" fmla="*/ 0 h 372"/>
                  <a:gd name="T14" fmla="*/ 0 w 334"/>
                  <a:gd name="T15" fmla="*/ 0 h 372"/>
                  <a:gd name="T16" fmla="*/ 0 w 334"/>
                  <a:gd name="T17" fmla="*/ 0 h 372"/>
                  <a:gd name="T18" fmla="*/ 0 w 334"/>
                  <a:gd name="T19" fmla="*/ 0 h 372"/>
                  <a:gd name="T20" fmla="*/ 0 w 334"/>
                  <a:gd name="T21" fmla="*/ 0 h 372"/>
                  <a:gd name="T22" fmla="*/ 0 w 334"/>
                  <a:gd name="T23" fmla="*/ 0 h 372"/>
                  <a:gd name="T24" fmla="*/ 0 w 334"/>
                  <a:gd name="T25" fmla="*/ 0 h 372"/>
                  <a:gd name="T26" fmla="*/ 0 w 334"/>
                  <a:gd name="T27" fmla="*/ 0 h 372"/>
                  <a:gd name="T28" fmla="*/ 0 w 334"/>
                  <a:gd name="T29" fmla="*/ 0 h 372"/>
                  <a:gd name="T30" fmla="*/ 0 w 334"/>
                  <a:gd name="T31" fmla="*/ 0 h 372"/>
                  <a:gd name="T32" fmla="*/ 0 w 334"/>
                  <a:gd name="T33" fmla="*/ 0 h 372"/>
                  <a:gd name="T34" fmla="*/ 0 w 334"/>
                  <a:gd name="T35" fmla="*/ 0 h 372"/>
                  <a:gd name="T36" fmla="*/ 0 w 334"/>
                  <a:gd name="T37" fmla="*/ 0 h 372"/>
                  <a:gd name="T38" fmla="*/ 0 w 334"/>
                  <a:gd name="T39" fmla="*/ 0 h 372"/>
                  <a:gd name="T40" fmla="*/ 0 w 334"/>
                  <a:gd name="T41" fmla="*/ 0 h 372"/>
                  <a:gd name="T42" fmla="*/ 0 w 334"/>
                  <a:gd name="T43" fmla="*/ 0 h 372"/>
                  <a:gd name="T44" fmla="*/ 0 w 334"/>
                  <a:gd name="T45" fmla="*/ 0 h 372"/>
                  <a:gd name="T46" fmla="*/ 0 w 334"/>
                  <a:gd name="T47" fmla="*/ 0 h 372"/>
                  <a:gd name="T48" fmla="*/ 0 w 334"/>
                  <a:gd name="T49" fmla="*/ 0 h 372"/>
                  <a:gd name="T50" fmla="*/ 0 w 334"/>
                  <a:gd name="T51" fmla="*/ 0 h 372"/>
                  <a:gd name="T52" fmla="*/ 0 w 334"/>
                  <a:gd name="T53" fmla="*/ 0 h 372"/>
                  <a:gd name="T54" fmla="*/ 0 w 334"/>
                  <a:gd name="T55" fmla="*/ 0 h 372"/>
                  <a:gd name="T56" fmla="*/ 0 w 334"/>
                  <a:gd name="T57" fmla="*/ 0 h 372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334"/>
                  <a:gd name="T88" fmla="*/ 0 h 372"/>
                  <a:gd name="T89" fmla="*/ 334 w 334"/>
                  <a:gd name="T90" fmla="*/ 372 h 372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334" h="372">
                    <a:moveTo>
                      <a:pt x="9" y="0"/>
                    </a:moveTo>
                    <a:lnTo>
                      <a:pt x="64" y="41"/>
                    </a:lnTo>
                    <a:lnTo>
                      <a:pt x="120" y="80"/>
                    </a:lnTo>
                    <a:lnTo>
                      <a:pt x="173" y="118"/>
                    </a:lnTo>
                    <a:lnTo>
                      <a:pt x="224" y="157"/>
                    </a:lnTo>
                    <a:lnTo>
                      <a:pt x="248" y="177"/>
                    </a:lnTo>
                    <a:lnTo>
                      <a:pt x="267" y="198"/>
                    </a:lnTo>
                    <a:lnTo>
                      <a:pt x="278" y="210"/>
                    </a:lnTo>
                    <a:lnTo>
                      <a:pt x="287" y="223"/>
                    </a:lnTo>
                    <a:lnTo>
                      <a:pt x="303" y="248"/>
                    </a:lnTo>
                    <a:lnTo>
                      <a:pt x="316" y="275"/>
                    </a:lnTo>
                    <a:lnTo>
                      <a:pt x="326" y="305"/>
                    </a:lnTo>
                    <a:lnTo>
                      <a:pt x="331" y="337"/>
                    </a:lnTo>
                    <a:lnTo>
                      <a:pt x="334" y="371"/>
                    </a:lnTo>
                    <a:lnTo>
                      <a:pt x="318" y="372"/>
                    </a:lnTo>
                    <a:lnTo>
                      <a:pt x="316" y="338"/>
                    </a:lnTo>
                    <a:lnTo>
                      <a:pt x="311" y="307"/>
                    </a:lnTo>
                    <a:lnTo>
                      <a:pt x="301" y="281"/>
                    </a:lnTo>
                    <a:lnTo>
                      <a:pt x="288" y="254"/>
                    </a:lnTo>
                    <a:lnTo>
                      <a:pt x="274" y="232"/>
                    </a:lnTo>
                    <a:lnTo>
                      <a:pt x="266" y="220"/>
                    </a:lnTo>
                    <a:lnTo>
                      <a:pt x="256" y="209"/>
                    </a:lnTo>
                    <a:lnTo>
                      <a:pt x="237" y="189"/>
                    </a:lnTo>
                    <a:lnTo>
                      <a:pt x="214" y="168"/>
                    </a:lnTo>
                    <a:lnTo>
                      <a:pt x="164" y="131"/>
                    </a:lnTo>
                    <a:lnTo>
                      <a:pt x="111" y="93"/>
                    </a:lnTo>
                    <a:lnTo>
                      <a:pt x="54" y="54"/>
                    </a:lnTo>
                    <a:lnTo>
                      <a:pt x="0" y="1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75" name="Freeform 75"/>
              <p:cNvSpPr>
                <a:spLocks/>
              </p:cNvSpPr>
              <p:nvPr/>
            </p:nvSpPr>
            <p:spPr bwMode="auto">
              <a:xfrm>
                <a:off x="4411" y="2173"/>
                <a:ext cx="3" cy="3"/>
              </a:xfrm>
              <a:custGeom>
                <a:avLst/>
                <a:gdLst>
                  <a:gd name="T0" fmla="*/ 0 w 10"/>
                  <a:gd name="T1" fmla="*/ 0 h 13"/>
                  <a:gd name="T2" fmla="*/ 0 w 10"/>
                  <a:gd name="T3" fmla="*/ 0 h 13"/>
                  <a:gd name="T4" fmla="*/ 0 w 10"/>
                  <a:gd name="T5" fmla="*/ 0 h 13"/>
                  <a:gd name="T6" fmla="*/ 0 w 10"/>
                  <a:gd name="T7" fmla="*/ 0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"/>
                  <a:gd name="T13" fmla="*/ 0 h 13"/>
                  <a:gd name="T14" fmla="*/ 10 w 10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" h="13">
                    <a:moveTo>
                      <a:pt x="0" y="13"/>
                    </a:moveTo>
                    <a:lnTo>
                      <a:pt x="9" y="0"/>
                    </a:lnTo>
                    <a:lnTo>
                      <a:pt x="10" y="1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76" name="Freeform 76"/>
              <p:cNvSpPr>
                <a:spLocks/>
              </p:cNvSpPr>
              <p:nvPr/>
            </p:nvSpPr>
            <p:spPr bwMode="auto">
              <a:xfrm>
                <a:off x="4428" y="2265"/>
                <a:ext cx="67" cy="110"/>
              </a:xfrm>
              <a:custGeom>
                <a:avLst/>
                <a:gdLst>
                  <a:gd name="T0" fmla="*/ 0 w 268"/>
                  <a:gd name="T1" fmla="*/ 0 h 440"/>
                  <a:gd name="T2" fmla="*/ 0 w 268"/>
                  <a:gd name="T3" fmla="*/ 0 h 440"/>
                  <a:gd name="T4" fmla="*/ 0 w 268"/>
                  <a:gd name="T5" fmla="*/ 0 h 440"/>
                  <a:gd name="T6" fmla="*/ 0 w 268"/>
                  <a:gd name="T7" fmla="*/ 0 h 440"/>
                  <a:gd name="T8" fmla="*/ 0 w 268"/>
                  <a:gd name="T9" fmla="*/ 0 h 440"/>
                  <a:gd name="T10" fmla="*/ 0 w 268"/>
                  <a:gd name="T11" fmla="*/ 0 h 440"/>
                  <a:gd name="T12" fmla="*/ 0 w 268"/>
                  <a:gd name="T13" fmla="*/ 0 h 440"/>
                  <a:gd name="T14" fmla="*/ 0 w 268"/>
                  <a:gd name="T15" fmla="*/ 0 h 440"/>
                  <a:gd name="T16" fmla="*/ 0 w 268"/>
                  <a:gd name="T17" fmla="*/ 0 h 440"/>
                  <a:gd name="T18" fmla="*/ 0 w 268"/>
                  <a:gd name="T19" fmla="*/ 0 h 440"/>
                  <a:gd name="T20" fmla="*/ 0 w 268"/>
                  <a:gd name="T21" fmla="*/ 0 h 440"/>
                  <a:gd name="T22" fmla="*/ 0 w 268"/>
                  <a:gd name="T23" fmla="*/ 0 h 440"/>
                  <a:gd name="T24" fmla="*/ 0 w 268"/>
                  <a:gd name="T25" fmla="*/ 0 h 440"/>
                  <a:gd name="T26" fmla="*/ 0 w 268"/>
                  <a:gd name="T27" fmla="*/ 0 h 440"/>
                  <a:gd name="T28" fmla="*/ 0 w 268"/>
                  <a:gd name="T29" fmla="*/ 0 h 440"/>
                  <a:gd name="T30" fmla="*/ 0 w 268"/>
                  <a:gd name="T31" fmla="*/ 0 h 440"/>
                  <a:gd name="T32" fmla="*/ 0 w 268"/>
                  <a:gd name="T33" fmla="*/ 0 h 440"/>
                  <a:gd name="T34" fmla="*/ 0 w 268"/>
                  <a:gd name="T35" fmla="*/ 0 h 440"/>
                  <a:gd name="T36" fmla="*/ 0 w 268"/>
                  <a:gd name="T37" fmla="*/ 0 h 440"/>
                  <a:gd name="T38" fmla="*/ 0 w 268"/>
                  <a:gd name="T39" fmla="*/ 0 h 440"/>
                  <a:gd name="T40" fmla="*/ 0 w 268"/>
                  <a:gd name="T41" fmla="*/ 0 h 440"/>
                  <a:gd name="T42" fmla="*/ 0 w 268"/>
                  <a:gd name="T43" fmla="*/ 0 h 440"/>
                  <a:gd name="T44" fmla="*/ 0 w 268"/>
                  <a:gd name="T45" fmla="*/ 0 h 440"/>
                  <a:gd name="T46" fmla="*/ 0 w 268"/>
                  <a:gd name="T47" fmla="*/ 0 h 440"/>
                  <a:gd name="T48" fmla="*/ 0 w 268"/>
                  <a:gd name="T49" fmla="*/ 0 h 440"/>
                  <a:gd name="T50" fmla="*/ 0 w 268"/>
                  <a:gd name="T51" fmla="*/ 0 h 440"/>
                  <a:gd name="T52" fmla="*/ 0 w 268"/>
                  <a:gd name="T53" fmla="*/ 0 h 440"/>
                  <a:gd name="T54" fmla="*/ 0 w 268"/>
                  <a:gd name="T55" fmla="*/ 0 h 440"/>
                  <a:gd name="T56" fmla="*/ 0 w 268"/>
                  <a:gd name="T57" fmla="*/ 0 h 440"/>
                  <a:gd name="T58" fmla="*/ 0 w 268"/>
                  <a:gd name="T59" fmla="*/ 0 h 440"/>
                  <a:gd name="T60" fmla="*/ 0 w 268"/>
                  <a:gd name="T61" fmla="*/ 0 h 44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268"/>
                  <a:gd name="T94" fmla="*/ 0 h 440"/>
                  <a:gd name="T95" fmla="*/ 268 w 268"/>
                  <a:gd name="T96" fmla="*/ 440 h 44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268" h="440">
                    <a:moveTo>
                      <a:pt x="268" y="0"/>
                    </a:moveTo>
                    <a:lnTo>
                      <a:pt x="267" y="36"/>
                    </a:lnTo>
                    <a:lnTo>
                      <a:pt x="265" y="53"/>
                    </a:lnTo>
                    <a:lnTo>
                      <a:pt x="263" y="70"/>
                    </a:lnTo>
                    <a:lnTo>
                      <a:pt x="258" y="104"/>
                    </a:lnTo>
                    <a:lnTo>
                      <a:pt x="250" y="135"/>
                    </a:lnTo>
                    <a:lnTo>
                      <a:pt x="239" y="167"/>
                    </a:lnTo>
                    <a:lnTo>
                      <a:pt x="226" y="196"/>
                    </a:lnTo>
                    <a:lnTo>
                      <a:pt x="213" y="223"/>
                    </a:lnTo>
                    <a:lnTo>
                      <a:pt x="197" y="250"/>
                    </a:lnTo>
                    <a:lnTo>
                      <a:pt x="160" y="301"/>
                    </a:lnTo>
                    <a:lnTo>
                      <a:pt x="115" y="350"/>
                    </a:lnTo>
                    <a:lnTo>
                      <a:pt x="66" y="396"/>
                    </a:lnTo>
                    <a:lnTo>
                      <a:pt x="39" y="418"/>
                    </a:lnTo>
                    <a:lnTo>
                      <a:pt x="11" y="440"/>
                    </a:lnTo>
                    <a:lnTo>
                      <a:pt x="0" y="428"/>
                    </a:lnTo>
                    <a:lnTo>
                      <a:pt x="29" y="406"/>
                    </a:lnTo>
                    <a:lnTo>
                      <a:pt x="55" y="384"/>
                    </a:lnTo>
                    <a:lnTo>
                      <a:pt x="105" y="338"/>
                    </a:lnTo>
                    <a:lnTo>
                      <a:pt x="148" y="290"/>
                    </a:lnTo>
                    <a:lnTo>
                      <a:pt x="184" y="241"/>
                    </a:lnTo>
                    <a:lnTo>
                      <a:pt x="199" y="217"/>
                    </a:lnTo>
                    <a:lnTo>
                      <a:pt x="212" y="189"/>
                    </a:lnTo>
                    <a:lnTo>
                      <a:pt x="225" y="161"/>
                    </a:lnTo>
                    <a:lnTo>
                      <a:pt x="234" y="132"/>
                    </a:lnTo>
                    <a:lnTo>
                      <a:pt x="242" y="101"/>
                    </a:lnTo>
                    <a:lnTo>
                      <a:pt x="247" y="69"/>
                    </a:lnTo>
                    <a:lnTo>
                      <a:pt x="250" y="52"/>
                    </a:lnTo>
                    <a:lnTo>
                      <a:pt x="251" y="36"/>
                    </a:lnTo>
                    <a:lnTo>
                      <a:pt x="252" y="0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77" name="Freeform 77"/>
              <p:cNvSpPr>
                <a:spLocks/>
              </p:cNvSpPr>
              <p:nvPr/>
            </p:nvSpPr>
            <p:spPr bwMode="auto">
              <a:xfrm>
                <a:off x="4491" y="2265"/>
                <a:ext cx="4" cy="1"/>
              </a:xfrm>
              <a:custGeom>
                <a:avLst/>
                <a:gdLst>
                  <a:gd name="T0" fmla="*/ 0 w 16"/>
                  <a:gd name="T1" fmla="*/ 0 h 1"/>
                  <a:gd name="T2" fmla="*/ 0 w 16"/>
                  <a:gd name="T3" fmla="*/ 0 h 1"/>
                  <a:gd name="T4" fmla="*/ 0 w 16"/>
                  <a:gd name="T5" fmla="*/ 1 h 1"/>
                  <a:gd name="T6" fmla="*/ 0 w 16"/>
                  <a:gd name="T7" fmla="*/ 0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1"/>
                  <a:gd name="T14" fmla="*/ 16 w 16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1">
                    <a:moveTo>
                      <a:pt x="16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78" name="Freeform 78"/>
              <p:cNvSpPr>
                <a:spLocks/>
              </p:cNvSpPr>
              <p:nvPr/>
            </p:nvSpPr>
            <p:spPr bwMode="auto">
              <a:xfrm>
                <a:off x="4356" y="2372"/>
                <a:ext cx="74" cy="45"/>
              </a:xfrm>
              <a:custGeom>
                <a:avLst/>
                <a:gdLst>
                  <a:gd name="T0" fmla="*/ 0 w 295"/>
                  <a:gd name="T1" fmla="*/ 0 h 179"/>
                  <a:gd name="T2" fmla="*/ 0 w 295"/>
                  <a:gd name="T3" fmla="*/ 0 h 179"/>
                  <a:gd name="T4" fmla="*/ 0 w 295"/>
                  <a:gd name="T5" fmla="*/ 0 h 179"/>
                  <a:gd name="T6" fmla="*/ 0 w 295"/>
                  <a:gd name="T7" fmla="*/ 0 h 179"/>
                  <a:gd name="T8" fmla="*/ 0 w 295"/>
                  <a:gd name="T9" fmla="*/ 0 h 179"/>
                  <a:gd name="T10" fmla="*/ 0 w 295"/>
                  <a:gd name="T11" fmla="*/ 0 h 179"/>
                  <a:gd name="T12" fmla="*/ 0 w 295"/>
                  <a:gd name="T13" fmla="*/ 0 h 179"/>
                  <a:gd name="T14" fmla="*/ 0 w 295"/>
                  <a:gd name="T15" fmla="*/ 0 h 179"/>
                  <a:gd name="T16" fmla="*/ 0 w 295"/>
                  <a:gd name="T17" fmla="*/ 0 h 179"/>
                  <a:gd name="T18" fmla="*/ 0 w 295"/>
                  <a:gd name="T19" fmla="*/ 0 h 179"/>
                  <a:gd name="T20" fmla="*/ 0 w 295"/>
                  <a:gd name="T21" fmla="*/ 0 h 179"/>
                  <a:gd name="T22" fmla="*/ 0 w 295"/>
                  <a:gd name="T23" fmla="*/ 0 h 179"/>
                  <a:gd name="T24" fmla="*/ 0 w 295"/>
                  <a:gd name="T25" fmla="*/ 0 h 179"/>
                  <a:gd name="T26" fmla="*/ 0 w 295"/>
                  <a:gd name="T27" fmla="*/ 0 h 179"/>
                  <a:gd name="T28" fmla="*/ 0 w 295"/>
                  <a:gd name="T29" fmla="*/ 0 h 179"/>
                  <a:gd name="T30" fmla="*/ 0 w 295"/>
                  <a:gd name="T31" fmla="*/ 0 h 179"/>
                  <a:gd name="T32" fmla="*/ 0 w 295"/>
                  <a:gd name="T33" fmla="*/ 0 h 179"/>
                  <a:gd name="T34" fmla="*/ 0 w 295"/>
                  <a:gd name="T35" fmla="*/ 0 h 179"/>
                  <a:gd name="T36" fmla="*/ 0 w 295"/>
                  <a:gd name="T37" fmla="*/ 0 h 179"/>
                  <a:gd name="T38" fmla="*/ 0 w 295"/>
                  <a:gd name="T39" fmla="*/ 0 h 179"/>
                  <a:gd name="T40" fmla="*/ 0 w 295"/>
                  <a:gd name="T41" fmla="*/ 0 h 179"/>
                  <a:gd name="T42" fmla="*/ 0 w 295"/>
                  <a:gd name="T43" fmla="*/ 0 h 179"/>
                  <a:gd name="T44" fmla="*/ 0 w 295"/>
                  <a:gd name="T45" fmla="*/ 0 h 179"/>
                  <a:gd name="T46" fmla="*/ 0 w 295"/>
                  <a:gd name="T47" fmla="*/ 0 h 179"/>
                  <a:gd name="T48" fmla="*/ 0 w 295"/>
                  <a:gd name="T49" fmla="*/ 0 h 179"/>
                  <a:gd name="T50" fmla="*/ 0 w 295"/>
                  <a:gd name="T51" fmla="*/ 0 h 179"/>
                  <a:gd name="T52" fmla="*/ 0 w 295"/>
                  <a:gd name="T53" fmla="*/ 0 h 179"/>
                  <a:gd name="T54" fmla="*/ 0 w 295"/>
                  <a:gd name="T55" fmla="*/ 0 h 179"/>
                  <a:gd name="T56" fmla="*/ 0 w 295"/>
                  <a:gd name="T57" fmla="*/ 0 h 17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95"/>
                  <a:gd name="T88" fmla="*/ 0 h 179"/>
                  <a:gd name="T89" fmla="*/ 295 w 295"/>
                  <a:gd name="T90" fmla="*/ 179 h 179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95" h="179">
                    <a:moveTo>
                      <a:pt x="295" y="13"/>
                    </a:moveTo>
                    <a:lnTo>
                      <a:pt x="276" y="24"/>
                    </a:lnTo>
                    <a:lnTo>
                      <a:pt x="254" y="35"/>
                    </a:lnTo>
                    <a:lnTo>
                      <a:pt x="208" y="48"/>
                    </a:lnTo>
                    <a:lnTo>
                      <a:pt x="111" y="66"/>
                    </a:lnTo>
                    <a:lnTo>
                      <a:pt x="69" y="79"/>
                    </a:lnTo>
                    <a:lnTo>
                      <a:pt x="54" y="88"/>
                    </a:lnTo>
                    <a:lnTo>
                      <a:pt x="38" y="100"/>
                    </a:lnTo>
                    <a:lnTo>
                      <a:pt x="33" y="106"/>
                    </a:lnTo>
                    <a:lnTo>
                      <a:pt x="27" y="113"/>
                    </a:lnTo>
                    <a:lnTo>
                      <a:pt x="18" y="132"/>
                    </a:lnTo>
                    <a:lnTo>
                      <a:pt x="17" y="140"/>
                    </a:lnTo>
                    <a:lnTo>
                      <a:pt x="16" y="150"/>
                    </a:lnTo>
                    <a:lnTo>
                      <a:pt x="16" y="179"/>
                    </a:lnTo>
                    <a:lnTo>
                      <a:pt x="0" y="179"/>
                    </a:lnTo>
                    <a:lnTo>
                      <a:pt x="0" y="150"/>
                    </a:lnTo>
                    <a:lnTo>
                      <a:pt x="1" y="137"/>
                    </a:lnTo>
                    <a:lnTo>
                      <a:pt x="4" y="126"/>
                    </a:lnTo>
                    <a:lnTo>
                      <a:pt x="13" y="106"/>
                    </a:lnTo>
                    <a:lnTo>
                      <a:pt x="20" y="97"/>
                    </a:lnTo>
                    <a:lnTo>
                      <a:pt x="27" y="88"/>
                    </a:lnTo>
                    <a:lnTo>
                      <a:pt x="43" y="76"/>
                    </a:lnTo>
                    <a:lnTo>
                      <a:pt x="63" y="65"/>
                    </a:lnTo>
                    <a:lnTo>
                      <a:pt x="106" y="52"/>
                    </a:lnTo>
                    <a:lnTo>
                      <a:pt x="203" y="33"/>
                    </a:lnTo>
                    <a:lnTo>
                      <a:pt x="247" y="20"/>
                    </a:lnTo>
                    <a:lnTo>
                      <a:pt x="267" y="11"/>
                    </a:lnTo>
                    <a:lnTo>
                      <a:pt x="286" y="0"/>
                    </a:lnTo>
                    <a:lnTo>
                      <a:pt x="295" y="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79" name="Freeform 79"/>
              <p:cNvSpPr>
                <a:spLocks/>
              </p:cNvSpPr>
              <p:nvPr/>
            </p:nvSpPr>
            <p:spPr bwMode="auto">
              <a:xfrm>
                <a:off x="4428" y="2372"/>
                <a:ext cx="2" cy="3"/>
              </a:xfrm>
              <a:custGeom>
                <a:avLst/>
                <a:gdLst>
                  <a:gd name="T0" fmla="*/ 0 w 11"/>
                  <a:gd name="T1" fmla="*/ 0 h 13"/>
                  <a:gd name="T2" fmla="*/ 0 w 11"/>
                  <a:gd name="T3" fmla="*/ 0 h 13"/>
                  <a:gd name="T4" fmla="*/ 0 w 11"/>
                  <a:gd name="T5" fmla="*/ 0 h 13"/>
                  <a:gd name="T6" fmla="*/ 0 w 11"/>
                  <a:gd name="T7" fmla="*/ 0 h 13"/>
                  <a:gd name="T8" fmla="*/ 0 w 11"/>
                  <a:gd name="T9" fmla="*/ 0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13"/>
                  <a:gd name="T17" fmla="*/ 11 w 11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13">
                    <a:moveTo>
                      <a:pt x="11" y="13"/>
                    </a:moveTo>
                    <a:lnTo>
                      <a:pt x="9" y="13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11" y="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80" name="Freeform 80"/>
              <p:cNvSpPr>
                <a:spLocks/>
              </p:cNvSpPr>
              <p:nvPr/>
            </p:nvSpPr>
            <p:spPr bwMode="auto">
              <a:xfrm>
                <a:off x="4357" y="2415"/>
                <a:ext cx="77" cy="15"/>
              </a:xfrm>
              <a:custGeom>
                <a:avLst/>
                <a:gdLst>
                  <a:gd name="T0" fmla="*/ 0 w 307"/>
                  <a:gd name="T1" fmla="*/ 0 h 59"/>
                  <a:gd name="T2" fmla="*/ 0 w 307"/>
                  <a:gd name="T3" fmla="*/ 0 h 59"/>
                  <a:gd name="T4" fmla="*/ 0 w 307"/>
                  <a:gd name="T5" fmla="*/ 0 h 59"/>
                  <a:gd name="T6" fmla="*/ 0 w 307"/>
                  <a:gd name="T7" fmla="*/ 0 h 59"/>
                  <a:gd name="T8" fmla="*/ 0 w 307"/>
                  <a:gd name="T9" fmla="*/ 0 h 59"/>
                  <a:gd name="T10" fmla="*/ 0 w 307"/>
                  <a:gd name="T11" fmla="*/ 0 h 59"/>
                  <a:gd name="T12" fmla="*/ 0 w 307"/>
                  <a:gd name="T13" fmla="*/ 0 h 59"/>
                  <a:gd name="T14" fmla="*/ 0 w 307"/>
                  <a:gd name="T15" fmla="*/ 0 h 59"/>
                  <a:gd name="T16" fmla="*/ 0 w 307"/>
                  <a:gd name="T17" fmla="*/ 0 h 59"/>
                  <a:gd name="T18" fmla="*/ 0 w 307"/>
                  <a:gd name="T19" fmla="*/ 0 h 59"/>
                  <a:gd name="T20" fmla="*/ 0 w 307"/>
                  <a:gd name="T21" fmla="*/ 0 h 59"/>
                  <a:gd name="T22" fmla="*/ 0 w 307"/>
                  <a:gd name="T23" fmla="*/ 0 h 59"/>
                  <a:gd name="T24" fmla="*/ 0 w 307"/>
                  <a:gd name="T25" fmla="*/ 0 h 59"/>
                  <a:gd name="T26" fmla="*/ 0 w 307"/>
                  <a:gd name="T27" fmla="*/ 0 h 59"/>
                  <a:gd name="T28" fmla="*/ 0 w 307"/>
                  <a:gd name="T29" fmla="*/ 0 h 59"/>
                  <a:gd name="T30" fmla="*/ 0 w 307"/>
                  <a:gd name="T31" fmla="*/ 0 h 59"/>
                  <a:gd name="T32" fmla="*/ 0 w 307"/>
                  <a:gd name="T33" fmla="*/ 0 h 59"/>
                  <a:gd name="T34" fmla="*/ 0 w 307"/>
                  <a:gd name="T35" fmla="*/ 0 h 59"/>
                  <a:gd name="T36" fmla="*/ 0 w 307"/>
                  <a:gd name="T37" fmla="*/ 0 h 5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07"/>
                  <a:gd name="T58" fmla="*/ 0 h 59"/>
                  <a:gd name="T59" fmla="*/ 307 w 307"/>
                  <a:gd name="T60" fmla="*/ 59 h 59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07" h="59">
                    <a:moveTo>
                      <a:pt x="9" y="0"/>
                    </a:moveTo>
                    <a:lnTo>
                      <a:pt x="41" y="21"/>
                    </a:lnTo>
                    <a:lnTo>
                      <a:pt x="58" y="29"/>
                    </a:lnTo>
                    <a:lnTo>
                      <a:pt x="75" y="33"/>
                    </a:lnTo>
                    <a:lnTo>
                      <a:pt x="111" y="41"/>
                    </a:lnTo>
                    <a:lnTo>
                      <a:pt x="147" y="43"/>
                    </a:lnTo>
                    <a:lnTo>
                      <a:pt x="224" y="41"/>
                    </a:lnTo>
                    <a:lnTo>
                      <a:pt x="264" y="38"/>
                    </a:lnTo>
                    <a:lnTo>
                      <a:pt x="307" y="37"/>
                    </a:lnTo>
                    <a:lnTo>
                      <a:pt x="307" y="52"/>
                    </a:lnTo>
                    <a:lnTo>
                      <a:pt x="264" y="53"/>
                    </a:lnTo>
                    <a:lnTo>
                      <a:pt x="224" y="56"/>
                    </a:lnTo>
                    <a:lnTo>
                      <a:pt x="147" y="59"/>
                    </a:lnTo>
                    <a:lnTo>
                      <a:pt x="108" y="56"/>
                    </a:lnTo>
                    <a:lnTo>
                      <a:pt x="73" y="48"/>
                    </a:lnTo>
                    <a:lnTo>
                      <a:pt x="52" y="43"/>
                    </a:lnTo>
                    <a:lnTo>
                      <a:pt x="35" y="35"/>
                    </a:lnTo>
                    <a:lnTo>
                      <a:pt x="0" y="1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81" name="Freeform 81"/>
              <p:cNvSpPr>
                <a:spLocks/>
              </p:cNvSpPr>
              <p:nvPr/>
            </p:nvSpPr>
            <p:spPr bwMode="auto">
              <a:xfrm>
                <a:off x="4356" y="2415"/>
                <a:ext cx="4" cy="4"/>
              </a:xfrm>
              <a:custGeom>
                <a:avLst/>
                <a:gdLst>
                  <a:gd name="T0" fmla="*/ 0 w 16"/>
                  <a:gd name="T1" fmla="*/ 0 h 13"/>
                  <a:gd name="T2" fmla="*/ 0 w 16"/>
                  <a:gd name="T3" fmla="*/ 0 h 13"/>
                  <a:gd name="T4" fmla="*/ 0 w 16"/>
                  <a:gd name="T5" fmla="*/ 0 h 13"/>
                  <a:gd name="T6" fmla="*/ 0 w 16"/>
                  <a:gd name="T7" fmla="*/ 0 h 13"/>
                  <a:gd name="T8" fmla="*/ 0 w 16"/>
                  <a:gd name="T9" fmla="*/ 0 h 13"/>
                  <a:gd name="T10" fmla="*/ 0 w 16"/>
                  <a:gd name="T11" fmla="*/ 0 h 1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6"/>
                  <a:gd name="T19" fmla="*/ 0 h 13"/>
                  <a:gd name="T20" fmla="*/ 16 w 16"/>
                  <a:gd name="T21" fmla="*/ 13 h 1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6" h="13">
                    <a:moveTo>
                      <a:pt x="0" y="7"/>
                    </a:moveTo>
                    <a:lnTo>
                      <a:pt x="0" y="12"/>
                    </a:lnTo>
                    <a:lnTo>
                      <a:pt x="3" y="13"/>
                    </a:lnTo>
                    <a:lnTo>
                      <a:pt x="12" y="0"/>
                    </a:lnTo>
                    <a:lnTo>
                      <a:pt x="16" y="7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82" name="Freeform 82"/>
              <p:cNvSpPr>
                <a:spLocks/>
              </p:cNvSpPr>
              <p:nvPr/>
            </p:nvSpPr>
            <p:spPr bwMode="auto">
              <a:xfrm>
                <a:off x="4434" y="2365"/>
                <a:ext cx="84" cy="63"/>
              </a:xfrm>
              <a:custGeom>
                <a:avLst/>
                <a:gdLst>
                  <a:gd name="T0" fmla="*/ 0 w 337"/>
                  <a:gd name="T1" fmla="*/ 0 h 252"/>
                  <a:gd name="T2" fmla="*/ 0 w 337"/>
                  <a:gd name="T3" fmla="*/ 0 h 252"/>
                  <a:gd name="T4" fmla="*/ 0 w 337"/>
                  <a:gd name="T5" fmla="*/ 0 h 252"/>
                  <a:gd name="T6" fmla="*/ 0 w 337"/>
                  <a:gd name="T7" fmla="*/ 0 h 252"/>
                  <a:gd name="T8" fmla="*/ 0 w 337"/>
                  <a:gd name="T9" fmla="*/ 0 h 252"/>
                  <a:gd name="T10" fmla="*/ 0 w 337"/>
                  <a:gd name="T11" fmla="*/ 0 h 252"/>
                  <a:gd name="T12" fmla="*/ 0 w 337"/>
                  <a:gd name="T13" fmla="*/ 0 h 252"/>
                  <a:gd name="T14" fmla="*/ 0 w 337"/>
                  <a:gd name="T15" fmla="*/ 0 h 252"/>
                  <a:gd name="T16" fmla="*/ 0 w 337"/>
                  <a:gd name="T17" fmla="*/ 0 h 252"/>
                  <a:gd name="T18" fmla="*/ 0 w 337"/>
                  <a:gd name="T19" fmla="*/ 0 h 252"/>
                  <a:gd name="T20" fmla="*/ 0 w 337"/>
                  <a:gd name="T21" fmla="*/ 0 h 252"/>
                  <a:gd name="T22" fmla="*/ 0 w 337"/>
                  <a:gd name="T23" fmla="*/ 0 h 252"/>
                  <a:gd name="T24" fmla="*/ 0 w 337"/>
                  <a:gd name="T25" fmla="*/ 0 h 252"/>
                  <a:gd name="T26" fmla="*/ 0 w 337"/>
                  <a:gd name="T27" fmla="*/ 0 h 252"/>
                  <a:gd name="T28" fmla="*/ 0 w 337"/>
                  <a:gd name="T29" fmla="*/ 0 h 252"/>
                  <a:gd name="T30" fmla="*/ 0 w 337"/>
                  <a:gd name="T31" fmla="*/ 0 h 252"/>
                  <a:gd name="T32" fmla="*/ 0 w 337"/>
                  <a:gd name="T33" fmla="*/ 0 h 252"/>
                  <a:gd name="T34" fmla="*/ 0 w 337"/>
                  <a:gd name="T35" fmla="*/ 0 h 252"/>
                  <a:gd name="T36" fmla="*/ 0 w 337"/>
                  <a:gd name="T37" fmla="*/ 0 h 252"/>
                  <a:gd name="T38" fmla="*/ 0 w 337"/>
                  <a:gd name="T39" fmla="*/ 0 h 252"/>
                  <a:gd name="T40" fmla="*/ 0 w 337"/>
                  <a:gd name="T41" fmla="*/ 0 h 252"/>
                  <a:gd name="T42" fmla="*/ 0 w 337"/>
                  <a:gd name="T43" fmla="*/ 0 h 252"/>
                  <a:gd name="T44" fmla="*/ 0 w 337"/>
                  <a:gd name="T45" fmla="*/ 0 h 252"/>
                  <a:gd name="T46" fmla="*/ 0 w 337"/>
                  <a:gd name="T47" fmla="*/ 0 h 252"/>
                  <a:gd name="T48" fmla="*/ 0 w 337"/>
                  <a:gd name="T49" fmla="*/ 0 h 252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337"/>
                  <a:gd name="T76" fmla="*/ 0 h 252"/>
                  <a:gd name="T77" fmla="*/ 337 w 337"/>
                  <a:gd name="T78" fmla="*/ 252 h 252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337" h="252">
                    <a:moveTo>
                      <a:pt x="0" y="237"/>
                    </a:moveTo>
                    <a:lnTo>
                      <a:pt x="27" y="235"/>
                    </a:lnTo>
                    <a:lnTo>
                      <a:pt x="52" y="230"/>
                    </a:lnTo>
                    <a:lnTo>
                      <a:pt x="74" y="224"/>
                    </a:lnTo>
                    <a:lnTo>
                      <a:pt x="95" y="213"/>
                    </a:lnTo>
                    <a:lnTo>
                      <a:pt x="115" y="200"/>
                    </a:lnTo>
                    <a:lnTo>
                      <a:pt x="134" y="187"/>
                    </a:lnTo>
                    <a:lnTo>
                      <a:pt x="171" y="154"/>
                    </a:lnTo>
                    <a:lnTo>
                      <a:pt x="241" y="76"/>
                    </a:lnTo>
                    <a:lnTo>
                      <a:pt x="282" y="37"/>
                    </a:lnTo>
                    <a:lnTo>
                      <a:pt x="303" y="19"/>
                    </a:lnTo>
                    <a:lnTo>
                      <a:pt x="328" y="0"/>
                    </a:lnTo>
                    <a:lnTo>
                      <a:pt x="337" y="13"/>
                    </a:lnTo>
                    <a:lnTo>
                      <a:pt x="313" y="30"/>
                    </a:lnTo>
                    <a:lnTo>
                      <a:pt x="292" y="48"/>
                    </a:lnTo>
                    <a:lnTo>
                      <a:pt x="252" y="87"/>
                    </a:lnTo>
                    <a:lnTo>
                      <a:pt x="181" y="165"/>
                    </a:lnTo>
                    <a:lnTo>
                      <a:pt x="145" y="199"/>
                    </a:lnTo>
                    <a:lnTo>
                      <a:pt x="124" y="213"/>
                    </a:lnTo>
                    <a:lnTo>
                      <a:pt x="102" y="228"/>
                    </a:lnTo>
                    <a:lnTo>
                      <a:pt x="81" y="238"/>
                    </a:lnTo>
                    <a:lnTo>
                      <a:pt x="55" y="246"/>
                    </a:lnTo>
                    <a:lnTo>
                      <a:pt x="28" y="251"/>
                    </a:lnTo>
                    <a:lnTo>
                      <a:pt x="0" y="252"/>
                    </a:lnTo>
                    <a:lnTo>
                      <a:pt x="0" y="23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83" name="Freeform 83"/>
              <p:cNvSpPr>
                <a:spLocks/>
              </p:cNvSpPr>
              <p:nvPr/>
            </p:nvSpPr>
            <p:spPr bwMode="auto">
              <a:xfrm>
                <a:off x="4434" y="2424"/>
                <a:ext cx="1" cy="4"/>
              </a:xfrm>
              <a:custGeom>
                <a:avLst/>
                <a:gdLst>
                  <a:gd name="T0" fmla="*/ 0 w 1"/>
                  <a:gd name="T1" fmla="*/ 0 h 15"/>
                  <a:gd name="T2" fmla="*/ 0 w 1"/>
                  <a:gd name="T3" fmla="*/ 0 h 15"/>
                  <a:gd name="T4" fmla="*/ 0 w 1"/>
                  <a:gd name="T5" fmla="*/ 0 h 15"/>
                  <a:gd name="T6" fmla="*/ 0 60000 65536"/>
                  <a:gd name="T7" fmla="*/ 0 60000 65536"/>
                  <a:gd name="T8" fmla="*/ 0 60000 65536"/>
                  <a:gd name="T9" fmla="*/ 0 w 1"/>
                  <a:gd name="T10" fmla="*/ 0 h 15"/>
                  <a:gd name="T11" fmla="*/ 1 w 1"/>
                  <a:gd name="T12" fmla="*/ 15 h 1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" h="15">
                    <a:moveTo>
                      <a:pt x="0" y="15"/>
                    </a:moveTo>
                    <a:lnTo>
                      <a:pt x="0" y="0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84" name="Freeform 84"/>
              <p:cNvSpPr>
                <a:spLocks/>
              </p:cNvSpPr>
              <p:nvPr/>
            </p:nvSpPr>
            <p:spPr bwMode="auto">
              <a:xfrm>
                <a:off x="4515" y="2366"/>
                <a:ext cx="11" cy="12"/>
              </a:xfrm>
              <a:custGeom>
                <a:avLst/>
                <a:gdLst>
                  <a:gd name="T0" fmla="*/ 0 w 43"/>
                  <a:gd name="T1" fmla="*/ 0 h 50"/>
                  <a:gd name="T2" fmla="*/ 0 w 43"/>
                  <a:gd name="T3" fmla="*/ 0 h 50"/>
                  <a:gd name="T4" fmla="*/ 0 w 43"/>
                  <a:gd name="T5" fmla="*/ 0 h 50"/>
                  <a:gd name="T6" fmla="*/ 0 w 43"/>
                  <a:gd name="T7" fmla="*/ 0 h 50"/>
                  <a:gd name="T8" fmla="*/ 0 w 43"/>
                  <a:gd name="T9" fmla="*/ 0 h 50"/>
                  <a:gd name="T10" fmla="*/ 0 w 43"/>
                  <a:gd name="T11" fmla="*/ 0 h 50"/>
                  <a:gd name="T12" fmla="*/ 0 w 43"/>
                  <a:gd name="T13" fmla="*/ 0 h 50"/>
                  <a:gd name="T14" fmla="*/ 0 w 43"/>
                  <a:gd name="T15" fmla="*/ 0 h 50"/>
                  <a:gd name="T16" fmla="*/ 0 w 43"/>
                  <a:gd name="T17" fmla="*/ 0 h 50"/>
                  <a:gd name="T18" fmla="*/ 0 w 43"/>
                  <a:gd name="T19" fmla="*/ 0 h 50"/>
                  <a:gd name="T20" fmla="*/ 0 w 43"/>
                  <a:gd name="T21" fmla="*/ 0 h 5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3"/>
                  <a:gd name="T34" fmla="*/ 0 h 50"/>
                  <a:gd name="T35" fmla="*/ 43 w 43"/>
                  <a:gd name="T36" fmla="*/ 50 h 5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3" h="50">
                    <a:moveTo>
                      <a:pt x="12" y="0"/>
                    </a:moveTo>
                    <a:lnTo>
                      <a:pt x="29" y="21"/>
                    </a:lnTo>
                    <a:lnTo>
                      <a:pt x="38" y="33"/>
                    </a:lnTo>
                    <a:lnTo>
                      <a:pt x="42" y="41"/>
                    </a:lnTo>
                    <a:lnTo>
                      <a:pt x="43" y="48"/>
                    </a:lnTo>
                    <a:lnTo>
                      <a:pt x="28" y="50"/>
                    </a:lnTo>
                    <a:lnTo>
                      <a:pt x="26" y="44"/>
                    </a:lnTo>
                    <a:lnTo>
                      <a:pt x="25" y="43"/>
                    </a:lnTo>
                    <a:lnTo>
                      <a:pt x="17" y="31"/>
                    </a:lnTo>
                    <a:lnTo>
                      <a:pt x="0" y="1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85" name="Freeform 85"/>
              <p:cNvSpPr>
                <a:spLocks/>
              </p:cNvSpPr>
              <p:nvPr/>
            </p:nvSpPr>
            <p:spPr bwMode="auto">
              <a:xfrm>
                <a:off x="4515" y="2364"/>
                <a:ext cx="3" cy="5"/>
              </a:xfrm>
              <a:custGeom>
                <a:avLst/>
                <a:gdLst>
                  <a:gd name="T0" fmla="*/ 0 w 12"/>
                  <a:gd name="T1" fmla="*/ 0 h 16"/>
                  <a:gd name="T2" fmla="*/ 0 w 12"/>
                  <a:gd name="T3" fmla="*/ 0 h 16"/>
                  <a:gd name="T4" fmla="*/ 0 w 12"/>
                  <a:gd name="T5" fmla="*/ 0 h 16"/>
                  <a:gd name="T6" fmla="*/ 0 w 12"/>
                  <a:gd name="T7" fmla="*/ 0 h 16"/>
                  <a:gd name="T8" fmla="*/ 0 w 12"/>
                  <a:gd name="T9" fmla="*/ 0 h 16"/>
                  <a:gd name="T10" fmla="*/ 0 w 12"/>
                  <a:gd name="T11" fmla="*/ 0 h 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16"/>
                  <a:gd name="T20" fmla="*/ 12 w 12"/>
                  <a:gd name="T21" fmla="*/ 16 h 1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16">
                    <a:moveTo>
                      <a:pt x="2" y="3"/>
                    </a:moveTo>
                    <a:lnTo>
                      <a:pt x="7" y="0"/>
                    </a:lnTo>
                    <a:lnTo>
                      <a:pt x="12" y="5"/>
                    </a:lnTo>
                    <a:lnTo>
                      <a:pt x="0" y="15"/>
                    </a:lnTo>
                    <a:lnTo>
                      <a:pt x="11" y="16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86" name="Freeform 86"/>
              <p:cNvSpPr>
                <a:spLocks/>
              </p:cNvSpPr>
              <p:nvPr/>
            </p:nvSpPr>
            <p:spPr bwMode="auto">
              <a:xfrm>
                <a:off x="4513" y="2378"/>
                <a:ext cx="13" cy="33"/>
              </a:xfrm>
              <a:custGeom>
                <a:avLst/>
                <a:gdLst>
                  <a:gd name="T0" fmla="*/ 0 w 52"/>
                  <a:gd name="T1" fmla="*/ 0 h 131"/>
                  <a:gd name="T2" fmla="*/ 0 w 52"/>
                  <a:gd name="T3" fmla="*/ 0 h 131"/>
                  <a:gd name="T4" fmla="*/ 0 w 52"/>
                  <a:gd name="T5" fmla="*/ 0 h 131"/>
                  <a:gd name="T6" fmla="*/ 0 w 52"/>
                  <a:gd name="T7" fmla="*/ 0 h 131"/>
                  <a:gd name="T8" fmla="*/ 0 w 52"/>
                  <a:gd name="T9" fmla="*/ 0 h 131"/>
                  <a:gd name="T10" fmla="*/ 0 w 52"/>
                  <a:gd name="T11" fmla="*/ 0 h 131"/>
                  <a:gd name="T12" fmla="*/ 0 w 52"/>
                  <a:gd name="T13" fmla="*/ 0 h 131"/>
                  <a:gd name="T14" fmla="*/ 0 w 52"/>
                  <a:gd name="T15" fmla="*/ 0 h 131"/>
                  <a:gd name="T16" fmla="*/ 0 w 52"/>
                  <a:gd name="T17" fmla="*/ 0 h 131"/>
                  <a:gd name="T18" fmla="*/ 0 w 52"/>
                  <a:gd name="T19" fmla="*/ 0 h 131"/>
                  <a:gd name="T20" fmla="*/ 0 w 52"/>
                  <a:gd name="T21" fmla="*/ 0 h 131"/>
                  <a:gd name="T22" fmla="*/ 0 w 52"/>
                  <a:gd name="T23" fmla="*/ 0 h 131"/>
                  <a:gd name="T24" fmla="*/ 0 w 52"/>
                  <a:gd name="T25" fmla="*/ 0 h 13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52"/>
                  <a:gd name="T40" fmla="*/ 0 h 131"/>
                  <a:gd name="T41" fmla="*/ 52 w 52"/>
                  <a:gd name="T42" fmla="*/ 131 h 13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52" h="131">
                    <a:moveTo>
                      <a:pt x="52" y="0"/>
                    </a:moveTo>
                    <a:lnTo>
                      <a:pt x="51" y="20"/>
                    </a:lnTo>
                    <a:lnTo>
                      <a:pt x="47" y="38"/>
                    </a:lnTo>
                    <a:lnTo>
                      <a:pt x="37" y="69"/>
                    </a:lnTo>
                    <a:lnTo>
                      <a:pt x="25" y="97"/>
                    </a:lnTo>
                    <a:lnTo>
                      <a:pt x="16" y="131"/>
                    </a:lnTo>
                    <a:lnTo>
                      <a:pt x="0" y="129"/>
                    </a:lnTo>
                    <a:lnTo>
                      <a:pt x="11" y="92"/>
                    </a:lnTo>
                    <a:lnTo>
                      <a:pt x="22" y="62"/>
                    </a:lnTo>
                    <a:lnTo>
                      <a:pt x="32" y="35"/>
                    </a:lnTo>
                    <a:lnTo>
                      <a:pt x="35" y="18"/>
                    </a:lnTo>
                    <a:lnTo>
                      <a:pt x="37" y="0"/>
                    </a:lnTo>
                    <a:lnTo>
                      <a:pt x="5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87" name="Freeform 87"/>
              <p:cNvSpPr>
                <a:spLocks/>
              </p:cNvSpPr>
              <p:nvPr/>
            </p:nvSpPr>
            <p:spPr bwMode="auto">
              <a:xfrm>
                <a:off x="4522" y="2378"/>
                <a:ext cx="4" cy="1"/>
              </a:xfrm>
              <a:custGeom>
                <a:avLst/>
                <a:gdLst>
                  <a:gd name="T0" fmla="*/ 0 w 15"/>
                  <a:gd name="T1" fmla="*/ 0 h 2"/>
                  <a:gd name="T2" fmla="*/ 0 w 15"/>
                  <a:gd name="T3" fmla="*/ 1 h 2"/>
                  <a:gd name="T4" fmla="*/ 0 w 15"/>
                  <a:gd name="T5" fmla="*/ 1 h 2"/>
                  <a:gd name="T6" fmla="*/ 0 w 15"/>
                  <a:gd name="T7" fmla="*/ 1 h 2"/>
                  <a:gd name="T8" fmla="*/ 0 w 15"/>
                  <a:gd name="T9" fmla="*/ 0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2"/>
                  <a:gd name="T17" fmla="*/ 15 w 1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2">
                    <a:moveTo>
                      <a:pt x="15" y="0"/>
                    </a:moveTo>
                    <a:lnTo>
                      <a:pt x="15" y="1"/>
                    </a:lnTo>
                    <a:lnTo>
                      <a:pt x="0" y="1"/>
                    </a:lnTo>
                    <a:lnTo>
                      <a:pt x="0" y="2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88" name="Freeform 88"/>
              <p:cNvSpPr>
                <a:spLocks/>
              </p:cNvSpPr>
              <p:nvPr/>
            </p:nvSpPr>
            <p:spPr bwMode="auto">
              <a:xfrm>
                <a:off x="4514" y="2409"/>
                <a:ext cx="38" cy="7"/>
              </a:xfrm>
              <a:custGeom>
                <a:avLst/>
                <a:gdLst>
                  <a:gd name="T0" fmla="*/ 0 w 152"/>
                  <a:gd name="T1" fmla="*/ 0 h 28"/>
                  <a:gd name="T2" fmla="*/ 0 w 152"/>
                  <a:gd name="T3" fmla="*/ 0 h 28"/>
                  <a:gd name="T4" fmla="*/ 0 w 152"/>
                  <a:gd name="T5" fmla="*/ 0 h 28"/>
                  <a:gd name="T6" fmla="*/ 0 w 152"/>
                  <a:gd name="T7" fmla="*/ 0 h 28"/>
                  <a:gd name="T8" fmla="*/ 0 w 152"/>
                  <a:gd name="T9" fmla="*/ 0 h 28"/>
                  <a:gd name="T10" fmla="*/ 0 w 152"/>
                  <a:gd name="T11" fmla="*/ 0 h 28"/>
                  <a:gd name="T12" fmla="*/ 0 w 152"/>
                  <a:gd name="T13" fmla="*/ 0 h 28"/>
                  <a:gd name="T14" fmla="*/ 0 w 152"/>
                  <a:gd name="T15" fmla="*/ 0 h 28"/>
                  <a:gd name="T16" fmla="*/ 0 w 152"/>
                  <a:gd name="T17" fmla="*/ 0 h 28"/>
                  <a:gd name="T18" fmla="*/ 0 w 152"/>
                  <a:gd name="T19" fmla="*/ 0 h 28"/>
                  <a:gd name="T20" fmla="*/ 0 w 152"/>
                  <a:gd name="T21" fmla="*/ 0 h 28"/>
                  <a:gd name="T22" fmla="*/ 0 w 152"/>
                  <a:gd name="T23" fmla="*/ 0 h 28"/>
                  <a:gd name="T24" fmla="*/ 0 w 152"/>
                  <a:gd name="T25" fmla="*/ 0 h 2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52"/>
                  <a:gd name="T40" fmla="*/ 0 h 28"/>
                  <a:gd name="T41" fmla="*/ 152 w 152"/>
                  <a:gd name="T42" fmla="*/ 28 h 2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52" h="28">
                    <a:moveTo>
                      <a:pt x="7" y="0"/>
                    </a:moveTo>
                    <a:lnTo>
                      <a:pt x="25" y="4"/>
                    </a:lnTo>
                    <a:lnTo>
                      <a:pt x="54" y="11"/>
                    </a:lnTo>
                    <a:lnTo>
                      <a:pt x="97" y="12"/>
                    </a:lnTo>
                    <a:lnTo>
                      <a:pt x="122" y="9"/>
                    </a:lnTo>
                    <a:lnTo>
                      <a:pt x="149" y="4"/>
                    </a:lnTo>
                    <a:lnTo>
                      <a:pt x="152" y="20"/>
                    </a:lnTo>
                    <a:lnTo>
                      <a:pt x="123" y="25"/>
                    </a:lnTo>
                    <a:lnTo>
                      <a:pt x="97" y="28"/>
                    </a:lnTo>
                    <a:lnTo>
                      <a:pt x="52" y="26"/>
                    </a:lnTo>
                    <a:lnTo>
                      <a:pt x="22" y="20"/>
                    </a:lnTo>
                    <a:lnTo>
                      <a:pt x="0" y="15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89" name="Freeform 89"/>
              <p:cNvSpPr>
                <a:spLocks/>
              </p:cNvSpPr>
              <p:nvPr/>
            </p:nvSpPr>
            <p:spPr bwMode="auto">
              <a:xfrm>
                <a:off x="4512" y="2409"/>
                <a:ext cx="5" cy="3"/>
              </a:xfrm>
              <a:custGeom>
                <a:avLst/>
                <a:gdLst>
                  <a:gd name="T0" fmla="*/ 0 w 18"/>
                  <a:gd name="T1" fmla="*/ 0 h 15"/>
                  <a:gd name="T2" fmla="*/ 0 w 18"/>
                  <a:gd name="T3" fmla="*/ 0 h 15"/>
                  <a:gd name="T4" fmla="*/ 0 w 18"/>
                  <a:gd name="T5" fmla="*/ 0 h 15"/>
                  <a:gd name="T6" fmla="*/ 0 w 18"/>
                  <a:gd name="T7" fmla="*/ 0 h 15"/>
                  <a:gd name="T8" fmla="*/ 0 w 18"/>
                  <a:gd name="T9" fmla="*/ 0 h 15"/>
                  <a:gd name="T10" fmla="*/ 0 w 18"/>
                  <a:gd name="T11" fmla="*/ 0 h 1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"/>
                  <a:gd name="T19" fmla="*/ 0 h 15"/>
                  <a:gd name="T20" fmla="*/ 18 w 18"/>
                  <a:gd name="T21" fmla="*/ 15 h 1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" h="15">
                    <a:moveTo>
                      <a:pt x="2" y="6"/>
                    </a:moveTo>
                    <a:lnTo>
                      <a:pt x="0" y="13"/>
                    </a:lnTo>
                    <a:lnTo>
                      <a:pt x="6" y="15"/>
                    </a:lnTo>
                    <a:lnTo>
                      <a:pt x="13" y="0"/>
                    </a:lnTo>
                    <a:lnTo>
                      <a:pt x="18" y="8"/>
                    </a:ln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90" name="Freeform 90"/>
              <p:cNvSpPr>
                <a:spLocks/>
              </p:cNvSpPr>
              <p:nvPr/>
            </p:nvSpPr>
            <p:spPr bwMode="auto">
              <a:xfrm>
                <a:off x="4551" y="2387"/>
                <a:ext cx="32" cy="27"/>
              </a:xfrm>
              <a:custGeom>
                <a:avLst/>
                <a:gdLst>
                  <a:gd name="T0" fmla="*/ 0 w 128"/>
                  <a:gd name="T1" fmla="*/ 0 h 107"/>
                  <a:gd name="T2" fmla="*/ 0 w 128"/>
                  <a:gd name="T3" fmla="*/ 0 h 107"/>
                  <a:gd name="T4" fmla="*/ 0 w 128"/>
                  <a:gd name="T5" fmla="*/ 0 h 107"/>
                  <a:gd name="T6" fmla="*/ 0 w 128"/>
                  <a:gd name="T7" fmla="*/ 0 h 107"/>
                  <a:gd name="T8" fmla="*/ 0 w 128"/>
                  <a:gd name="T9" fmla="*/ 0 h 107"/>
                  <a:gd name="T10" fmla="*/ 0 w 128"/>
                  <a:gd name="T11" fmla="*/ 0 h 107"/>
                  <a:gd name="T12" fmla="*/ 0 w 128"/>
                  <a:gd name="T13" fmla="*/ 0 h 107"/>
                  <a:gd name="T14" fmla="*/ 0 w 128"/>
                  <a:gd name="T15" fmla="*/ 0 h 107"/>
                  <a:gd name="T16" fmla="*/ 0 w 128"/>
                  <a:gd name="T17" fmla="*/ 0 h 107"/>
                  <a:gd name="T18" fmla="*/ 0 w 128"/>
                  <a:gd name="T19" fmla="*/ 0 h 107"/>
                  <a:gd name="T20" fmla="*/ 0 w 128"/>
                  <a:gd name="T21" fmla="*/ 0 h 107"/>
                  <a:gd name="T22" fmla="*/ 0 w 128"/>
                  <a:gd name="T23" fmla="*/ 0 h 107"/>
                  <a:gd name="T24" fmla="*/ 0 w 128"/>
                  <a:gd name="T25" fmla="*/ 0 h 107"/>
                  <a:gd name="T26" fmla="*/ 0 w 128"/>
                  <a:gd name="T27" fmla="*/ 0 h 107"/>
                  <a:gd name="T28" fmla="*/ 0 w 128"/>
                  <a:gd name="T29" fmla="*/ 0 h 107"/>
                  <a:gd name="T30" fmla="*/ 0 w 128"/>
                  <a:gd name="T31" fmla="*/ 0 h 107"/>
                  <a:gd name="T32" fmla="*/ 0 w 128"/>
                  <a:gd name="T33" fmla="*/ 0 h 107"/>
                  <a:gd name="T34" fmla="*/ 0 w 128"/>
                  <a:gd name="T35" fmla="*/ 0 h 107"/>
                  <a:gd name="T36" fmla="*/ 0 w 128"/>
                  <a:gd name="T37" fmla="*/ 0 h 107"/>
                  <a:gd name="T38" fmla="*/ 0 w 128"/>
                  <a:gd name="T39" fmla="*/ 0 h 107"/>
                  <a:gd name="T40" fmla="*/ 0 w 128"/>
                  <a:gd name="T41" fmla="*/ 0 h 107"/>
                  <a:gd name="T42" fmla="*/ 0 w 128"/>
                  <a:gd name="T43" fmla="*/ 0 h 107"/>
                  <a:gd name="T44" fmla="*/ 0 w 128"/>
                  <a:gd name="T45" fmla="*/ 0 h 107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28"/>
                  <a:gd name="T70" fmla="*/ 0 h 107"/>
                  <a:gd name="T71" fmla="*/ 128 w 128"/>
                  <a:gd name="T72" fmla="*/ 107 h 107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28" h="107">
                    <a:moveTo>
                      <a:pt x="0" y="91"/>
                    </a:moveTo>
                    <a:lnTo>
                      <a:pt x="55" y="80"/>
                    </a:lnTo>
                    <a:lnTo>
                      <a:pt x="81" y="73"/>
                    </a:lnTo>
                    <a:lnTo>
                      <a:pt x="101" y="65"/>
                    </a:lnTo>
                    <a:lnTo>
                      <a:pt x="107" y="61"/>
                    </a:lnTo>
                    <a:lnTo>
                      <a:pt x="111" y="56"/>
                    </a:lnTo>
                    <a:lnTo>
                      <a:pt x="114" y="52"/>
                    </a:lnTo>
                    <a:lnTo>
                      <a:pt x="112" y="48"/>
                    </a:lnTo>
                    <a:lnTo>
                      <a:pt x="110" y="43"/>
                    </a:lnTo>
                    <a:lnTo>
                      <a:pt x="103" y="34"/>
                    </a:lnTo>
                    <a:lnTo>
                      <a:pt x="75" y="12"/>
                    </a:lnTo>
                    <a:lnTo>
                      <a:pt x="85" y="0"/>
                    </a:lnTo>
                    <a:lnTo>
                      <a:pt x="114" y="22"/>
                    </a:lnTo>
                    <a:lnTo>
                      <a:pt x="123" y="34"/>
                    </a:lnTo>
                    <a:lnTo>
                      <a:pt x="127" y="43"/>
                    </a:lnTo>
                    <a:lnTo>
                      <a:pt x="128" y="56"/>
                    </a:lnTo>
                    <a:lnTo>
                      <a:pt x="124" y="65"/>
                    </a:lnTo>
                    <a:lnTo>
                      <a:pt x="118" y="73"/>
                    </a:lnTo>
                    <a:lnTo>
                      <a:pt x="107" y="80"/>
                    </a:lnTo>
                    <a:lnTo>
                      <a:pt x="86" y="87"/>
                    </a:lnTo>
                    <a:lnTo>
                      <a:pt x="58" y="95"/>
                    </a:lnTo>
                    <a:lnTo>
                      <a:pt x="3" y="107"/>
                    </a:lnTo>
                    <a:lnTo>
                      <a:pt x="0" y="9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91" name="Freeform 91"/>
              <p:cNvSpPr>
                <a:spLocks/>
              </p:cNvSpPr>
              <p:nvPr/>
            </p:nvSpPr>
            <p:spPr bwMode="auto">
              <a:xfrm>
                <a:off x="4551" y="2410"/>
                <a:ext cx="1" cy="4"/>
              </a:xfrm>
              <a:custGeom>
                <a:avLst/>
                <a:gdLst>
                  <a:gd name="T0" fmla="*/ 0 w 3"/>
                  <a:gd name="T1" fmla="*/ 0 h 16"/>
                  <a:gd name="T2" fmla="*/ 0 w 3"/>
                  <a:gd name="T3" fmla="*/ 0 h 16"/>
                  <a:gd name="T4" fmla="*/ 0 w 3"/>
                  <a:gd name="T5" fmla="*/ 0 h 16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6"/>
                  <a:gd name="T11" fmla="*/ 3 w 3"/>
                  <a:gd name="T12" fmla="*/ 16 h 1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6">
                    <a:moveTo>
                      <a:pt x="3" y="16"/>
                    </a:moveTo>
                    <a:lnTo>
                      <a:pt x="0" y="0"/>
                    </a:lnTo>
                    <a:lnTo>
                      <a:pt x="3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92" name="Freeform 92"/>
              <p:cNvSpPr>
                <a:spLocks/>
              </p:cNvSpPr>
              <p:nvPr/>
            </p:nvSpPr>
            <p:spPr bwMode="auto">
              <a:xfrm>
                <a:off x="4542" y="2365"/>
                <a:ext cx="31" cy="25"/>
              </a:xfrm>
              <a:custGeom>
                <a:avLst/>
                <a:gdLst>
                  <a:gd name="T0" fmla="*/ 0 w 120"/>
                  <a:gd name="T1" fmla="*/ 0 h 100"/>
                  <a:gd name="T2" fmla="*/ 0 w 120"/>
                  <a:gd name="T3" fmla="*/ 0 h 100"/>
                  <a:gd name="T4" fmla="*/ 0 w 120"/>
                  <a:gd name="T5" fmla="*/ 0 h 100"/>
                  <a:gd name="T6" fmla="*/ 0 w 120"/>
                  <a:gd name="T7" fmla="*/ 0 h 100"/>
                  <a:gd name="T8" fmla="*/ 0 w 120"/>
                  <a:gd name="T9" fmla="*/ 0 h 1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0"/>
                  <a:gd name="T16" fmla="*/ 0 h 100"/>
                  <a:gd name="T17" fmla="*/ 120 w 120"/>
                  <a:gd name="T18" fmla="*/ 100 h 1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0" h="100">
                    <a:moveTo>
                      <a:pt x="110" y="100"/>
                    </a:moveTo>
                    <a:lnTo>
                      <a:pt x="120" y="88"/>
                    </a:lnTo>
                    <a:lnTo>
                      <a:pt x="10" y="0"/>
                    </a:lnTo>
                    <a:lnTo>
                      <a:pt x="0" y="12"/>
                    </a:lnTo>
                    <a:lnTo>
                      <a:pt x="110" y="10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93" name="Freeform 93"/>
              <p:cNvSpPr>
                <a:spLocks/>
              </p:cNvSpPr>
              <p:nvPr/>
            </p:nvSpPr>
            <p:spPr bwMode="auto">
              <a:xfrm>
                <a:off x="4570" y="2387"/>
                <a:ext cx="3" cy="3"/>
              </a:xfrm>
              <a:custGeom>
                <a:avLst/>
                <a:gdLst>
                  <a:gd name="T0" fmla="*/ 0 w 10"/>
                  <a:gd name="T1" fmla="*/ 0 h 12"/>
                  <a:gd name="T2" fmla="*/ 0 w 10"/>
                  <a:gd name="T3" fmla="*/ 0 h 12"/>
                  <a:gd name="T4" fmla="*/ 0 w 10"/>
                  <a:gd name="T5" fmla="*/ 0 h 12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12"/>
                  <a:gd name="T11" fmla="*/ 10 w 10"/>
                  <a:gd name="T12" fmla="*/ 12 h 1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12">
                    <a:moveTo>
                      <a:pt x="0" y="12"/>
                    </a:moveTo>
                    <a:lnTo>
                      <a:pt x="1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94" name="Freeform 94"/>
              <p:cNvSpPr>
                <a:spLocks/>
              </p:cNvSpPr>
              <p:nvPr/>
            </p:nvSpPr>
            <p:spPr bwMode="auto">
              <a:xfrm>
                <a:off x="4531" y="2339"/>
                <a:ext cx="14" cy="28"/>
              </a:xfrm>
              <a:custGeom>
                <a:avLst/>
                <a:gdLst>
                  <a:gd name="T0" fmla="*/ 0 w 58"/>
                  <a:gd name="T1" fmla="*/ 0 h 113"/>
                  <a:gd name="T2" fmla="*/ 0 w 58"/>
                  <a:gd name="T3" fmla="*/ 0 h 113"/>
                  <a:gd name="T4" fmla="*/ 0 w 58"/>
                  <a:gd name="T5" fmla="*/ 0 h 113"/>
                  <a:gd name="T6" fmla="*/ 0 w 58"/>
                  <a:gd name="T7" fmla="*/ 0 h 113"/>
                  <a:gd name="T8" fmla="*/ 0 w 58"/>
                  <a:gd name="T9" fmla="*/ 0 h 1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"/>
                  <a:gd name="T16" fmla="*/ 0 h 113"/>
                  <a:gd name="T17" fmla="*/ 58 w 58"/>
                  <a:gd name="T18" fmla="*/ 113 h 1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" h="113">
                    <a:moveTo>
                      <a:pt x="43" y="113"/>
                    </a:moveTo>
                    <a:lnTo>
                      <a:pt x="58" y="107"/>
                    </a:lnTo>
                    <a:lnTo>
                      <a:pt x="14" y="0"/>
                    </a:lnTo>
                    <a:lnTo>
                      <a:pt x="0" y="7"/>
                    </a:lnTo>
                    <a:lnTo>
                      <a:pt x="43" y="1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95" name="Freeform 95"/>
              <p:cNvSpPr>
                <a:spLocks/>
              </p:cNvSpPr>
              <p:nvPr/>
            </p:nvSpPr>
            <p:spPr bwMode="auto">
              <a:xfrm>
                <a:off x="4542" y="2365"/>
                <a:ext cx="3" cy="3"/>
              </a:xfrm>
              <a:custGeom>
                <a:avLst/>
                <a:gdLst>
                  <a:gd name="T0" fmla="*/ 0 w 15"/>
                  <a:gd name="T1" fmla="*/ 0 h 12"/>
                  <a:gd name="T2" fmla="*/ 0 w 15"/>
                  <a:gd name="T3" fmla="*/ 0 h 12"/>
                  <a:gd name="T4" fmla="*/ 0 w 15"/>
                  <a:gd name="T5" fmla="*/ 0 h 12"/>
                  <a:gd name="T6" fmla="*/ 0 w 15"/>
                  <a:gd name="T7" fmla="*/ 0 h 12"/>
                  <a:gd name="T8" fmla="*/ 0 w 15"/>
                  <a:gd name="T9" fmla="*/ 0 h 12"/>
                  <a:gd name="T10" fmla="*/ 0 w 15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5"/>
                  <a:gd name="T19" fmla="*/ 0 h 12"/>
                  <a:gd name="T20" fmla="*/ 15 w 15"/>
                  <a:gd name="T21" fmla="*/ 12 h 1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5" h="12">
                    <a:moveTo>
                      <a:pt x="3" y="12"/>
                    </a:moveTo>
                    <a:lnTo>
                      <a:pt x="0" y="11"/>
                    </a:lnTo>
                    <a:lnTo>
                      <a:pt x="0" y="9"/>
                    </a:lnTo>
                    <a:lnTo>
                      <a:pt x="15" y="3"/>
                    </a:lnTo>
                    <a:lnTo>
                      <a:pt x="13" y="0"/>
                    </a:lnTo>
                    <a:lnTo>
                      <a:pt x="3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96" name="Freeform 96"/>
              <p:cNvSpPr>
                <a:spLocks/>
              </p:cNvSpPr>
              <p:nvPr/>
            </p:nvSpPr>
            <p:spPr bwMode="auto">
              <a:xfrm>
                <a:off x="4532" y="2208"/>
                <a:ext cx="48" cy="133"/>
              </a:xfrm>
              <a:custGeom>
                <a:avLst/>
                <a:gdLst>
                  <a:gd name="T0" fmla="*/ 0 w 192"/>
                  <a:gd name="T1" fmla="*/ 0 h 533"/>
                  <a:gd name="T2" fmla="*/ 0 w 192"/>
                  <a:gd name="T3" fmla="*/ 0 h 533"/>
                  <a:gd name="T4" fmla="*/ 0 w 192"/>
                  <a:gd name="T5" fmla="*/ 0 h 533"/>
                  <a:gd name="T6" fmla="*/ 0 w 192"/>
                  <a:gd name="T7" fmla="*/ 0 h 533"/>
                  <a:gd name="T8" fmla="*/ 0 w 192"/>
                  <a:gd name="T9" fmla="*/ 0 h 533"/>
                  <a:gd name="T10" fmla="*/ 0 w 192"/>
                  <a:gd name="T11" fmla="*/ 0 h 533"/>
                  <a:gd name="T12" fmla="*/ 0 w 192"/>
                  <a:gd name="T13" fmla="*/ 0 h 533"/>
                  <a:gd name="T14" fmla="*/ 0 w 192"/>
                  <a:gd name="T15" fmla="*/ 0 h 533"/>
                  <a:gd name="T16" fmla="*/ 0 w 192"/>
                  <a:gd name="T17" fmla="*/ 0 h 533"/>
                  <a:gd name="T18" fmla="*/ 0 w 192"/>
                  <a:gd name="T19" fmla="*/ 0 h 533"/>
                  <a:gd name="T20" fmla="*/ 0 w 192"/>
                  <a:gd name="T21" fmla="*/ 0 h 533"/>
                  <a:gd name="T22" fmla="*/ 0 w 192"/>
                  <a:gd name="T23" fmla="*/ 0 h 533"/>
                  <a:gd name="T24" fmla="*/ 0 w 192"/>
                  <a:gd name="T25" fmla="*/ 0 h 533"/>
                  <a:gd name="T26" fmla="*/ 0 w 192"/>
                  <a:gd name="T27" fmla="*/ 0 h 533"/>
                  <a:gd name="T28" fmla="*/ 0 w 192"/>
                  <a:gd name="T29" fmla="*/ 0 h 533"/>
                  <a:gd name="T30" fmla="*/ 0 w 192"/>
                  <a:gd name="T31" fmla="*/ 0 h 533"/>
                  <a:gd name="T32" fmla="*/ 0 w 192"/>
                  <a:gd name="T33" fmla="*/ 0 h 533"/>
                  <a:gd name="T34" fmla="*/ 0 w 192"/>
                  <a:gd name="T35" fmla="*/ 0 h 533"/>
                  <a:gd name="T36" fmla="*/ 0 w 192"/>
                  <a:gd name="T37" fmla="*/ 0 h 533"/>
                  <a:gd name="T38" fmla="*/ 0 w 192"/>
                  <a:gd name="T39" fmla="*/ 0 h 533"/>
                  <a:gd name="T40" fmla="*/ 0 w 192"/>
                  <a:gd name="T41" fmla="*/ 0 h 533"/>
                  <a:gd name="T42" fmla="*/ 0 w 192"/>
                  <a:gd name="T43" fmla="*/ 0 h 533"/>
                  <a:gd name="T44" fmla="*/ 0 w 192"/>
                  <a:gd name="T45" fmla="*/ 0 h 533"/>
                  <a:gd name="T46" fmla="*/ 0 w 192"/>
                  <a:gd name="T47" fmla="*/ 0 h 533"/>
                  <a:gd name="T48" fmla="*/ 0 w 192"/>
                  <a:gd name="T49" fmla="*/ 0 h 533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92"/>
                  <a:gd name="T76" fmla="*/ 0 h 533"/>
                  <a:gd name="T77" fmla="*/ 192 w 192"/>
                  <a:gd name="T78" fmla="*/ 533 h 533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92" h="533">
                    <a:moveTo>
                      <a:pt x="0" y="522"/>
                    </a:moveTo>
                    <a:lnTo>
                      <a:pt x="35" y="488"/>
                    </a:lnTo>
                    <a:lnTo>
                      <a:pt x="64" y="453"/>
                    </a:lnTo>
                    <a:lnTo>
                      <a:pt x="89" y="418"/>
                    </a:lnTo>
                    <a:lnTo>
                      <a:pt x="111" y="380"/>
                    </a:lnTo>
                    <a:lnTo>
                      <a:pt x="126" y="345"/>
                    </a:lnTo>
                    <a:lnTo>
                      <a:pt x="141" y="308"/>
                    </a:lnTo>
                    <a:lnTo>
                      <a:pt x="162" y="235"/>
                    </a:lnTo>
                    <a:lnTo>
                      <a:pt x="167" y="200"/>
                    </a:lnTo>
                    <a:lnTo>
                      <a:pt x="172" y="166"/>
                    </a:lnTo>
                    <a:lnTo>
                      <a:pt x="176" y="103"/>
                    </a:lnTo>
                    <a:lnTo>
                      <a:pt x="176" y="0"/>
                    </a:lnTo>
                    <a:lnTo>
                      <a:pt x="192" y="0"/>
                    </a:lnTo>
                    <a:lnTo>
                      <a:pt x="190" y="103"/>
                    </a:lnTo>
                    <a:lnTo>
                      <a:pt x="187" y="169"/>
                    </a:lnTo>
                    <a:lnTo>
                      <a:pt x="181" y="204"/>
                    </a:lnTo>
                    <a:lnTo>
                      <a:pt x="176" y="240"/>
                    </a:lnTo>
                    <a:lnTo>
                      <a:pt x="155" y="314"/>
                    </a:lnTo>
                    <a:lnTo>
                      <a:pt x="141" y="352"/>
                    </a:lnTo>
                    <a:lnTo>
                      <a:pt x="124" y="389"/>
                    </a:lnTo>
                    <a:lnTo>
                      <a:pt x="102" y="427"/>
                    </a:lnTo>
                    <a:lnTo>
                      <a:pt x="75" y="463"/>
                    </a:lnTo>
                    <a:lnTo>
                      <a:pt x="45" y="500"/>
                    </a:lnTo>
                    <a:lnTo>
                      <a:pt x="10" y="533"/>
                    </a:lnTo>
                    <a:lnTo>
                      <a:pt x="0" y="5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97" name="Freeform 97"/>
              <p:cNvSpPr>
                <a:spLocks/>
              </p:cNvSpPr>
              <p:nvPr/>
            </p:nvSpPr>
            <p:spPr bwMode="auto">
              <a:xfrm>
                <a:off x="4531" y="2338"/>
                <a:ext cx="4" cy="3"/>
              </a:xfrm>
              <a:custGeom>
                <a:avLst/>
                <a:gdLst>
                  <a:gd name="T0" fmla="*/ 0 w 15"/>
                  <a:gd name="T1" fmla="*/ 0 h 11"/>
                  <a:gd name="T2" fmla="*/ 0 w 15"/>
                  <a:gd name="T3" fmla="*/ 0 h 11"/>
                  <a:gd name="T4" fmla="*/ 0 w 15"/>
                  <a:gd name="T5" fmla="*/ 0 h 11"/>
                  <a:gd name="T6" fmla="*/ 0 w 15"/>
                  <a:gd name="T7" fmla="*/ 0 h 11"/>
                  <a:gd name="T8" fmla="*/ 0 w 15"/>
                  <a:gd name="T9" fmla="*/ 0 h 11"/>
                  <a:gd name="T10" fmla="*/ 0 w 15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5"/>
                  <a:gd name="T19" fmla="*/ 0 h 11"/>
                  <a:gd name="T20" fmla="*/ 15 w 15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5" h="11">
                    <a:moveTo>
                      <a:pt x="1" y="9"/>
                    </a:moveTo>
                    <a:lnTo>
                      <a:pt x="0" y="4"/>
                    </a:lnTo>
                    <a:lnTo>
                      <a:pt x="4" y="0"/>
                    </a:lnTo>
                    <a:lnTo>
                      <a:pt x="14" y="11"/>
                    </a:lnTo>
                    <a:lnTo>
                      <a:pt x="15" y="2"/>
                    </a:lnTo>
                    <a:lnTo>
                      <a:pt x="1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98" name="Freeform 98"/>
              <p:cNvSpPr>
                <a:spLocks/>
              </p:cNvSpPr>
              <p:nvPr/>
            </p:nvSpPr>
            <p:spPr bwMode="auto">
              <a:xfrm>
                <a:off x="4545" y="2142"/>
                <a:ext cx="34" cy="66"/>
              </a:xfrm>
              <a:custGeom>
                <a:avLst/>
                <a:gdLst>
                  <a:gd name="T0" fmla="*/ 0 w 138"/>
                  <a:gd name="T1" fmla="*/ 0 h 267"/>
                  <a:gd name="T2" fmla="*/ 0 w 138"/>
                  <a:gd name="T3" fmla="*/ 0 h 267"/>
                  <a:gd name="T4" fmla="*/ 0 w 138"/>
                  <a:gd name="T5" fmla="*/ 0 h 267"/>
                  <a:gd name="T6" fmla="*/ 0 w 138"/>
                  <a:gd name="T7" fmla="*/ 0 h 267"/>
                  <a:gd name="T8" fmla="*/ 0 w 138"/>
                  <a:gd name="T9" fmla="*/ 0 h 267"/>
                  <a:gd name="T10" fmla="*/ 0 w 138"/>
                  <a:gd name="T11" fmla="*/ 0 h 267"/>
                  <a:gd name="T12" fmla="*/ 0 w 138"/>
                  <a:gd name="T13" fmla="*/ 0 h 267"/>
                  <a:gd name="T14" fmla="*/ 0 w 138"/>
                  <a:gd name="T15" fmla="*/ 0 h 267"/>
                  <a:gd name="T16" fmla="*/ 0 w 138"/>
                  <a:gd name="T17" fmla="*/ 0 h 267"/>
                  <a:gd name="T18" fmla="*/ 0 w 138"/>
                  <a:gd name="T19" fmla="*/ 0 h 267"/>
                  <a:gd name="T20" fmla="*/ 0 w 138"/>
                  <a:gd name="T21" fmla="*/ 0 h 267"/>
                  <a:gd name="T22" fmla="*/ 0 w 138"/>
                  <a:gd name="T23" fmla="*/ 0 h 267"/>
                  <a:gd name="T24" fmla="*/ 0 w 138"/>
                  <a:gd name="T25" fmla="*/ 0 h 267"/>
                  <a:gd name="T26" fmla="*/ 0 w 138"/>
                  <a:gd name="T27" fmla="*/ 0 h 267"/>
                  <a:gd name="T28" fmla="*/ 0 w 138"/>
                  <a:gd name="T29" fmla="*/ 0 h 26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8"/>
                  <a:gd name="T46" fmla="*/ 0 h 267"/>
                  <a:gd name="T47" fmla="*/ 138 w 138"/>
                  <a:gd name="T48" fmla="*/ 267 h 26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8" h="267">
                    <a:moveTo>
                      <a:pt x="124" y="267"/>
                    </a:moveTo>
                    <a:lnTo>
                      <a:pt x="120" y="244"/>
                    </a:lnTo>
                    <a:lnTo>
                      <a:pt x="110" y="213"/>
                    </a:lnTo>
                    <a:lnTo>
                      <a:pt x="76" y="134"/>
                    </a:lnTo>
                    <a:lnTo>
                      <a:pt x="35" y="57"/>
                    </a:lnTo>
                    <a:lnTo>
                      <a:pt x="16" y="29"/>
                    </a:lnTo>
                    <a:lnTo>
                      <a:pt x="0" y="11"/>
                    </a:lnTo>
                    <a:lnTo>
                      <a:pt x="12" y="0"/>
                    </a:lnTo>
                    <a:lnTo>
                      <a:pt x="27" y="18"/>
                    </a:lnTo>
                    <a:lnTo>
                      <a:pt x="48" y="49"/>
                    </a:lnTo>
                    <a:lnTo>
                      <a:pt x="89" y="126"/>
                    </a:lnTo>
                    <a:lnTo>
                      <a:pt x="124" y="206"/>
                    </a:lnTo>
                    <a:lnTo>
                      <a:pt x="135" y="240"/>
                    </a:lnTo>
                    <a:lnTo>
                      <a:pt x="138" y="265"/>
                    </a:lnTo>
                    <a:lnTo>
                      <a:pt x="124" y="26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99" name="Freeform 99"/>
              <p:cNvSpPr>
                <a:spLocks/>
              </p:cNvSpPr>
              <p:nvPr/>
            </p:nvSpPr>
            <p:spPr bwMode="auto">
              <a:xfrm>
                <a:off x="4576" y="2208"/>
                <a:ext cx="4" cy="1"/>
              </a:xfrm>
              <a:custGeom>
                <a:avLst/>
                <a:gdLst>
                  <a:gd name="T0" fmla="*/ 0 w 16"/>
                  <a:gd name="T1" fmla="*/ 1 h 2"/>
                  <a:gd name="T2" fmla="*/ 0 w 16"/>
                  <a:gd name="T3" fmla="*/ 0 h 2"/>
                  <a:gd name="T4" fmla="*/ 0 w 16"/>
                  <a:gd name="T5" fmla="*/ 1 h 2"/>
                  <a:gd name="T6" fmla="*/ 0 w 16"/>
                  <a:gd name="T7" fmla="*/ 1 h 2"/>
                  <a:gd name="T8" fmla="*/ 0 w 16"/>
                  <a:gd name="T9" fmla="*/ 1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"/>
                  <a:gd name="T17" fmla="*/ 16 w 16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">
                    <a:moveTo>
                      <a:pt x="16" y="1"/>
                    </a:moveTo>
                    <a:lnTo>
                      <a:pt x="14" y="0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6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00" name="Freeform 100"/>
              <p:cNvSpPr>
                <a:spLocks/>
              </p:cNvSpPr>
              <p:nvPr/>
            </p:nvSpPr>
            <p:spPr bwMode="auto">
              <a:xfrm>
                <a:off x="4545" y="2052"/>
                <a:ext cx="29" cy="92"/>
              </a:xfrm>
              <a:custGeom>
                <a:avLst/>
                <a:gdLst>
                  <a:gd name="T0" fmla="*/ 0 w 116"/>
                  <a:gd name="T1" fmla="*/ 0 h 370"/>
                  <a:gd name="T2" fmla="*/ 0 w 116"/>
                  <a:gd name="T3" fmla="*/ 0 h 370"/>
                  <a:gd name="T4" fmla="*/ 0 w 116"/>
                  <a:gd name="T5" fmla="*/ 0 h 370"/>
                  <a:gd name="T6" fmla="*/ 0 w 116"/>
                  <a:gd name="T7" fmla="*/ 0 h 370"/>
                  <a:gd name="T8" fmla="*/ 0 w 116"/>
                  <a:gd name="T9" fmla="*/ 0 h 370"/>
                  <a:gd name="T10" fmla="*/ 0 w 116"/>
                  <a:gd name="T11" fmla="*/ 0 h 370"/>
                  <a:gd name="T12" fmla="*/ 0 w 116"/>
                  <a:gd name="T13" fmla="*/ 0 h 370"/>
                  <a:gd name="T14" fmla="*/ 0 w 116"/>
                  <a:gd name="T15" fmla="*/ 0 h 370"/>
                  <a:gd name="T16" fmla="*/ 0 w 116"/>
                  <a:gd name="T17" fmla="*/ 0 h 370"/>
                  <a:gd name="T18" fmla="*/ 0 w 116"/>
                  <a:gd name="T19" fmla="*/ 0 h 370"/>
                  <a:gd name="T20" fmla="*/ 0 w 116"/>
                  <a:gd name="T21" fmla="*/ 0 h 370"/>
                  <a:gd name="T22" fmla="*/ 0 w 116"/>
                  <a:gd name="T23" fmla="*/ 0 h 370"/>
                  <a:gd name="T24" fmla="*/ 0 w 116"/>
                  <a:gd name="T25" fmla="*/ 0 h 370"/>
                  <a:gd name="T26" fmla="*/ 0 w 116"/>
                  <a:gd name="T27" fmla="*/ 0 h 370"/>
                  <a:gd name="T28" fmla="*/ 0 w 116"/>
                  <a:gd name="T29" fmla="*/ 0 h 370"/>
                  <a:gd name="T30" fmla="*/ 0 w 116"/>
                  <a:gd name="T31" fmla="*/ 0 h 370"/>
                  <a:gd name="T32" fmla="*/ 0 w 116"/>
                  <a:gd name="T33" fmla="*/ 0 h 370"/>
                  <a:gd name="T34" fmla="*/ 0 w 116"/>
                  <a:gd name="T35" fmla="*/ 0 h 370"/>
                  <a:gd name="T36" fmla="*/ 0 w 116"/>
                  <a:gd name="T37" fmla="*/ 0 h 370"/>
                  <a:gd name="T38" fmla="*/ 0 w 116"/>
                  <a:gd name="T39" fmla="*/ 0 h 370"/>
                  <a:gd name="T40" fmla="*/ 0 w 116"/>
                  <a:gd name="T41" fmla="*/ 0 h 37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16"/>
                  <a:gd name="T64" fmla="*/ 0 h 370"/>
                  <a:gd name="T65" fmla="*/ 116 w 116"/>
                  <a:gd name="T66" fmla="*/ 370 h 370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16" h="370">
                    <a:moveTo>
                      <a:pt x="0" y="360"/>
                    </a:moveTo>
                    <a:lnTo>
                      <a:pt x="26" y="314"/>
                    </a:lnTo>
                    <a:lnTo>
                      <a:pt x="47" y="271"/>
                    </a:lnTo>
                    <a:lnTo>
                      <a:pt x="64" y="229"/>
                    </a:lnTo>
                    <a:lnTo>
                      <a:pt x="78" y="187"/>
                    </a:lnTo>
                    <a:lnTo>
                      <a:pt x="89" y="145"/>
                    </a:lnTo>
                    <a:lnTo>
                      <a:pt x="97" y="100"/>
                    </a:lnTo>
                    <a:lnTo>
                      <a:pt x="99" y="75"/>
                    </a:lnTo>
                    <a:lnTo>
                      <a:pt x="101" y="52"/>
                    </a:lnTo>
                    <a:lnTo>
                      <a:pt x="102" y="0"/>
                    </a:lnTo>
                    <a:lnTo>
                      <a:pt x="116" y="0"/>
                    </a:lnTo>
                    <a:lnTo>
                      <a:pt x="115" y="52"/>
                    </a:lnTo>
                    <a:lnTo>
                      <a:pt x="114" y="78"/>
                    </a:lnTo>
                    <a:lnTo>
                      <a:pt x="111" y="104"/>
                    </a:lnTo>
                    <a:lnTo>
                      <a:pt x="103" y="149"/>
                    </a:lnTo>
                    <a:lnTo>
                      <a:pt x="93" y="192"/>
                    </a:lnTo>
                    <a:lnTo>
                      <a:pt x="78" y="236"/>
                    </a:lnTo>
                    <a:lnTo>
                      <a:pt x="60" y="279"/>
                    </a:lnTo>
                    <a:lnTo>
                      <a:pt x="39" y="323"/>
                    </a:lnTo>
                    <a:lnTo>
                      <a:pt x="13" y="370"/>
                    </a:lnTo>
                    <a:lnTo>
                      <a:pt x="0" y="36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01" name="Freeform 101"/>
              <p:cNvSpPr>
                <a:spLocks/>
              </p:cNvSpPr>
              <p:nvPr/>
            </p:nvSpPr>
            <p:spPr bwMode="auto">
              <a:xfrm>
                <a:off x="4544" y="2142"/>
                <a:ext cx="4" cy="2"/>
              </a:xfrm>
              <a:custGeom>
                <a:avLst/>
                <a:gdLst>
                  <a:gd name="T0" fmla="*/ 0 w 16"/>
                  <a:gd name="T1" fmla="*/ 0 h 11"/>
                  <a:gd name="T2" fmla="*/ 0 w 16"/>
                  <a:gd name="T3" fmla="*/ 0 h 11"/>
                  <a:gd name="T4" fmla="*/ 0 w 16"/>
                  <a:gd name="T5" fmla="*/ 0 h 11"/>
                  <a:gd name="T6" fmla="*/ 0 w 16"/>
                  <a:gd name="T7" fmla="*/ 0 h 11"/>
                  <a:gd name="T8" fmla="*/ 0 w 16"/>
                  <a:gd name="T9" fmla="*/ 0 h 11"/>
                  <a:gd name="T10" fmla="*/ 0 w 16"/>
                  <a:gd name="T11" fmla="*/ 0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6"/>
                  <a:gd name="T19" fmla="*/ 0 h 11"/>
                  <a:gd name="T20" fmla="*/ 16 w 16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6" h="11">
                    <a:moveTo>
                      <a:pt x="3" y="11"/>
                    </a:moveTo>
                    <a:lnTo>
                      <a:pt x="0" y="7"/>
                    </a:lnTo>
                    <a:lnTo>
                      <a:pt x="3" y="1"/>
                    </a:lnTo>
                    <a:lnTo>
                      <a:pt x="16" y="11"/>
                    </a:lnTo>
                    <a:lnTo>
                      <a:pt x="15" y="0"/>
                    </a:lnTo>
                    <a:lnTo>
                      <a:pt x="3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02" name="Freeform 102"/>
              <p:cNvSpPr>
                <a:spLocks/>
              </p:cNvSpPr>
              <p:nvPr/>
            </p:nvSpPr>
            <p:spPr bwMode="auto">
              <a:xfrm>
                <a:off x="4568" y="2035"/>
                <a:ext cx="6" cy="17"/>
              </a:xfrm>
              <a:custGeom>
                <a:avLst/>
                <a:gdLst>
                  <a:gd name="T0" fmla="*/ 0 w 23"/>
                  <a:gd name="T1" fmla="*/ 0 h 68"/>
                  <a:gd name="T2" fmla="*/ 0 w 23"/>
                  <a:gd name="T3" fmla="*/ 0 h 68"/>
                  <a:gd name="T4" fmla="*/ 0 w 23"/>
                  <a:gd name="T5" fmla="*/ 0 h 68"/>
                  <a:gd name="T6" fmla="*/ 0 w 23"/>
                  <a:gd name="T7" fmla="*/ 0 h 68"/>
                  <a:gd name="T8" fmla="*/ 0 w 23"/>
                  <a:gd name="T9" fmla="*/ 0 h 68"/>
                  <a:gd name="T10" fmla="*/ 0 w 23"/>
                  <a:gd name="T11" fmla="*/ 0 h 68"/>
                  <a:gd name="T12" fmla="*/ 0 w 23"/>
                  <a:gd name="T13" fmla="*/ 0 h 68"/>
                  <a:gd name="T14" fmla="*/ 0 w 23"/>
                  <a:gd name="T15" fmla="*/ 0 h 68"/>
                  <a:gd name="T16" fmla="*/ 0 w 23"/>
                  <a:gd name="T17" fmla="*/ 0 h 6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3"/>
                  <a:gd name="T28" fmla="*/ 0 h 68"/>
                  <a:gd name="T29" fmla="*/ 23 w 23"/>
                  <a:gd name="T30" fmla="*/ 68 h 6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3" h="68">
                    <a:moveTo>
                      <a:pt x="9" y="68"/>
                    </a:moveTo>
                    <a:lnTo>
                      <a:pt x="8" y="51"/>
                    </a:lnTo>
                    <a:lnTo>
                      <a:pt x="5" y="35"/>
                    </a:lnTo>
                    <a:lnTo>
                      <a:pt x="0" y="3"/>
                    </a:lnTo>
                    <a:lnTo>
                      <a:pt x="14" y="0"/>
                    </a:lnTo>
                    <a:lnTo>
                      <a:pt x="19" y="33"/>
                    </a:lnTo>
                    <a:lnTo>
                      <a:pt x="22" y="48"/>
                    </a:lnTo>
                    <a:lnTo>
                      <a:pt x="23" y="68"/>
                    </a:lnTo>
                    <a:lnTo>
                      <a:pt x="9" y="6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03" name="Freeform 103"/>
              <p:cNvSpPr>
                <a:spLocks/>
              </p:cNvSpPr>
              <p:nvPr/>
            </p:nvSpPr>
            <p:spPr bwMode="auto">
              <a:xfrm>
                <a:off x="4570" y="2052"/>
                <a:ext cx="4" cy="1"/>
              </a:xfrm>
              <a:custGeom>
                <a:avLst/>
                <a:gdLst>
                  <a:gd name="T0" fmla="*/ 0 w 14"/>
                  <a:gd name="T1" fmla="*/ 0 h 1"/>
                  <a:gd name="T2" fmla="*/ 0 w 14"/>
                  <a:gd name="T3" fmla="*/ 0 h 1"/>
                  <a:gd name="T4" fmla="*/ 0 w 14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14"/>
                  <a:gd name="T10" fmla="*/ 0 h 1"/>
                  <a:gd name="T11" fmla="*/ 14 w 14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4" h="1">
                    <a:moveTo>
                      <a:pt x="14" y="0"/>
                    </a:moveTo>
                    <a:lnTo>
                      <a:pt x="0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04" name="Freeform 104"/>
              <p:cNvSpPr>
                <a:spLocks/>
              </p:cNvSpPr>
              <p:nvPr/>
            </p:nvSpPr>
            <p:spPr bwMode="auto">
              <a:xfrm>
                <a:off x="4543" y="2026"/>
                <a:ext cx="28" cy="11"/>
              </a:xfrm>
              <a:custGeom>
                <a:avLst/>
                <a:gdLst>
                  <a:gd name="T0" fmla="*/ 0 w 110"/>
                  <a:gd name="T1" fmla="*/ 0 h 45"/>
                  <a:gd name="T2" fmla="*/ 0 w 110"/>
                  <a:gd name="T3" fmla="*/ 0 h 45"/>
                  <a:gd name="T4" fmla="*/ 0 w 110"/>
                  <a:gd name="T5" fmla="*/ 0 h 45"/>
                  <a:gd name="T6" fmla="*/ 0 w 110"/>
                  <a:gd name="T7" fmla="*/ 0 h 45"/>
                  <a:gd name="T8" fmla="*/ 0 w 110"/>
                  <a:gd name="T9" fmla="*/ 0 h 45"/>
                  <a:gd name="T10" fmla="*/ 0 w 110"/>
                  <a:gd name="T11" fmla="*/ 0 h 45"/>
                  <a:gd name="T12" fmla="*/ 0 w 110"/>
                  <a:gd name="T13" fmla="*/ 0 h 45"/>
                  <a:gd name="T14" fmla="*/ 0 w 110"/>
                  <a:gd name="T15" fmla="*/ 0 h 45"/>
                  <a:gd name="T16" fmla="*/ 0 w 110"/>
                  <a:gd name="T17" fmla="*/ 0 h 45"/>
                  <a:gd name="T18" fmla="*/ 0 w 110"/>
                  <a:gd name="T19" fmla="*/ 0 h 45"/>
                  <a:gd name="T20" fmla="*/ 0 w 110"/>
                  <a:gd name="T21" fmla="*/ 0 h 45"/>
                  <a:gd name="T22" fmla="*/ 0 w 110"/>
                  <a:gd name="T23" fmla="*/ 0 h 45"/>
                  <a:gd name="T24" fmla="*/ 0 w 110"/>
                  <a:gd name="T25" fmla="*/ 0 h 45"/>
                  <a:gd name="T26" fmla="*/ 0 w 110"/>
                  <a:gd name="T27" fmla="*/ 0 h 45"/>
                  <a:gd name="T28" fmla="*/ 0 w 110"/>
                  <a:gd name="T29" fmla="*/ 0 h 45"/>
                  <a:gd name="T30" fmla="*/ 0 w 110"/>
                  <a:gd name="T31" fmla="*/ 0 h 45"/>
                  <a:gd name="T32" fmla="*/ 0 w 110"/>
                  <a:gd name="T33" fmla="*/ 0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10"/>
                  <a:gd name="T52" fmla="*/ 0 h 45"/>
                  <a:gd name="T53" fmla="*/ 110 w 110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10" h="45">
                    <a:moveTo>
                      <a:pt x="105" y="45"/>
                    </a:moveTo>
                    <a:lnTo>
                      <a:pt x="94" y="41"/>
                    </a:lnTo>
                    <a:lnTo>
                      <a:pt x="85" y="35"/>
                    </a:lnTo>
                    <a:lnTo>
                      <a:pt x="70" y="22"/>
                    </a:lnTo>
                    <a:lnTo>
                      <a:pt x="61" y="17"/>
                    </a:lnTo>
                    <a:lnTo>
                      <a:pt x="49" y="14"/>
                    </a:lnTo>
                    <a:lnTo>
                      <a:pt x="30" y="14"/>
                    </a:lnTo>
                    <a:lnTo>
                      <a:pt x="6" y="21"/>
                    </a:lnTo>
                    <a:lnTo>
                      <a:pt x="0" y="6"/>
                    </a:lnTo>
                    <a:lnTo>
                      <a:pt x="27" y="0"/>
                    </a:lnTo>
                    <a:lnTo>
                      <a:pt x="49" y="0"/>
                    </a:lnTo>
                    <a:lnTo>
                      <a:pt x="66" y="3"/>
                    </a:lnTo>
                    <a:lnTo>
                      <a:pt x="80" y="10"/>
                    </a:lnTo>
                    <a:lnTo>
                      <a:pt x="96" y="23"/>
                    </a:lnTo>
                    <a:lnTo>
                      <a:pt x="102" y="28"/>
                    </a:lnTo>
                    <a:lnTo>
                      <a:pt x="110" y="31"/>
                    </a:lnTo>
                    <a:lnTo>
                      <a:pt x="105" y="4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05" name="Freeform 105"/>
              <p:cNvSpPr>
                <a:spLocks/>
              </p:cNvSpPr>
              <p:nvPr/>
            </p:nvSpPr>
            <p:spPr bwMode="auto">
              <a:xfrm>
                <a:off x="4568" y="2034"/>
                <a:ext cx="4" cy="3"/>
              </a:xfrm>
              <a:custGeom>
                <a:avLst/>
                <a:gdLst>
                  <a:gd name="T0" fmla="*/ 0 w 14"/>
                  <a:gd name="T1" fmla="*/ 0 h 14"/>
                  <a:gd name="T2" fmla="*/ 0 w 14"/>
                  <a:gd name="T3" fmla="*/ 0 h 14"/>
                  <a:gd name="T4" fmla="*/ 0 w 14"/>
                  <a:gd name="T5" fmla="*/ 0 h 14"/>
                  <a:gd name="T6" fmla="*/ 0 w 14"/>
                  <a:gd name="T7" fmla="*/ 0 h 14"/>
                  <a:gd name="T8" fmla="*/ 0 w 14"/>
                  <a:gd name="T9" fmla="*/ 0 h 14"/>
                  <a:gd name="T10" fmla="*/ 0 w 14"/>
                  <a:gd name="T11" fmla="*/ 0 h 1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"/>
                  <a:gd name="T19" fmla="*/ 0 h 14"/>
                  <a:gd name="T20" fmla="*/ 14 w 14"/>
                  <a:gd name="T21" fmla="*/ 14 h 1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" h="14">
                    <a:moveTo>
                      <a:pt x="14" y="5"/>
                    </a:moveTo>
                    <a:lnTo>
                      <a:pt x="13" y="1"/>
                    </a:lnTo>
                    <a:lnTo>
                      <a:pt x="10" y="0"/>
                    </a:lnTo>
                    <a:lnTo>
                      <a:pt x="5" y="14"/>
                    </a:lnTo>
                    <a:lnTo>
                      <a:pt x="0" y="8"/>
                    </a:lnTo>
                    <a:lnTo>
                      <a:pt x="14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06" name="Freeform 106"/>
              <p:cNvSpPr>
                <a:spLocks/>
              </p:cNvSpPr>
              <p:nvPr/>
            </p:nvSpPr>
            <p:spPr bwMode="auto">
              <a:xfrm>
                <a:off x="4532" y="2027"/>
                <a:ext cx="12" cy="30"/>
              </a:xfrm>
              <a:custGeom>
                <a:avLst/>
                <a:gdLst>
                  <a:gd name="T0" fmla="*/ 0 w 50"/>
                  <a:gd name="T1" fmla="*/ 0 h 120"/>
                  <a:gd name="T2" fmla="*/ 0 w 50"/>
                  <a:gd name="T3" fmla="*/ 0 h 120"/>
                  <a:gd name="T4" fmla="*/ 0 w 50"/>
                  <a:gd name="T5" fmla="*/ 0 h 120"/>
                  <a:gd name="T6" fmla="*/ 0 w 50"/>
                  <a:gd name="T7" fmla="*/ 0 h 120"/>
                  <a:gd name="T8" fmla="*/ 0 w 50"/>
                  <a:gd name="T9" fmla="*/ 0 h 120"/>
                  <a:gd name="T10" fmla="*/ 0 w 50"/>
                  <a:gd name="T11" fmla="*/ 0 h 120"/>
                  <a:gd name="T12" fmla="*/ 0 w 50"/>
                  <a:gd name="T13" fmla="*/ 0 h 120"/>
                  <a:gd name="T14" fmla="*/ 0 w 50"/>
                  <a:gd name="T15" fmla="*/ 0 h 120"/>
                  <a:gd name="T16" fmla="*/ 0 w 50"/>
                  <a:gd name="T17" fmla="*/ 0 h 120"/>
                  <a:gd name="T18" fmla="*/ 0 w 50"/>
                  <a:gd name="T19" fmla="*/ 0 h 120"/>
                  <a:gd name="T20" fmla="*/ 0 w 50"/>
                  <a:gd name="T21" fmla="*/ 0 h 120"/>
                  <a:gd name="T22" fmla="*/ 0 w 50"/>
                  <a:gd name="T23" fmla="*/ 0 h 120"/>
                  <a:gd name="T24" fmla="*/ 0 w 50"/>
                  <a:gd name="T25" fmla="*/ 0 h 120"/>
                  <a:gd name="T26" fmla="*/ 0 w 50"/>
                  <a:gd name="T27" fmla="*/ 0 h 120"/>
                  <a:gd name="T28" fmla="*/ 0 w 50"/>
                  <a:gd name="T29" fmla="*/ 0 h 120"/>
                  <a:gd name="T30" fmla="*/ 0 w 50"/>
                  <a:gd name="T31" fmla="*/ 0 h 120"/>
                  <a:gd name="T32" fmla="*/ 0 w 50"/>
                  <a:gd name="T33" fmla="*/ 0 h 120"/>
                  <a:gd name="T34" fmla="*/ 0 w 50"/>
                  <a:gd name="T35" fmla="*/ 0 h 120"/>
                  <a:gd name="T36" fmla="*/ 0 w 50"/>
                  <a:gd name="T37" fmla="*/ 0 h 120"/>
                  <a:gd name="T38" fmla="*/ 0 w 50"/>
                  <a:gd name="T39" fmla="*/ 0 h 120"/>
                  <a:gd name="T40" fmla="*/ 0 w 50"/>
                  <a:gd name="T41" fmla="*/ 0 h 120"/>
                  <a:gd name="T42" fmla="*/ 0 w 50"/>
                  <a:gd name="T43" fmla="*/ 0 h 120"/>
                  <a:gd name="T44" fmla="*/ 0 w 50"/>
                  <a:gd name="T45" fmla="*/ 0 h 120"/>
                  <a:gd name="T46" fmla="*/ 0 w 50"/>
                  <a:gd name="T47" fmla="*/ 0 h 120"/>
                  <a:gd name="T48" fmla="*/ 0 w 50"/>
                  <a:gd name="T49" fmla="*/ 0 h 12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0"/>
                  <a:gd name="T76" fmla="*/ 0 h 120"/>
                  <a:gd name="T77" fmla="*/ 50 w 50"/>
                  <a:gd name="T78" fmla="*/ 120 h 12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0" h="120">
                    <a:moveTo>
                      <a:pt x="50" y="15"/>
                    </a:moveTo>
                    <a:lnTo>
                      <a:pt x="34" y="20"/>
                    </a:lnTo>
                    <a:lnTo>
                      <a:pt x="26" y="24"/>
                    </a:lnTo>
                    <a:lnTo>
                      <a:pt x="20" y="29"/>
                    </a:lnTo>
                    <a:lnTo>
                      <a:pt x="16" y="34"/>
                    </a:lnTo>
                    <a:lnTo>
                      <a:pt x="16" y="38"/>
                    </a:lnTo>
                    <a:lnTo>
                      <a:pt x="16" y="43"/>
                    </a:lnTo>
                    <a:lnTo>
                      <a:pt x="20" y="58"/>
                    </a:lnTo>
                    <a:lnTo>
                      <a:pt x="35" y="87"/>
                    </a:lnTo>
                    <a:lnTo>
                      <a:pt x="42" y="103"/>
                    </a:lnTo>
                    <a:lnTo>
                      <a:pt x="40" y="112"/>
                    </a:lnTo>
                    <a:lnTo>
                      <a:pt x="38" y="120"/>
                    </a:lnTo>
                    <a:lnTo>
                      <a:pt x="24" y="113"/>
                    </a:lnTo>
                    <a:lnTo>
                      <a:pt x="26" y="107"/>
                    </a:lnTo>
                    <a:lnTo>
                      <a:pt x="26" y="106"/>
                    </a:lnTo>
                    <a:lnTo>
                      <a:pt x="21" y="94"/>
                    </a:lnTo>
                    <a:lnTo>
                      <a:pt x="5" y="64"/>
                    </a:lnTo>
                    <a:lnTo>
                      <a:pt x="0" y="46"/>
                    </a:lnTo>
                    <a:lnTo>
                      <a:pt x="0" y="37"/>
                    </a:lnTo>
                    <a:lnTo>
                      <a:pt x="1" y="28"/>
                    </a:lnTo>
                    <a:lnTo>
                      <a:pt x="8" y="19"/>
                    </a:lnTo>
                    <a:lnTo>
                      <a:pt x="16" y="12"/>
                    </a:lnTo>
                    <a:lnTo>
                      <a:pt x="27" y="6"/>
                    </a:lnTo>
                    <a:lnTo>
                      <a:pt x="43" y="0"/>
                    </a:lnTo>
                    <a:lnTo>
                      <a:pt x="50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07" name="Freeform 107"/>
              <p:cNvSpPr>
                <a:spLocks/>
              </p:cNvSpPr>
              <p:nvPr/>
            </p:nvSpPr>
            <p:spPr bwMode="auto">
              <a:xfrm>
                <a:off x="4543" y="2027"/>
                <a:ext cx="1" cy="4"/>
              </a:xfrm>
              <a:custGeom>
                <a:avLst/>
                <a:gdLst>
                  <a:gd name="T0" fmla="*/ 0 w 7"/>
                  <a:gd name="T1" fmla="*/ 0 h 15"/>
                  <a:gd name="T2" fmla="*/ 0 w 7"/>
                  <a:gd name="T3" fmla="*/ 0 h 15"/>
                  <a:gd name="T4" fmla="*/ 0 w 7"/>
                  <a:gd name="T5" fmla="*/ 0 h 15"/>
                  <a:gd name="T6" fmla="*/ 0 w 7"/>
                  <a:gd name="T7" fmla="*/ 0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"/>
                  <a:gd name="T13" fmla="*/ 0 h 15"/>
                  <a:gd name="T14" fmla="*/ 7 w 7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" h="15">
                    <a:moveTo>
                      <a:pt x="1" y="0"/>
                    </a:moveTo>
                    <a:lnTo>
                      <a:pt x="0" y="0"/>
                    </a:lnTo>
                    <a:lnTo>
                      <a:pt x="7" y="15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08" name="Freeform 108"/>
              <p:cNvSpPr>
                <a:spLocks/>
              </p:cNvSpPr>
              <p:nvPr/>
            </p:nvSpPr>
            <p:spPr bwMode="auto">
              <a:xfrm>
                <a:off x="4522" y="2055"/>
                <a:ext cx="19" cy="52"/>
              </a:xfrm>
              <a:custGeom>
                <a:avLst/>
                <a:gdLst>
                  <a:gd name="T0" fmla="*/ 0 w 80"/>
                  <a:gd name="T1" fmla="*/ 0 h 205"/>
                  <a:gd name="T2" fmla="*/ 0 w 80"/>
                  <a:gd name="T3" fmla="*/ 0 h 205"/>
                  <a:gd name="T4" fmla="*/ 0 w 80"/>
                  <a:gd name="T5" fmla="*/ 0 h 205"/>
                  <a:gd name="T6" fmla="*/ 0 w 80"/>
                  <a:gd name="T7" fmla="*/ 0 h 205"/>
                  <a:gd name="T8" fmla="*/ 0 w 80"/>
                  <a:gd name="T9" fmla="*/ 0 h 205"/>
                  <a:gd name="T10" fmla="*/ 0 w 80"/>
                  <a:gd name="T11" fmla="*/ 0 h 205"/>
                  <a:gd name="T12" fmla="*/ 0 w 80"/>
                  <a:gd name="T13" fmla="*/ 0 h 205"/>
                  <a:gd name="T14" fmla="*/ 0 w 80"/>
                  <a:gd name="T15" fmla="*/ 0 h 205"/>
                  <a:gd name="T16" fmla="*/ 0 w 80"/>
                  <a:gd name="T17" fmla="*/ 0 h 205"/>
                  <a:gd name="T18" fmla="*/ 0 w 80"/>
                  <a:gd name="T19" fmla="*/ 0 h 205"/>
                  <a:gd name="T20" fmla="*/ 0 w 80"/>
                  <a:gd name="T21" fmla="*/ 0 h 205"/>
                  <a:gd name="T22" fmla="*/ 0 w 80"/>
                  <a:gd name="T23" fmla="*/ 0 h 205"/>
                  <a:gd name="T24" fmla="*/ 0 w 80"/>
                  <a:gd name="T25" fmla="*/ 0 h 205"/>
                  <a:gd name="T26" fmla="*/ 0 w 80"/>
                  <a:gd name="T27" fmla="*/ 0 h 205"/>
                  <a:gd name="T28" fmla="*/ 0 w 80"/>
                  <a:gd name="T29" fmla="*/ 0 h 20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80"/>
                  <a:gd name="T46" fmla="*/ 0 h 205"/>
                  <a:gd name="T47" fmla="*/ 80 w 80"/>
                  <a:gd name="T48" fmla="*/ 205 h 20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80" h="205">
                    <a:moveTo>
                      <a:pt x="80" y="9"/>
                    </a:moveTo>
                    <a:lnTo>
                      <a:pt x="62" y="35"/>
                    </a:lnTo>
                    <a:lnTo>
                      <a:pt x="49" y="57"/>
                    </a:lnTo>
                    <a:lnTo>
                      <a:pt x="32" y="100"/>
                    </a:lnTo>
                    <a:lnTo>
                      <a:pt x="26" y="122"/>
                    </a:lnTo>
                    <a:lnTo>
                      <a:pt x="22" y="145"/>
                    </a:lnTo>
                    <a:lnTo>
                      <a:pt x="16" y="205"/>
                    </a:lnTo>
                    <a:lnTo>
                      <a:pt x="0" y="204"/>
                    </a:lnTo>
                    <a:lnTo>
                      <a:pt x="7" y="144"/>
                    </a:lnTo>
                    <a:lnTo>
                      <a:pt x="11" y="119"/>
                    </a:lnTo>
                    <a:lnTo>
                      <a:pt x="17" y="95"/>
                    </a:lnTo>
                    <a:lnTo>
                      <a:pt x="34" y="51"/>
                    </a:lnTo>
                    <a:lnTo>
                      <a:pt x="49" y="26"/>
                    </a:lnTo>
                    <a:lnTo>
                      <a:pt x="67" y="0"/>
                    </a:lnTo>
                    <a:lnTo>
                      <a:pt x="80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09" name="Freeform 109"/>
              <p:cNvSpPr>
                <a:spLocks/>
              </p:cNvSpPr>
              <p:nvPr/>
            </p:nvSpPr>
            <p:spPr bwMode="auto">
              <a:xfrm>
                <a:off x="4538" y="2055"/>
                <a:ext cx="3" cy="3"/>
              </a:xfrm>
              <a:custGeom>
                <a:avLst/>
                <a:gdLst>
                  <a:gd name="T0" fmla="*/ 0 w 14"/>
                  <a:gd name="T1" fmla="*/ 0 h 9"/>
                  <a:gd name="T2" fmla="*/ 0 w 14"/>
                  <a:gd name="T3" fmla="*/ 0 h 9"/>
                  <a:gd name="T4" fmla="*/ 0 w 14"/>
                  <a:gd name="T5" fmla="*/ 0 h 9"/>
                  <a:gd name="T6" fmla="*/ 0 w 14"/>
                  <a:gd name="T7" fmla="*/ 0 h 9"/>
                  <a:gd name="T8" fmla="*/ 0 w 14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"/>
                  <a:gd name="T16" fmla="*/ 0 h 9"/>
                  <a:gd name="T17" fmla="*/ 14 w 14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" h="9">
                    <a:moveTo>
                      <a:pt x="14" y="8"/>
                    </a:moveTo>
                    <a:lnTo>
                      <a:pt x="14" y="9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14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10" name="Freeform 110"/>
              <p:cNvSpPr>
                <a:spLocks/>
              </p:cNvSpPr>
              <p:nvPr/>
            </p:nvSpPr>
            <p:spPr bwMode="auto">
              <a:xfrm>
                <a:off x="4478" y="2073"/>
                <a:ext cx="47" cy="35"/>
              </a:xfrm>
              <a:custGeom>
                <a:avLst/>
                <a:gdLst>
                  <a:gd name="T0" fmla="*/ 0 w 187"/>
                  <a:gd name="T1" fmla="*/ 0 h 137"/>
                  <a:gd name="T2" fmla="*/ 0 w 187"/>
                  <a:gd name="T3" fmla="*/ 0 h 137"/>
                  <a:gd name="T4" fmla="*/ 0 w 187"/>
                  <a:gd name="T5" fmla="*/ 0 h 137"/>
                  <a:gd name="T6" fmla="*/ 0 w 187"/>
                  <a:gd name="T7" fmla="*/ 0 h 137"/>
                  <a:gd name="T8" fmla="*/ 0 w 187"/>
                  <a:gd name="T9" fmla="*/ 0 h 137"/>
                  <a:gd name="T10" fmla="*/ 0 w 187"/>
                  <a:gd name="T11" fmla="*/ 0 h 137"/>
                  <a:gd name="T12" fmla="*/ 0 w 187"/>
                  <a:gd name="T13" fmla="*/ 0 h 137"/>
                  <a:gd name="T14" fmla="*/ 0 w 187"/>
                  <a:gd name="T15" fmla="*/ 0 h 137"/>
                  <a:gd name="T16" fmla="*/ 0 w 187"/>
                  <a:gd name="T17" fmla="*/ 0 h 137"/>
                  <a:gd name="T18" fmla="*/ 0 w 187"/>
                  <a:gd name="T19" fmla="*/ 0 h 137"/>
                  <a:gd name="T20" fmla="*/ 0 w 187"/>
                  <a:gd name="T21" fmla="*/ 0 h 137"/>
                  <a:gd name="T22" fmla="*/ 0 w 187"/>
                  <a:gd name="T23" fmla="*/ 0 h 137"/>
                  <a:gd name="T24" fmla="*/ 0 w 187"/>
                  <a:gd name="T25" fmla="*/ 0 h 137"/>
                  <a:gd name="T26" fmla="*/ 0 w 187"/>
                  <a:gd name="T27" fmla="*/ 0 h 137"/>
                  <a:gd name="T28" fmla="*/ 0 w 187"/>
                  <a:gd name="T29" fmla="*/ 0 h 137"/>
                  <a:gd name="T30" fmla="*/ 0 w 187"/>
                  <a:gd name="T31" fmla="*/ 0 h 137"/>
                  <a:gd name="T32" fmla="*/ 0 w 187"/>
                  <a:gd name="T33" fmla="*/ 0 h 137"/>
                  <a:gd name="T34" fmla="*/ 0 w 187"/>
                  <a:gd name="T35" fmla="*/ 0 h 137"/>
                  <a:gd name="T36" fmla="*/ 0 w 187"/>
                  <a:gd name="T37" fmla="*/ 0 h 137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87"/>
                  <a:gd name="T58" fmla="*/ 0 h 137"/>
                  <a:gd name="T59" fmla="*/ 187 w 187"/>
                  <a:gd name="T60" fmla="*/ 137 h 137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87" h="137">
                    <a:moveTo>
                      <a:pt x="175" y="137"/>
                    </a:moveTo>
                    <a:lnTo>
                      <a:pt x="139" y="89"/>
                    </a:lnTo>
                    <a:lnTo>
                      <a:pt x="121" y="68"/>
                    </a:lnTo>
                    <a:lnTo>
                      <a:pt x="101" y="50"/>
                    </a:lnTo>
                    <a:lnTo>
                      <a:pt x="79" y="35"/>
                    </a:lnTo>
                    <a:lnTo>
                      <a:pt x="68" y="28"/>
                    </a:lnTo>
                    <a:lnTo>
                      <a:pt x="57" y="24"/>
                    </a:lnTo>
                    <a:lnTo>
                      <a:pt x="29" y="17"/>
                    </a:lnTo>
                    <a:lnTo>
                      <a:pt x="0" y="14"/>
                    </a:lnTo>
                    <a:lnTo>
                      <a:pt x="3" y="0"/>
                    </a:lnTo>
                    <a:lnTo>
                      <a:pt x="33" y="2"/>
                    </a:lnTo>
                    <a:lnTo>
                      <a:pt x="62" y="10"/>
                    </a:lnTo>
                    <a:lnTo>
                      <a:pt x="76" y="15"/>
                    </a:lnTo>
                    <a:lnTo>
                      <a:pt x="88" y="22"/>
                    </a:lnTo>
                    <a:lnTo>
                      <a:pt x="111" y="39"/>
                    </a:lnTo>
                    <a:lnTo>
                      <a:pt x="131" y="57"/>
                    </a:lnTo>
                    <a:lnTo>
                      <a:pt x="151" y="79"/>
                    </a:lnTo>
                    <a:lnTo>
                      <a:pt x="187" y="127"/>
                    </a:lnTo>
                    <a:lnTo>
                      <a:pt x="175" y="13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11" name="Freeform 111"/>
              <p:cNvSpPr>
                <a:spLocks/>
              </p:cNvSpPr>
              <p:nvPr/>
            </p:nvSpPr>
            <p:spPr bwMode="auto">
              <a:xfrm>
                <a:off x="4522" y="2105"/>
                <a:ext cx="3" cy="7"/>
              </a:xfrm>
              <a:custGeom>
                <a:avLst/>
                <a:gdLst>
                  <a:gd name="T0" fmla="*/ 0 w 16"/>
                  <a:gd name="T1" fmla="*/ 0 h 26"/>
                  <a:gd name="T2" fmla="*/ 0 w 16"/>
                  <a:gd name="T3" fmla="*/ 0 h 26"/>
                  <a:gd name="T4" fmla="*/ 0 w 16"/>
                  <a:gd name="T5" fmla="*/ 0 h 26"/>
                  <a:gd name="T6" fmla="*/ 0 w 16"/>
                  <a:gd name="T7" fmla="*/ 0 h 26"/>
                  <a:gd name="T8" fmla="*/ 0 w 16"/>
                  <a:gd name="T9" fmla="*/ 0 h 26"/>
                  <a:gd name="T10" fmla="*/ 0 w 16"/>
                  <a:gd name="T11" fmla="*/ 0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6"/>
                  <a:gd name="T19" fmla="*/ 0 h 26"/>
                  <a:gd name="T20" fmla="*/ 16 w 16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6" h="26">
                    <a:moveTo>
                      <a:pt x="16" y="5"/>
                    </a:moveTo>
                    <a:lnTo>
                      <a:pt x="13" y="26"/>
                    </a:lnTo>
                    <a:lnTo>
                      <a:pt x="1" y="10"/>
                    </a:lnTo>
                    <a:lnTo>
                      <a:pt x="13" y="0"/>
                    </a:lnTo>
                    <a:lnTo>
                      <a:pt x="0" y="4"/>
                    </a:ln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12" name="Freeform 112"/>
              <p:cNvSpPr>
                <a:spLocks/>
              </p:cNvSpPr>
              <p:nvPr/>
            </p:nvSpPr>
            <p:spPr bwMode="auto">
              <a:xfrm>
                <a:off x="4447" y="2073"/>
                <a:ext cx="32" cy="38"/>
              </a:xfrm>
              <a:custGeom>
                <a:avLst/>
                <a:gdLst>
                  <a:gd name="T0" fmla="*/ 0 w 128"/>
                  <a:gd name="T1" fmla="*/ 0 h 150"/>
                  <a:gd name="T2" fmla="*/ 0 w 128"/>
                  <a:gd name="T3" fmla="*/ 0 h 150"/>
                  <a:gd name="T4" fmla="*/ 0 w 128"/>
                  <a:gd name="T5" fmla="*/ 0 h 150"/>
                  <a:gd name="T6" fmla="*/ 0 w 128"/>
                  <a:gd name="T7" fmla="*/ 0 h 150"/>
                  <a:gd name="T8" fmla="*/ 0 w 128"/>
                  <a:gd name="T9" fmla="*/ 0 h 150"/>
                  <a:gd name="T10" fmla="*/ 0 w 128"/>
                  <a:gd name="T11" fmla="*/ 0 h 150"/>
                  <a:gd name="T12" fmla="*/ 0 w 128"/>
                  <a:gd name="T13" fmla="*/ 0 h 150"/>
                  <a:gd name="T14" fmla="*/ 0 w 128"/>
                  <a:gd name="T15" fmla="*/ 0 h 150"/>
                  <a:gd name="T16" fmla="*/ 0 w 128"/>
                  <a:gd name="T17" fmla="*/ 0 h 150"/>
                  <a:gd name="T18" fmla="*/ 0 w 128"/>
                  <a:gd name="T19" fmla="*/ 0 h 150"/>
                  <a:gd name="T20" fmla="*/ 0 w 128"/>
                  <a:gd name="T21" fmla="*/ 0 h 150"/>
                  <a:gd name="T22" fmla="*/ 0 w 128"/>
                  <a:gd name="T23" fmla="*/ 0 h 150"/>
                  <a:gd name="T24" fmla="*/ 0 w 128"/>
                  <a:gd name="T25" fmla="*/ 0 h 150"/>
                  <a:gd name="T26" fmla="*/ 0 w 128"/>
                  <a:gd name="T27" fmla="*/ 0 h 150"/>
                  <a:gd name="T28" fmla="*/ 0 w 128"/>
                  <a:gd name="T29" fmla="*/ 0 h 150"/>
                  <a:gd name="T30" fmla="*/ 0 w 128"/>
                  <a:gd name="T31" fmla="*/ 0 h 150"/>
                  <a:gd name="T32" fmla="*/ 0 w 128"/>
                  <a:gd name="T33" fmla="*/ 0 h 150"/>
                  <a:gd name="T34" fmla="*/ 0 w 128"/>
                  <a:gd name="T35" fmla="*/ 0 h 150"/>
                  <a:gd name="T36" fmla="*/ 0 w 128"/>
                  <a:gd name="T37" fmla="*/ 0 h 15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28"/>
                  <a:gd name="T58" fmla="*/ 0 h 150"/>
                  <a:gd name="T59" fmla="*/ 128 w 128"/>
                  <a:gd name="T60" fmla="*/ 150 h 15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28" h="150">
                    <a:moveTo>
                      <a:pt x="128" y="14"/>
                    </a:moveTo>
                    <a:lnTo>
                      <a:pt x="103" y="17"/>
                    </a:lnTo>
                    <a:lnTo>
                      <a:pt x="81" y="26"/>
                    </a:lnTo>
                    <a:lnTo>
                      <a:pt x="63" y="40"/>
                    </a:lnTo>
                    <a:lnTo>
                      <a:pt x="47" y="57"/>
                    </a:lnTo>
                    <a:lnTo>
                      <a:pt x="33" y="78"/>
                    </a:lnTo>
                    <a:lnTo>
                      <a:pt x="22" y="101"/>
                    </a:lnTo>
                    <a:lnTo>
                      <a:pt x="17" y="124"/>
                    </a:lnTo>
                    <a:lnTo>
                      <a:pt x="16" y="150"/>
                    </a:lnTo>
                    <a:lnTo>
                      <a:pt x="0" y="150"/>
                    </a:lnTo>
                    <a:lnTo>
                      <a:pt x="1" y="123"/>
                    </a:lnTo>
                    <a:lnTo>
                      <a:pt x="8" y="96"/>
                    </a:lnTo>
                    <a:lnTo>
                      <a:pt x="18" y="71"/>
                    </a:lnTo>
                    <a:lnTo>
                      <a:pt x="34" y="48"/>
                    </a:lnTo>
                    <a:lnTo>
                      <a:pt x="52" y="28"/>
                    </a:lnTo>
                    <a:lnTo>
                      <a:pt x="72" y="13"/>
                    </a:lnTo>
                    <a:lnTo>
                      <a:pt x="98" y="2"/>
                    </a:lnTo>
                    <a:lnTo>
                      <a:pt x="124" y="0"/>
                    </a:lnTo>
                    <a:lnTo>
                      <a:pt x="128" y="1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13" name="Freeform 113"/>
              <p:cNvSpPr>
                <a:spLocks/>
              </p:cNvSpPr>
              <p:nvPr/>
            </p:nvSpPr>
            <p:spPr bwMode="auto">
              <a:xfrm>
                <a:off x="4478" y="2073"/>
                <a:ext cx="1" cy="4"/>
              </a:xfrm>
              <a:custGeom>
                <a:avLst/>
                <a:gdLst>
                  <a:gd name="T0" fmla="*/ 0 w 4"/>
                  <a:gd name="T1" fmla="*/ 0 h 14"/>
                  <a:gd name="T2" fmla="*/ 0 w 4"/>
                  <a:gd name="T3" fmla="*/ 0 h 14"/>
                  <a:gd name="T4" fmla="*/ 0 w 4"/>
                  <a:gd name="T5" fmla="*/ 0 h 14"/>
                  <a:gd name="T6" fmla="*/ 0 w 4"/>
                  <a:gd name="T7" fmla="*/ 0 h 14"/>
                  <a:gd name="T8" fmla="*/ 0 w 4"/>
                  <a:gd name="T9" fmla="*/ 0 h 14"/>
                  <a:gd name="T10" fmla="*/ 0 w 4"/>
                  <a:gd name="T11" fmla="*/ 0 h 1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14"/>
                  <a:gd name="T20" fmla="*/ 4 w 4"/>
                  <a:gd name="T21" fmla="*/ 14 h 1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14">
                    <a:moveTo>
                      <a:pt x="4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4" y="14"/>
                    </a:lnTo>
                    <a:lnTo>
                      <a:pt x="1" y="1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14" name="Freeform 114"/>
              <p:cNvSpPr>
                <a:spLocks/>
              </p:cNvSpPr>
              <p:nvPr/>
            </p:nvSpPr>
            <p:spPr bwMode="auto">
              <a:xfrm>
                <a:off x="4447" y="2111"/>
                <a:ext cx="8" cy="23"/>
              </a:xfrm>
              <a:custGeom>
                <a:avLst/>
                <a:gdLst>
                  <a:gd name="T0" fmla="*/ 0 w 31"/>
                  <a:gd name="T1" fmla="*/ 0 h 92"/>
                  <a:gd name="T2" fmla="*/ 0 w 31"/>
                  <a:gd name="T3" fmla="*/ 0 h 92"/>
                  <a:gd name="T4" fmla="*/ 0 w 31"/>
                  <a:gd name="T5" fmla="*/ 0 h 92"/>
                  <a:gd name="T6" fmla="*/ 0 w 31"/>
                  <a:gd name="T7" fmla="*/ 0 h 92"/>
                  <a:gd name="T8" fmla="*/ 0 w 31"/>
                  <a:gd name="T9" fmla="*/ 0 h 92"/>
                  <a:gd name="T10" fmla="*/ 0 w 31"/>
                  <a:gd name="T11" fmla="*/ 0 h 92"/>
                  <a:gd name="T12" fmla="*/ 0 w 31"/>
                  <a:gd name="T13" fmla="*/ 0 h 92"/>
                  <a:gd name="T14" fmla="*/ 0 w 31"/>
                  <a:gd name="T15" fmla="*/ 0 h 92"/>
                  <a:gd name="T16" fmla="*/ 0 w 31"/>
                  <a:gd name="T17" fmla="*/ 0 h 9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92"/>
                  <a:gd name="T29" fmla="*/ 31 w 31"/>
                  <a:gd name="T30" fmla="*/ 92 h 9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92">
                    <a:moveTo>
                      <a:pt x="16" y="0"/>
                    </a:moveTo>
                    <a:lnTo>
                      <a:pt x="17" y="25"/>
                    </a:lnTo>
                    <a:lnTo>
                      <a:pt x="20" y="46"/>
                    </a:lnTo>
                    <a:lnTo>
                      <a:pt x="31" y="90"/>
                    </a:lnTo>
                    <a:lnTo>
                      <a:pt x="16" y="92"/>
                    </a:lnTo>
                    <a:lnTo>
                      <a:pt x="4" y="48"/>
                    </a:lnTo>
                    <a:lnTo>
                      <a:pt x="1" y="26"/>
                    </a:lnTo>
                    <a:lnTo>
                      <a:pt x="0" y="1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15" name="Freeform 115"/>
              <p:cNvSpPr>
                <a:spLocks/>
              </p:cNvSpPr>
              <p:nvPr/>
            </p:nvSpPr>
            <p:spPr bwMode="auto">
              <a:xfrm>
                <a:off x="4447" y="2111"/>
                <a:ext cx="4" cy="1"/>
              </a:xfrm>
              <a:custGeom>
                <a:avLst/>
                <a:gdLst>
                  <a:gd name="T0" fmla="*/ 0 w 16"/>
                  <a:gd name="T1" fmla="*/ 0 h 1"/>
                  <a:gd name="T2" fmla="*/ 0 w 16"/>
                  <a:gd name="T3" fmla="*/ 1 h 1"/>
                  <a:gd name="T4" fmla="*/ 0 w 16"/>
                  <a:gd name="T5" fmla="*/ 0 h 1"/>
                  <a:gd name="T6" fmla="*/ 0 w 16"/>
                  <a:gd name="T7" fmla="*/ 0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1"/>
                  <a:gd name="T14" fmla="*/ 16 w 16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1">
                    <a:moveTo>
                      <a:pt x="0" y="0"/>
                    </a:moveTo>
                    <a:lnTo>
                      <a:pt x="0" y="1"/>
                    </a:lnTo>
                    <a:lnTo>
                      <a:pt x="1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16" name="Freeform 116"/>
              <p:cNvSpPr>
                <a:spLocks/>
              </p:cNvSpPr>
              <p:nvPr/>
            </p:nvSpPr>
            <p:spPr bwMode="auto">
              <a:xfrm>
                <a:off x="4427" y="2114"/>
                <a:ext cx="26" cy="22"/>
              </a:xfrm>
              <a:custGeom>
                <a:avLst/>
                <a:gdLst>
                  <a:gd name="T0" fmla="*/ 0 w 103"/>
                  <a:gd name="T1" fmla="*/ 0 h 88"/>
                  <a:gd name="T2" fmla="*/ 0 w 103"/>
                  <a:gd name="T3" fmla="*/ 0 h 88"/>
                  <a:gd name="T4" fmla="*/ 0 w 103"/>
                  <a:gd name="T5" fmla="*/ 0 h 88"/>
                  <a:gd name="T6" fmla="*/ 0 w 103"/>
                  <a:gd name="T7" fmla="*/ 0 h 88"/>
                  <a:gd name="T8" fmla="*/ 0 w 103"/>
                  <a:gd name="T9" fmla="*/ 0 h 88"/>
                  <a:gd name="T10" fmla="*/ 0 w 103"/>
                  <a:gd name="T11" fmla="*/ 0 h 88"/>
                  <a:gd name="T12" fmla="*/ 0 w 103"/>
                  <a:gd name="T13" fmla="*/ 0 h 88"/>
                  <a:gd name="T14" fmla="*/ 0 w 103"/>
                  <a:gd name="T15" fmla="*/ 0 h 88"/>
                  <a:gd name="T16" fmla="*/ 0 w 103"/>
                  <a:gd name="T17" fmla="*/ 0 h 88"/>
                  <a:gd name="T18" fmla="*/ 0 w 103"/>
                  <a:gd name="T19" fmla="*/ 0 h 88"/>
                  <a:gd name="T20" fmla="*/ 0 w 103"/>
                  <a:gd name="T21" fmla="*/ 0 h 8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03"/>
                  <a:gd name="T34" fmla="*/ 0 h 88"/>
                  <a:gd name="T35" fmla="*/ 103 w 103"/>
                  <a:gd name="T36" fmla="*/ 88 h 8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03" h="88">
                    <a:moveTo>
                      <a:pt x="97" y="88"/>
                    </a:moveTo>
                    <a:lnTo>
                      <a:pt x="78" y="80"/>
                    </a:lnTo>
                    <a:lnTo>
                      <a:pt x="50" y="62"/>
                    </a:lnTo>
                    <a:lnTo>
                      <a:pt x="21" y="37"/>
                    </a:lnTo>
                    <a:lnTo>
                      <a:pt x="0" y="10"/>
                    </a:lnTo>
                    <a:lnTo>
                      <a:pt x="12" y="0"/>
                    </a:lnTo>
                    <a:lnTo>
                      <a:pt x="31" y="26"/>
                    </a:lnTo>
                    <a:lnTo>
                      <a:pt x="60" y="50"/>
                    </a:lnTo>
                    <a:lnTo>
                      <a:pt x="86" y="67"/>
                    </a:lnTo>
                    <a:lnTo>
                      <a:pt x="103" y="74"/>
                    </a:lnTo>
                    <a:lnTo>
                      <a:pt x="97" y="8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17" name="Freeform 117"/>
              <p:cNvSpPr>
                <a:spLocks/>
              </p:cNvSpPr>
              <p:nvPr/>
            </p:nvSpPr>
            <p:spPr bwMode="auto">
              <a:xfrm>
                <a:off x="4451" y="2132"/>
                <a:ext cx="5" cy="5"/>
              </a:xfrm>
              <a:custGeom>
                <a:avLst/>
                <a:gdLst>
                  <a:gd name="T0" fmla="*/ 0 w 19"/>
                  <a:gd name="T1" fmla="*/ 0 h 20"/>
                  <a:gd name="T2" fmla="*/ 0 w 19"/>
                  <a:gd name="T3" fmla="*/ 0 h 20"/>
                  <a:gd name="T4" fmla="*/ 0 w 19"/>
                  <a:gd name="T5" fmla="*/ 0 h 20"/>
                  <a:gd name="T6" fmla="*/ 0 w 19"/>
                  <a:gd name="T7" fmla="*/ 0 h 20"/>
                  <a:gd name="T8" fmla="*/ 0 w 19"/>
                  <a:gd name="T9" fmla="*/ 0 h 20"/>
                  <a:gd name="T10" fmla="*/ 0 w 19"/>
                  <a:gd name="T11" fmla="*/ 0 h 2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9"/>
                  <a:gd name="T19" fmla="*/ 0 h 20"/>
                  <a:gd name="T20" fmla="*/ 19 w 19"/>
                  <a:gd name="T21" fmla="*/ 20 h 2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9" h="20">
                    <a:moveTo>
                      <a:pt x="15" y="5"/>
                    </a:moveTo>
                    <a:lnTo>
                      <a:pt x="19" y="20"/>
                    </a:lnTo>
                    <a:lnTo>
                      <a:pt x="4" y="14"/>
                    </a:lnTo>
                    <a:lnTo>
                      <a:pt x="10" y="0"/>
                    </a:lnTo>
                    <a:lnTo>
                      <a:pt x="0" y="7"/>
                    </a:lnTo>
                    <a:lnTo>
                      <a:pt x="15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18" name="Freeform 118"/>
              <p:cNvSpPr>
                <a:spLocks/>
              </p:cNvSpPr>
              <p:nvPr/>
            </p:nvSpPr>
            <p:spPr bwMode="auto">
              <a:xfrm>
                <a:off x="4392" y="2067"/>
                <a:ext cx="39" cy="49"/>
              </a:xfrm>
              <a:custGeom>
                <a:avLst/>
                <a:gdLst>
                  <a:gd name="T0" fmla="*/ 0 w 157"/>
                  <a:gd name="T1" fmla="*/ 0 h 197"/>
                  <a:gd name="T2" fmla="*/ 0 w 157"/>
                  <a:gd name="T3" fmla="*/ 0 h 197"/>
                  <a:gd name="T4" fmla="*/ 0 w 157"/>
                  <a:gd name="T5" fmla="*/ 0 h 197"/>
                  <a:gd name="T6" fmla="*/ 0 w 157"/>
                  <a:gd name="T7" fmla="*/ 0 h 197"/>
                  <a:gd name="T8" fmla="*/ 0 w 157"/>
                  <a:gd name="T9" fmla="*/ 0 h 197"/>
                  <a:gd name="T10" fmla="*/ 0 w 157"/>
                  <a:gd name="T11" fmla="*/ 0 h 197"/>
                  <a:gd name="T12" fmla="*/ 0 w 157"/>
                  <a:gd name="T13" fmla="*/ 0 h 197"/>
                  <a:gd name="T14" fmla="*/ 0 w 157"/>
                  <a:gd name="T15" fmla="*/ 0 h 197"/>
                  <a:gd name="T16" fmla="*/ 0 w 157"/>
                  <a:gd name="T17" fmla="*/ 0 h 197"/>
                  <a:gd name="T18" fmla="*/ 0 w 157"/>
                  <a:gd name="T19" fmla="*/ 0 h 197"/>
                  <a:gd name="T20" fmla="*/ 0 w 157"/>
                  <a:gd name="T21" fmla="*/ 0 h 197"/>
                  <a:gd name="T22" fmla="*/ 0 w 157"/>
                  <a:gd name="T23" fmla="*/ 0 h 197"/>
                  <a:gd name="T24" fmla="*/ 0 w 157"/>
                  <a:gd name="T25" fmla="*/ 0 h 197"/>
                  <a:gd name="T26" fmla="*/ 0 w 157"/>
                  <a:gd name="T27" fmla="*/ 0 h 197"/>
                  <a:gd name="T28" fmla="*/ 0 w 157"/>
                  <a:gd name="T29" fmla="*/ 0 h 197"/>
                  <a:gd name="T30" fmla="*/ 0 w 157"/>
                  <a:gd name="T31" fmla="*/ 0 h 197"/>
                  <a:gd name="T32" fmla="*/ 0 w 157"/>
                  <a:gd name="T33" fmla="*/ 0 h 19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57"/>
                  <a:gd name="T52" fmla="*/ 0 h 197"/>
                  <a:gd name="T53" fmla="*/ 157 w 157"/>
                  <a:gd name="T54" fmla="*/ 197 h 19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57" h="197">
                    <a:moveTo>
                      <a:pt x="144" y="197"/>
                    </a:moveTo>
                    <a:lnTo>
                      <a:pt x="126" y="170"/>
                    </a:lnTo>
                    <a:lnTo>
                      <a:pt x="107" y="146"/>
                    </a:lnTo>
                    <a:lnTo>
                      <a:pt x="71" y="106"/>
                    </a:lnTo>
                    <a:lnTo>
                      <a:pt x="50" y="84"/>
                    </a:lnTo>
                    <a:lnTo>
                      <a:pt x="32" y="62"/>
                    </a:lnTo>
                    <a:lnTo>
                      <a:pt x="15" y="37"/>
                    </a:lnTo>
                    <a:lnTo>
                      <a:pt x="0" y="8"/>
                    </a:lnTo>
                    <a:lnTo>
                      <a:pt x="13" y="0"/>
                    </a:lnTo>
                    <a:lnTo>
                      <a:pt x="28" y="28"/>
                    </a:lnTo>
                    <a:lnTo>
                      <a:pt x="43" y="52"/>
                    </a:lnTo>
                    <a:lnTo>
                      <a:pt x="62" y="74"/>
                    </a:lnTo>
                    <a:lnTo>
                      <a:pt x="81" y="94"/>
                    </a:lnTo>
                    <a:lnTo>
                      <a:pt x="119" y="136"/>
                    </a:lnTo>
                    <a:lnTo>
                      <a:pt x="137" y="161"/>
                    </a:lnTo>
                    <a:lnTo>
                      <a:pt x="157" y="188"/>
                    </a:lnTo>
                    <a:lnTo>
                      <a:pt x="144" y="19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19" name="Freeform 119"/>
              <p:cNvSpPr>
                <a:spLocks/>
              </p:cNvSpPr>
              <p:nvPr/>
            </p:nvSpPr>
            <p:spPr bwMode="auto">
              <a:xfrm>
                <a:off x="4427" y="2114"/>
                <a:ext cx="4" cy="2"/>
              </a:xfrm>
              <a:custGeom>
                <a:avLst/>
                <a:gdLst>
                  <a:gd name="T0" fmla="*/ 0 w 13"/>
                  <a:gd name="T1" fmla="*/ 0 h 10"/>
                  <a:gd name="T2" fmla="*/ 0 w 13"/>
                  <a:gd name="T3" fmla="*/ 0 h 10"/>
                  <a:gd name="T4" fmla="*/ 0 w 13"/>
                  <a:gd name="T5" fmla="*/ 0 h 10"/>
                  <a:gd name="T6" fmla="*/ 0 w 13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"/>
                  <a:gd name="T13" fmla="*/ 0 h 10"/>
                  <a:gd name="T14" fmla="*/ 13 w 13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" h="10">
                    <a:moveTo>
                      <a:pt x="0" y="10"/>
                    </a:moveTo>
                    <a:lnTo>
                      <a:pt x="13" y="1"/>
                    </a:lnTo>
                    <a:lnTo>
                      <a:pt x="12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20" name="Freeform 120"/>
              <p:cNvSpPr>
                <a:spLocks/>
              </p:cNvSpPr>
              <p:nvPr/>
            </p:nvSpPr>
            <p:spPr bwMode="auto">
              <a:xfrm>
                <a:off x="4391" y="2050"/>
                <a:ext cx="11" cy="19"/>
              </a:xfrm>
              <a:custGeom>
                <a:avLst/>
                <a:gdLst>
                  <a:gd name="T0" fmla="*/ 0 w 42"/>
                  <a:gd name="T1" fmla="*/ 0 h 74"/>
                  <a:gd name="T2" fmla="*/ 0 w 42"/>
                  <a:gd name="T3" fmla="*/ 0 h 74"/>
                  <a:gd name="T4" fmla="*/ 0 w 42"/>
                  <a:gd name="T5" fmla="*/ 0 h 74"/>
                  <a:gd name="T6" fmla="*/ 0 w 42"/>
                  <a:gd name="T7" fmla="*/ 0 h 74"/>
                  <a:gd name="T8" fmla="*/ 0 w 42"/>
                  <a:gd name="T9" fmla="*/ 0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2"/>
                  <a:gd name="T16" fmla="*/ 0 h 74"/>
                  <a:gd name="T17" fmla="*/ 42 w 42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2" h="74">
                    <a:moveTo>
                      <a:pt x="0" y="67"/>
                    </a:moveTo>
                    <a:lnTo>
                      <a:pt x="14" y="74"/>
                    </a:lnTo>
                    <a:lnTo>
                      <a:pt x="42" y="6"/>
                    </a:lnTo>
                    <a:lnTo>
                      <a:pt x="27" y="0"/>
                    </a:lnTo>
                    <a:lnTo>
                      <a:pt x="0" y="6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21" name="Freeform 121"/>
              <p:cNvSpPr>
                <a:spLocks/>
              </p:cNvSpPr>
              <p:nvPr/>
            </p:nvSpPr>
            <p:spPr bwMode="auto">
              <a:xfrm>
                <a:off x="4391" y="2067"/>
                <a:ext cx="4" cy="2"/>
              </a:xfrm>
              <a:custGeom>
                <a:avLst/>
                <a:gdLst>
                  <a:gd name="T0" fmla="*/ 0 w 15"/>
                  <a:gd name="T1" fmla="*/ 0 h 8"/>
                  <a:gd name="T2" fmla="*/ 0 w 15"/>
                  <a:gd name="T3" fmla="*/ 0 h 8"/>
                  <a:gd name="T4" fmla="*/ 0 w 15"/>
                  <a:gd name="T5" fmla="*/ 0 h 8"/>
                  <a:gd name="T6" fmla="*/ 0 w 15"/>
                  <a:gd name="T7" fmla="*/ 0 h 8"/>
                  <a:gd name="T8" fmla="*/ 0 w 15"/>
                  <a:gd name="T9" fmla="*/ 0 h 8"/>
                  <a:gd name="T10" fmla="*/ 0 w 15"/>
                  <a:gd name="T11" fmla="*/ 0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5"/>
                  <a:gd name="T19" fmla="*/ 0 h 8"/>
                  <a:gd name="T20" fmla="*/ 15 w 15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5" h="8">
                    <a:moveTo>
                      <a:pt x="2" y="8"/>
                    </a:moveTo>
                    <a:lnTo>
                      <a:pt x="0" y="4"/>
                    </a:lnTo>
                    <a:lnTo>
                      <a:pt x="1" y="1"/>
                    </a:lnTo>
                    <a:lnTo>
                      <a:pt x="15" y="8"/>
                    </a:lnTo>
                    <a:lnTo>
                      <a:pt x="15" y="0"/>
                    </a:lnTo>
                    <a:lnTo>
                      <a:pt x="2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22" name="Freeform 122"/>
              <p:cNvSpPr>
                <a:spLocks/>
              </p:cNvSpPr>
              <p:nvPr/>
            </p:nvSpPr>
            <p:spPr bwMode="auto">
              <a:xfrm>
                <a:off x="4364" y="2039"/>
                <a:ext cx="38" cy="23"/>
              </a:xfrm>
              <a:custGeom>
                <a:avLst/>
                <a:gdLst>
                  <a:gd name="T0" fmla="*/ 0 w 151"/>
                  <a:gd name="T1" fmla="*/ 0 h 92"/>
                  <a:gd name="T2" fmla="*/ 0 w 151"/>
                  <a:gd name="T3" fmla="*/ 0 h 92"/>
                  <a:gd name="T4" fmla="*/ 0 w 151"/>
                  <a:gd name="T5" fmla="*/ 0 h 92"/>
                  <a:gd name="T6" fmla="*/ 0 w 151"/>
                  <a:gd name="T7" fmla="*/ 0 h 92"/>
                  <a:gd name="T8" fmla="*/ 0 w 151"/>
                  <a:gd name="T9" fmla="*/ 0 h 92"/>
                  <a:gd name="T10" fmla="*/ 0 w 151"/>
                  <a:gd name="T11" fmla="*/ 0 h 92"/>
                  <a:gd name="T12" fmla="*/ 0 w 151"/>
                  <a:gd name="T13" fmla="*/ 0 h 92"/>
                  <a:gd name="T14" fmla="*/ 0 w 151"/>
                  <a:gd name="T15" fmla="*/ 0 h 92"/>
                  <a:gd name="T16" fmla="*/ 0 w 151"/>
                  <a:gd name="T17" fmla="*/ 0 h 92"/>
                  <a:gd name="T18" fmla="*/ 0 w 151"/>
                  <a:gd name="T19" fmla="*/ 0 h 92"/>
                  <a:gd name="T20" fmla="*/ 0 w 151"/>
                  <a:gd name="T21" fmla="*/ 0 h 92"/>
                  <a:gd name="T22" fmla="*/ 0 w 151"/>
                  <a:gd name="T23" fmla="*/ 0 h 92"/>
                  <a:gd name="T24" fmla="*/ 0 w 151"/>
                  <a:gd name="T25" fmla="*/ 0 h 92"/>
                  <a:gd name="T26" fmla="*/ 0 w 151"/>
                  <a:gd name="T27" fmla="*/ 0 h 92"/>
                  <a:gd name="T28" fmla="*/ 0 w 151"/>
                  <a:gd name="T29" fmla="*/ 0 h 92"/>
                  <a:gd name="T30" fmla="*/ 0 w 151"/>
                  <a:gd name="T31" fmla="*/ 0 h 92"/>
                  <a:gd name="T32" fmla="*/ 0 w 151"/>
                  <a:gd name="T33" fmla="*/ 0 h 92"/>
                  <a:gd name="T34" fmla="*/ 0 w 151"/>
                  <a:gd name="T35" fmla="*/ 0 h 92"/>
                  <a:gd name="T36" fmla="*/ 0 w 151"/>
                  <a:gd name="T37" fmla="*/ 0 h 92"/>
                  <a:gd name="T38" fmla="*/ 0 w 151"/>
                  <a:gd name="T39" fmla="*/ 0 h 92"/>
                  <a:gd name="T40" fmla="*/ 0 w 151"/>
                  <a:gd name="T41" fmla="*/ 0 h 92"/>
                  <a:gd name="T42" fmla="*/ 0 w 151"/>
                  <a:gd name="T43" fmla="*/ 0 h 92"/>
                  <a:gd name="T44" fmla="*/ 0 w 151"/>
                  <a:gd name="T45" fmla="*/ 0 h 92"/>
                  <a:gd name="T46" fmla="*/ 0 w 151"/>
                  <a:gd name="T47" fmla="*/ 0 h 92"/>
                  <a:gd name="T48" fmla="*/ 0 w 151"/>
                  <a:gd name="T49" fmla="*/ 0 h 92"/>
                  <a:gd name="T50" fmla="*/ 0 w 151"/>
                  <a:gd name="T51" fmla="*/ 0 h 92"/>
                  <a:gd name="T52" fmla="*/ 0 w 151"/>
                  <a:gd name="T53" fmla="*/ 0 h 92"/>
                  <a:gd name="T54" fmla="*/ 0 w 151"/>
                  <a:gd name="T55" fmla="*/ 0 h 92"/>
                  <a:gd name="T56" fmla="*/ 0 w 151"/>
                  <a:gd name="T57" fmla="*/ 0 h 92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151"/>
                  <a:gd name="T88" fmla="*/ 0 h 92"/>
                  <a:gd name="T89" fmla="*/ 151 w 151"/>
                  <a:gd name="T90" fmla="*/ 92 h 92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151" h="92">
                    <a:moveTo>
                      <a:pt x="138" y="53"/>
                    </a:moveTo>
                    <a:lnTo>
                      <a:pt x="126" y="35"/>
                    </a:lnTo>
                    <a:lnTo>
                      <a:pt x="115" y="25"/>
                    </a:lnTo>
                    <a:lnTo>
                      <a:pt x="106" y="17"/>
                    </a:lnTo>
                    <a:lnTo>
                      <a:pt x="100" y="14"/>
                    </a:lnTo>
                    <a:lnTo>
                      <a:pt x="92" y="16"/>
                    </a:lnTo>
                    <a:lnTo>
                      <a:pt x="85" y="17"/>
                    </a:lnTo>
                    <a:lnTo>
                      <a:pt x="79" y="23"/>
                    </a:lnTo>
                    <a:lnTo>
                      <a:pt x="70" y="30"/>
                    </a:lnTo>
                    <a:lnTo>
                      <a:pt x="54" y="48"/>
                    </a:lnTo>
                    <a:lnTo>
                      <a:pt x="38" y="68"/>
                    </a:lnTo>
                    <a:lnTo>
                      <a:pt x="23" y="84"/>
                    </a:lnTo>
                    <a:lnTo>
                      <a:pt x="12" y="90"/>
                    </a:lnTo>
                    <a:lnTo>
                      <a:pt x="6" y="92"/>
                    </a:lnTo>
                    <a:lnTo>
                      <a:pt x="0" y="78"/>
                    </a:lnTo>
                    <a:lnTo>
                      <a:pt x="6" y="75"/>
                    </a:lnTo>
                    <a:lnTo>
                      <a:pt x="12" y="73"/>
                    </a:lnTo>
                    <a:lnTo>
                      <a:pt x="27" y="57"/>
                    </a:lnTo>
                    <a:lnTo>
                      <a:pt x="42" y="38"/>
                    </a:lnTo>
                    <a:lnTo>
                      <a:pt x="58" y="20"/>
                    </a:lnTo>
                    <a:lnTo>
                      <a:pt x="68" y="12"/>
                    </a:lnTo>
                    <a:lnTo>
                      <a:pt x="77" y="4"/>
                    </a:lnTo>
                    <a:lnTo>
                      <a:pt x="88" y="1"/>
                    </a:lnTo>
                    <a:lnTo>
                      <a:pt x="102" y="0"/>
                    </a:lnTo>
                    <a:lnTo>
                      <a:pt x="114" y="4"/>
                    </a:lnTo>
                    <a:lnTo>
                      <a:pt x="126" y="13"/>
                    </a:lnTo>
                    <a:lnTo>
                      <a:pt x="138" y="25"/>
                    </a:lnTo>
                    <a:lnTo>
                      <a:pt x="151" y="44"/>
                    </a:lnTo>
                    <a:lnTo>
                      <a:pt x="138" y="5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23" name="Freeform 123"/>
              <p:cNvSpPr>
                <a:spLocks/>
              </p:cNvSpPr>
              <p:nvPr/>
            </p:nvSpPr>
            <p:spPr bwMode="auto">
              <a:xfrm>
                <a:off x="4398" y="2050"/>
                <a:ext cx="4" cy="2"/>
              </a:xfrm>
              <a:custGeom>
                <a:avLst/>
                <a:gdLst>
                  <a:gd name="T0" fmla="*/ 0 w 16"/>
                  <a:gd name="T1" fmla="*/ 0 h 9"/>
                  <a:gd name="T2" fmla="*/ 0 w 16"/>
                  <a:gd name="T3" fmla="*/ 0 h 9"/>
                  <a:gd name="T4" fmla="*/ 0 w 16"/>
                  <a:gd name="T5" fmla="*/ 0 h 9"/>
                  <a:gd name="T6" fmla="*/ 0 w 16"/>
                  <a:gd name="T7" fmla="*/ 0 h 9"/>
                  <a:gd name="T8" fmla="*/ 0 w 16"/>
                  <a:gd name="T9" fmla="*/ 0 h 9"/>
                  <a:gd name="T10" fmla="*/ 0 w 16"/>
                  <a:gd name="T11" fmla="*/ 0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6"/>
                  <a:gd name="T19" fmla="*/ 0 h 9"/>
                  <a:gd name="T20" fmla="*/ 16 w 1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6" h="9">
                    <a:moveTo>
                      <a:pt x="15" y="8"/>
                    </a:moveTo>
                    <a:lnTo>
                      <a:pt x="16" y="3"/>
                    </a:lnTo>
                    <a:lnTo>
                      <a:pt x="15" y="0"/>
                    </a:lnTo>
                    <a:lnTo>
                      <a:pt x="2" y="9"/>
                    </a:lnTo>
                    <a:lnTo>
                      <a:pt x="0" y="2"/>
                    </a:lnTo>
                    <a:lnTo>
                      <a:pt x="15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24" name="Freeform 124"/>
              <p:cNvSpPr>
                <a:spLocks/>
              </p:cNvSpPr>
              <p:nvPr/>
            </p:nvSpPr>
            <p:spPr bwMode="auto">
              <a:xfrm>
                <a:off x="4331" y="2058"/>
                <a:ext cx="34" cy="18"/>
              </a:xfrm>
              <a:custGeom>
                <a:avLst/>
                <a:gdLst>
                  <a:gd name="T0" fmla="*/ 0 w 134"/>
                  <a:gd name="T1" fmla="*/ 0 h 70"/>
                  <a:gd name="T2" fmla="*/ 0 w 134"/>
                  <a:gd name="T3" fmla="*/ 0 h 70"/>
                  <a:gd name="T4" fmla="*/ 0 w 134"/>
                  <a:gd name="T5" fmla="*/ 0 h 70"/>
                  <a:gd name="T6" fmla="*/ 0 w 134"/>
                  <a:gd name="T7" fmla="*/ 0 h 70"/>
                  <a:gd name="T8" fmla="*/ 0 w 134"/>
                  <a:gd name="T9" fmla="*/ 0 h 70"/>
                  <a:gd name="T10" fmla="*/ 0 w 134"/>
                  <a:gd name="T11" fmla="*/ 0 h 70"/>
                  <a:gd name="T12" fmla="*/ 0 w 134"/>
                  <a:gd name="T13" fmla="*/ 0 h 70"/>
                  <a:gd name="T14" fmla="*/ 0 w 134"/>
                  <a:gd name="T15" fmla="*/ 0 h 70"/>
                  <a:gd name="T16" fmla="*/ 0 w 134"/>
                  <a:gd name="T17" fmla="*/ 0 h 70"/>
                  <a:gd name="T18" fmla="*/ 0 w 134"/>
                  <a:gd name="T19" fmla="*/ 0 h 70"/>
                  <a:gd name="T20" fmla="*/ 0 w 134"/>
                  <a:gd name="T21" fmla="*/ 0 h 70"/>
                  <a:gd name="T22" fmla="*/ 0 w 134"/>
                  <a:gd name="T23" fmla="*/ 0 h 70"/>
                  <a:gd name="T24" fmla="*/ 0 w 134"/>
                  <a:gd name="T25" fmla="*/ 0 h 70"/>
                  <a:gd name="T26" fmla="*/ 0 w 134"/>
                  <a:gd name="T27" fmla="*/ 0 h 70"/>
                  <a:gd name="T28" fmla="*/ 0 w 134"/>
                  <a:gd name="T29" fmla="*/ 0 h 70"/>
                  <a:gd name="T30" fmla="*/ 0 w 134"/>
                  <a:gd name="T31" fmla="*/ 0 h 70"/>
                  <a:gd name="T32" fmla="*/ 0 w 134"/>
                  <a:gd name="T33" fmla="*/ 0 h 7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4"/>
                  <a:gd name="T52" fmla="*/ 0 h 70"/>
                  <a:gd name="T53" fmla="*/ 134 w 134"/>
                  <a:gd name="T54" fmla="*/ 70 h 70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4" h="70">
                    <a:moveTo>
                      <a:pt x="134" y="14"/>
                    </a:moveTo>
                    <a:lnTo>
                      <a:pt x="86" y="17"/>
                    </a:lnTo>
                    <a:lnTo>
                      <a:pt x="65" y="18"/>
                    </a:lnTo>
                    <a:lnTo>
                      <a:pt x="48" y="23"/>
                    </a:lnTo>
                    <a:lnTo>
                      <a:pt x="35" y="29"/>
                    </a:lnTo>
                    <a:lnTo>
                      <a:pt x="25" y="38"/>
                    </a:lnTo>
                    <a:lnTo>
                      <a:pt x="18" y="51"/>
                    </a:lnTo>
                    <a:lnTo>
                      <a:pt x="15" y="70"/>
                    </a:lnTo>
                    <a:lnTo>
                      <a:pt x="0" y="69"/>
                    </a:lnTo>
                    <a:lnTo>
                      <a:pt x="2" y="48"/>
                    </a:lnTo>
                    <a:lnTo>
                      <a:pt x="11" y="29"/>
                    </a:lnTo>
                    <a:lnTo>
                      <a:pt x="25" y="17"/>
                    </a:lnTo>
                    <a:lnTo>
                      <a:pt x="42" y="9"/>
                    </a:lnTo>
                    <a:lnTo>
                      <a:pt x="61" y="4"/>
                    </a:lnTo>
                    <a:lnTo>
                      <a:pt x="83" y="3"/>
                    </a:lnTo>
                    <a:lnTo>
                      <a:pt x="132" y="0"/>
                    </a:lnTo>
                    <a:lnTo>
                      <a:pt x="134" y="1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25" name="Freeform 125"/>
              <p:cNvSpPr>
                <a:spLocks/>
              </p:cNvSpPr>
              <p:nvPr/>
            </p:nvSpPr>
            <p:spPr bwMode="auto">
              <a:xfrm>
                <a:off x="4364" y="2058"/>
                <a:ext cx="1" cy="4"/>
              </a:xfrm>
              <a:custGeom>
                <a:avLst/>
                <a:gdLst>
                  <a:gd name="T0" fmla="*/ 0 w 6"/>
                  <a:gd name="T1" fmla="*/ 0 h 14"/>
                  <a:gd name="T2" fmla="*/ 0 w 6"/>
                  <a:gd name="T3" fmla="*/ 0 h 14"/>
                  <a:gd name="T4" fmla="*/ 0 w 6"/>
                  <a:gd name="T5" fmla="*/ 0 h 14"/>
                  <a:gd name="T6" fmla="*/ 0 w 6"/>
                  <a:gd name="T7" fmla="*/ 0 h 14"/>
                  <a:gd name="T8" fmla="*/ 0 w 6"/>
                  <a:gd name="T9" fmla="*/ 0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"/>
                  <a:gd name="T16" fmla="*/ 0 h 14"/>
                  <a:gd name="T17" fmla="*/ 6 w 6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" h="14">
                    <a:moveTo>
                      <a:pt x="6" y="14"/>
                    </a:moveTo>
                    <a:lnTo>
                      <a:pt x="4" y="1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6" y="1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26" name="Freeform 126"/>
              <p:cNvSpPr>
                <a:spLocks/>
              </p:cNvSpPr>
              <p:nvPr/>
            </p:nvSpPr>
            <p:spPr bwMode="auto">
              <a:xfrm>
                <a:off x="4331" y="2076"/>
                <a:ext cx="4" cy="1"/>
              </a:xfrm>
              <a:custGeom>
                <a:avLst/>
                <a:gdLst>
                  <a:gd name="T0" fmla="*/ 0 w 15"/>
                  <a:gd name="T1" fmla="*/ 0 h 2"/>
                  <a:gd name="T2" fmla="*/ 0 w 15"/>
                  <a:gd name="T3" fmla="*/ 1 h 2"/>
                  <a:gd name="T4" fmla="*/ 0 w 15"/>
                  <a:gd name="T5" fmla="*/ 1 h 2"/>
                  <a:gd name="T6" fmla="*/ 0 w 15"/>
                  <a:gd name="T7" fmla="*/ 1 h 2"/>
                  <a:gd name="T8" fmla="*/ 0 w 15"/>
                  <a:gd name="T9" fmla="*/ 0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2"/>
                  <a:gd name="T17" fmla="*/ 15 w 1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2">
                    <a:moveTo>
                      <a:pt x="0" y="0"/>
                    </a:moveTo>
                    <a:lnTo>
                      <a:pt x="0" y="1"/>
                    </a:lnTo>
                    <a:lnTo>
                      <a:pt x="0" y="2"/>
                    </a:lnTo>
                    <a:lnTo>
                      <a:pt x="15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27" name="Freeform 127"/>
              <p:cNvSpPr>
                <a:spLocks/>
              </p:cNvSpPr>
              <p:nvPr/>
            </p:nvSpPr>
            <p:spPr bwMode="auto">
              <a:xfrm>
                <a:off x="4463" y="2107"/>
                <a:ext cx="79" cy="77"/>
              </a:xfrm>
              <a:custGeom>
                <a:avLst/>
                <a:gdLst>
                  <a:gd name="T0" fmla="*/ 0 w 314"/>
                  <a:gd name="T1" fmla="*/ 0 h 306"/>
                  <a:gd name="T2" fmla="*/ 0 w 314"/>
                  <a:gd name="T3" fmla="*/ 0 h 306"/>
                  <a:gd name="T4" fmla="*/ 0 w 314"/>
                  <a:gd name="T5" fmla="*/ 0 h 306"/>
                  <a:gd name="T6" fmla="*/ 0 w 314"/>
                  <a:gd name="T7" fmla="*/ 0 h 306"/>
                  <a:gd name="T8" fmla="*/ 0 w 314"/>
                  <a:gd name="T9" fmla="*/ 0 h 306"/>
                  <a:gd name="T10" fmla="*/ 0 w 314"/>
                  <a:gd name="T11" fmla="*/ 0 h 306"/>
                  <a:gd name="T12" fmla="*/ 0 w 314"/>
                  <a:gd name="T13" fmla="*/ 0 h 306"/>
                  <a:gd name="T14" fmla="*/ 0 w 314"/>
                  <a:gd name="T15" fmla="*/ 0 h 306"/>
                  <a:gd name="T16" fmla="*/ 0 w 314"/>
                  <a:gd name="T17" fmla="*/ 0 h 306"/>
                  <a:gd name="T18" fmla="*/ 0 w 314"/>
                  <a:gd name="T19" fmla="*/ 0 h 306"/>
                  <a:gd name="T20" fmla="*/ 0 w 314"/>
                  <a:gd name="T21" fmla="*/ 0 h 306"/>
                  <a:gd name="T22" fmla="*/ 0 w 314"/>
                  <a:gd name="T23" fmla="*/ 0 h 306"/>
                  <a:gd name="T24" fmla="*/ 0 w 314"/>
                  <a:gd name="T25" fmla="*/ 0 h 306"/>
                  <a:gd name="T26" fmla="*/ 0 w 314"/>
                  <a:gd name="T27" fmla="*/ 0 h 306"/>
                  <a:gd name="T28" fmla="*/ 0 w 314"/>
                  <a:gd name="T29" fmla="*/ 0 h 306"/>
                  <a:gd name="T30" fmla="*/ 0 w 314"/>
                  <a:gd name="T31" fmla="*/ 0 h 306"/>
                  <a:gd name="T32" fmla="*/ 0 w 314"/>
                  <a:gd name="T33" fmla="*/ 0 h 306"/>
                  <a:gd name="T34" fmla="*/ 0 w 314"/>
                  <a:gd name="T35" fmla="*/ 0 h 306"/>
                  <a:gd name="T36" fmla="*/ 0 w 314"/>
                  <a:gd name="T37" fmla="*/ 0 h 306"/>
                  <a:gd name="T38" fmla="*/ 0 w 314"/>
                  <a:gd name="T39" fmla="*/ 0 h 306"/>
                  <a:gd name="T40" fmla="*/ 0 w 314"/>
                  <a:gd name="T41" fmla="*/ 0 h 306"/>
                  <a:gd name="T42" fmla="*/ 0 w 314"/>
                  <a:gd name="T43" fmla="*/ 0 h 306"/>
                  <a:gd name="T44" fmla="*/ 0 w 314"/>
                  <a:gd name="T45" fmla="*/ 0 h 306"/>
                  <a:gd name="T46" fmla="*/ 0 w 314"/>
                  <a:gd name="T47" fmla="*/ 0 h 306"/>
                  <a:gd name="T48" fmla="*/ 0 w 314"/>
                  <a:gd name="T49" fmla="*/ 0 h 306"/>
                  <a:gd name="T50" fmla="*/ 0 w 314"/>
                  <a:gd name="T51" fmla="*/ 0 h 306"/>
                  <a:gd name="T52" fmla="*/ 0 w 314"/>
                  <a:gd name="T53" fmla="*/ 0 h 306"/>
                  <a:gd name="T54" fmla="*/ 0 w 314"/>
                  <a:gd name="T55" fmla="*/ 0 h 306"/>
                  <a:gd name="T56" fmla="*/ 0 w 314"/>
                  <a:gd name="T57" fmla="*/ 0 h 306"/>
                  <a:gd name="T58" fmla="*/ 0 w 314"/>
                  <a:gd name="T59" fmla="*/ 0 h 306"/>
                  <a:gd name="T60" fmla="*/ 0 w 314"/>
                  <a:gd name="T61" fmla="*/ 0 h 306"/>
                  <a:gd name="T62" fmla="*/ 0 w 314"/>
                  <a:gd name="T63" fmla="*/ 0 h 306"/>
                  <a:gd name="T64" fmla="*/ 0 w 314"/>
                  <a:gd name="T65" fmla="*/ 0 h 306"/>
                  <a:gd name="T66" fmla="*/ 0 w 314"/>
                  <a:gd name="T67" fmla="*/ 0 h 306"/>
                  <a:gd name="T68" fmla="*/ 0 w 314"/>
                  <a:gd name="T69" fmla="*/ 0 h 306"/>
                  <a:gd name="T70" fmla="*/ 0 w 314"/>
                  <a:gd name="T71" fmla="*/ 0 h 306"/>
                  <a:gd name="T72" fmla="*/ 0 w 314"/>
                  <a:gd name="T73" fmla="*/ 0 h 306"/>
                  <a:gd name="T74" fmla="*/ 0 w 314"/>
                  <a:gd name="T75" fmla="*/ 0 h 306"/>
                  <a:gd name="T76" fmla="*/ 0 w 314"/>
                  <a:gd name="T77" fmla="*/ 0 h 306"/>
                  <a:gd name="T78" fmla="*/ 0 w 314"/>
                  <a:gd name="T79" fmla="*/ 0 h 306"/>
                  <a:gd name="T80" fmla="*/ 0 w 314"/>
                  <a:gd name="T81" fmla="*/ 0 h 306"/>
                  <a:gd name="T82" fmla="*/ 0 w 314"/>
                  <a:gd name="T83" fmla="*/ 0 h 306"/>
                  <a:gd name="T84" fmla="*/ 0 w 314"/>
                  <a:gd name="T85" fmla="*/ 0 h 30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314"/>
                  <a:gd name="T130" fmla="*/ 0 h 306"/>
                  <a:gd name="T131" fmla="*/ 314 w 314"/>
                  <a:gd name="T132" fmla="*/ 306 h 30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314" h="306">
                    <a:moveTo>
                      <a:pt x="0" y="95"/>
                    </a:moveTo>
                    <a:lnTo>
                      <a:pt x="2" y="97"/>
                    </a:lnTo>
                    <a:lnTo>
                      <a:pt x="5" y="99"/>
                    </a:lnTo>
                    <a:lnTo>
                      <a:pt x="14" y="104"/>
                    </a:lnTo>
                    <a:lnTo>
                      <a:pt x="24" y="108"/>
                    </a:lnTo>
                    <a:lnTo>
                      <a:pt x="39" y="111"/>
                    </a:lnTo>
                    <a:lnTo>
                      <a:pt x="53" y="114"/>
                    </a:lnTo>
                    <a:lnTo>
                      <a:pt x="70" y="115"/>
                    </a:lnTo>
                    <a:lnTo>
                      <a:pt x="87" y="117"/>
                    </a:lnTo>
                    <a:lnTo>
                      <a:pt x="105" y="115"/>
                    </a:lnTo>
                    <a:lnTo>
                      <a:pt x="122" y="113"/>
                    </a:lnTo>
                    <a:lnTo>
                      <a:pt x="132" y="110"/>
                    </a:lnTo>
                    <a:lnTo>
                      <a:pt x="141" y="108"/>
                    </a:lnTo>
                    <a:lnTo>
                      <a:pt x="149" y="104"/>
                    </a:lnTo>
                    <a:lnTo>
                      <a:pt x="158" y="100"/>
                    </a:lnTo>
                    <a:lnTo>
                      <a:pt x="166" y="96"/>
                    </a:lnTo>
                    <a:lnTo>
                      <a:pt x="172" y="91"/>
                    </a:lnTo>
                    <a:lnTo>
                      <a:pt x="180" y="84"/>
                    </a:lnTo>
                    <a:lnTo>
                      <a:pt x="186" y="78"/>
                    </a:lnTo>
                    <a:lnTo>
                      <a:pt x="192" y="70"/>
                    </a:lnTo>
                    <a:lnTo>
                      <a:pt x="197" y="62"/>
                    </a:lnTo>
                    <a:lnTo>
                      <a:pt x="202" y="52"/>
                    </a:lnTo>
                    <a:lnTo>
                      <a:pt x="205" y="48"/>
                    </a:lnTo>
                    <a:lnTo>
                      <a:pt x="206" y="43"/>
                    </a:lnTo>
                    <a:lnTo>
                      <a:pt x="210" y="31"/>
                    </a:lnTo>
                    <a:lnTo>
                      <a:pt x="213" y="19"/>
                    </a:lnTo>
                    <a:lnTo>
                      <a:pt x="214" y="13"/>
                    </a:lnTo>
                    <a:lnTo>
                      <a:pt x="215" y="8"/>
                    </a:lnTo>
                    <a:lnTo>
                      <a:pt x="218" y="4"/>
                    </a:lnTo>
                    <a:lnTo>
                      <a:pt x="220" y="1"/>
                    </a:lnTo>
                    <a:lnTo>
                      <a:pt x="223" y="0"/>
                    </a:lnTo>
                    <a:lnTo>
                      <a:pt x="227" y="0"/>
                    </a:lnTo>
                    <a:lnTo>
                      <a:pt x="230" y="0"/>
                    </a:lnTo>
                    <a:lnTo>
                      <a:pt x="233" y="3"/>
                    </a:lnTo>
                    <a:lnTo>
                      <a:pt x="237" y="5"/>
                    </a:lnTo>
                    <a:lnTo>
                      <a:pt x="241" y="9"/>
                    </a:lnTo>
                    <a:lnTo>
                      <a:pt x="247" y="14"/>
                    </a:lnTo>
                    <a:lnTo>
                      <a:pt x="250" y="19"/>
                    </a:lnTo>
                    <a:lnTo>
                      <a:pt x="260" y="32"/>
                    </a:lnTo>
                    <a:lnTo>
                      <a:pt x="269" y="48"/>
                    </a:lnTo>
                    <a:lnTo>
                      <a:pt x="278" y="66"/>
                    </a:lnTo>
                    <a:lnTo>
                      <a:pt x="286" y="84"/>
                    </a:lnTo>
                    <a:lnTo>
                      <a:pt x="294" y="104"/>
                    </a:lnTo>
                    <a:lnTo>
                      <a:pt x="301" y="124"/>
                    </a:lnTo>
                    <a:lnTo>
                      <a:pt x="307" y="144"/>
                    </a:lnTo>
                    <a:lnTo>
                      <a:pt x="311" y="163"/>
                    </a:lnTo>
                    <a:lnTo>
                      <a:pt x="314" y="180"/>
                    </a:lnTo>
                    <a:lnTo>
                      <a:pt x="314" y="197"/>
                    </a:lnTo>
                    <a:lnTo>
                      <a:pt x="314" y="209"/>
                    </a:lnTo>
                    <a:lnTo>
                      <a:pt x="312" y="220"/>
                    </a:lnTo>
                    <a:lnTo>
                      <a:pt x="309" y="231"/>
                    </a:lnTo>
                    <a:lnTo>
                      <a:pt x="304" y="241"/>
                    </a:lnTo>
                    <a:lnTo>
                      <a:pt x="299" y="250"/>
                    </a:lnTo>
                    <a:lnTo>
                      <a:pt x="295" y="256"/>
                    </a:lnTo>
                    <a:lnTo>
                      <a:pt x="292" y="259"/>
                    </a:lnTo>
                    <a:lnTo>
                      <a:pt x="284" y="267"/>
                    </a:lnTo>
                    <a:lnTo>
                      <a:pt x="275" y="275"/>
                    </a:lnTo>
                    <a:lnTo>
                      <a:pt x="266" y="283"/>
                    </a:lnTo>
                    <a:lnTo>
                      <a:pt x="257" y="288"/>
                    </a:lnTo>
                    <a:lnTo>
                      <a:pt x="245" y="293"/>
                    </a:lnTo>
                    <a:lnTo>
                      <a:pt x="235" y="298"/>
                    </a:lnTo>
                    <a:lnTo>
                      <a:pt x="223" y="301"/>
                    </a:lnTo>
                    <a:lnTo>
                      <a:pt x="211" y="304"/>
                    </a:lnTo>
                    <a:lnTo>
                      <a:pt x="200" y="305"/>
                    </a:lnTo>
                    <a:lnTo>
                      <a:pt x="188" y="306"/>
                    </a:lnTo>
                    <a:lnTo>
                      <a:pt x="179" y="305"/>
                    </a:lnTo>
                    <a:lnTo>
                      <a:pt x="169" y="305"/>
                    </a:lnTo>
                    <a:lnTo>
                      <a:pt x="162" y="302"/>
                    </a:lnTo>
                    <a:lnTo>
                      <a:pt x="152" y="301"/>
                    </a:lnTo>
                    <a:lnTo>
                      <a:pt x="145" y="297"/>
                    </a:lnTo>
                    <a:lnTo>
                      <a:pt x="137" y="294"/>
                    </a:lnTo>
                    <a:lnTo>
                      <a:pt x="129" y="291"/>
                    </a:lnTo>
                    <a:lnTo>
                      <a:pt x="121" y="285"/>
                    </a:lnTo>
                    <a:lnTo>
                      <a:pt x="113" y="281"/>
                    </a:lnTo>
                    <a:lnTo>
                      <a:pt x="105" y="275"/>
                    </a:lnTo>
                    <a:lnTo>
                      <a:pt x="91" y="263"/>
                    </a:lnTo>
                    <a:lnTo>
                      <a:pt x="85" y="257"/>
                    </a:lnTo>
                    <a:lnTo>
                      <a:pt x="78" y="250"/>
                    </a:lnTo>
                    <a:lnTo>
                      <a:pt x="66" y="235"/>
                    </a:lnTo>
                    <a:lnTo>
                      <a:pt x="54" y="219"/>
                    </a:lnTo>
                    <a:lnTo>
                      <a:pt x="44" y="202"/>
                    </a:lnTo>
                    <a:lnTo>
                      <a:pt x="34" y="185"/>
                    </a:lnTo>
                    <a:lnTo>
                      <a:pt x="24" y="167"/>
                    </a:lnTo>
                    <a:lnTo>
                      <a:pt x="17" y="149"/>
                    </a:lnTo>
                    <a:lnTo>
                      <a:pt x="10" y="131"/>
                    </a:lnTo>
                    <a:lnTo>
                      <a:pt x="5" y="113"/>
                    </a:ln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28" name="Freeform 128"/>
              <p:cNvSpPr>
                <a:spLocks/>
              </p:cNvSpPr>
              <p:nvPr/>
            </p:nvSpPr>
            <p:spPr bwMode="auto">
              <a:xfrm>
                <a:off x="4462" y="2112"/>
                <a:ext cx="56" cy="26"/>
              </a:xfrm>
              <a:custGeom>
                <a:avLst/>
                <a:gdLst>
                  <a:gd name="T0" fmla="*/ 0 w 220"/>
                  <a:gd name="T1" fmla="*/ 0 h 104"/>
                  <a:gd name="T2" fmla="*/ 0 w 220"/>
                  <a:gd name="T3" fmla="*/ 0 h 104"/>
                  <a:gd name="T4" fmla="*/ 0 w 220"/>
                  <a:gd name="T5" fmla="*/ 0 h 104"/>
                  <a:gd name="T6" fmla="*/ 0 w 220"/>
                  <a:gd name="T7" fmla="*/ 0 h 104"/>
                  <a:gd name="T8" fmla="*/ 0 w 220"/>
                  <a:gd name="T9" fmla="*/ 0 h 104"/>
                  <a:gd name="T10" fmla="*/ 0 w 220"/>
                  <a:gd name="T11" fmla="*/ 0 h 104"/>
                  <a:gd name="T12" fmla="*/ 0 w 220"/>
                  <a:gd name="T13" fmla="*/ 0 h 104"/>
                  <a:gd name="T14" fmla="*/ 0 w 220"/>
                  <a:gd name="T15" fmla="*/ 0 h 104"/>
                  <a:gd name="T16" fmla="*/ 0 w 220"/>
                  <a:gd name="T17" fmla="*/ 0 h 104"/>
                  <a:gd name="T18" fmla="*/ 0 w 220"/>
                  <a:gd name="T19" fmla="*/ 0 h 104"/>
                  <a:gd name="T20" fmla="*/ 0 w 220"/>
                  <a:gd name="T21" fmla="*/ 0 h 104"/>
                  <a:gd name="T22" fmla="*/ 0 w 220"/>
                  <a:gd name="T23" fmla="*/ 0 h 104"/>
                  <a:gd name="T24" fmla="*/ 0 w 220"/>
                  <a:gd name="T25" fmla="*/ 0 h 104"/>
                  <a:gd name="T26" fmla="*/ 0 w 220"/>
                  <a:gd name="T27" fmla="*/ 0 h 104"/>
                  <a:gd name="T28" fmla="*/ 0 w 220"/>
                  <a:gd name="T29" fmla="*/ 0 h 104"/>
                  <a:gd name="T30" fmla="*/ 0 w 220"/>
                  <a:gd name="T31" fmla="*/ 0 h 104"/>
                  <a:gd name="T32" fmla="*/ 0 w 220"/>
                  <a:gd name="T33" fmla="*/ 0 h 104"/>
                  <a:gd name="T34" fmla="*/ 0 w 220"/>
                  <a:gd name="T35" fmla="*/ 0 h 104"/>
                  <a:gd name="T36" fmla="*/ 0 w 220"/>
                  <a:gd name="T37" fmla="*/ 0 h 104"/>
                  <a:gd name="T38" fmla="*/ 0 w 220"/>
                  <a:gd name="T39" fmla="*/ 0 h 104"/>
                  <a:gd name="T40" fmla="*/ 0 w 220"/>
                  <a:gd name="T41" fmla="*/ 0 h 104"/>
                  <a:gd name="T42" fmla="*/ 0 w 220"/>
                  <a:gd name="T43" fmla="*/ 0 h 104"/>
                  <a:gd name="T44" fmla="*/ 0 w 220"/>
                  <a:gd name="T45" fmla="*/ 0 h 104"/>
                  <a:gd name="T46" fmla="*/ 0 w 220"/>
                  <a:gd name="T47" fmla="*/ 0 h 104"/>
                  <a:gd name="T48" fmla="*/ 0 w 220"/>
                  <a:gd name="T49" fmla="*/ 0 h 104"/>
                  <a:gd name="T50" fmla="*/ 0 w 220"/>
                  <a:gd name="T51" fmla="*/ 0 h 104"/>
                  <a:gd name="T52" fmla="*/ 0 w 220"/>
                  <a:gd name="T53" fmla="*/ 0 h 104"/>
                  <a:gd name="T54" fmla="*/ 0 w 220"/>
                  <a:gd name="T55" fmla="*/ 0 h 104"/>
                  <a:gd name="T56" fmla="*/ 0 w 220"/>
                  <a:gd name="T57" fmla="*/ 0 h 104"/>
                  <a:gd name="T58" fmla="*/ 0 w 220"/>
                  <a:gd name="T59" fmla="*/ 0 h 104"/>
                  <a:gd name="T60" fmla="*/ 0 w 220"/>
                  <a:gd name="T61" fmla="*/ 0 h 104"/>
                  <a:gd name="T62" fmla="*/ 0 w 220"/>
                  <a:gd name="T63" fmla="*/ 0 h 104"/>
                  <a:gd name="T64" fmla="*/ 0 w 220"/>
                  <a:gd name="T65" fmla="*/ 0 h 104"/>
                  <a:gd name="T66" fmla="*/ 0 w 220"/>
                  <a:gd name="T67" fmla="*/ 0 h 104"/>
                  <a:gd name="T68" fmla="*/ 0 w 220"/>
                  <a:gd name="T69" fmla="*/ 0 h 104"/>
                  <a:gd name="T70" fmla="*/ 0 w 220"/>
                  <a:gd name="T71" fmla="*/ 0 h 104"/>
                  <a:gd name="T72" fmla="*/ 0 w 220"/>
                  <a:gd name="T73" fmla="*/ 0 h 104"/>
                  <a:gd name="T74" fmla="*/ 0 w 220"/>
                  <a:gd name="T75" fmla="*/ 0 h 104"/>
                  <a:gd name="T76" fmla="*/ 0 w 220"/>
                  <a:gd name="T77" fmla="*/ 0 h 104"/>
                  <a:gd name="T78" fmla="*/ 0 w 220"/>
                  <a:gd name="T79" fmla="*/ 0 h 104"/>
                  <a:gd name="T80" fmla="*/ 0 w 220"/>
                  <a:gd name="T81" fmla="*/ 0 h 104"/>
                  <a:gd name="T82" fmla="*/ 0 w 220"/>
                  <a:gd name="T83" fmla="*/ 0 h 104"/>
                  <a:gd name="T84" fmla="*/ 0 w 220"/>
                  <a:gd name="T85" fmla="*/ 0 h 104"/>
                  <a:gd name="T86" fmla="*/ 0 w 220"/>
                  <a:gd name="T87" fmla="*/ 0 h 104"/>
                  <a:gd name="T88" fmla="*/ 0 w 220"/>
                  <a:gd name="T89" fmla="*/ 0 h 104"/>
                  <a:gd name="T90" fmla="*/ 0 w 220"/>
                  <a:gd name="T91" fmla="*/ 0 h 104"/>
                  <a:gd name="T92" fmla="*/ 0 w 220"/>
                  <a:gd name="T93" fmla="*/ 0 h 104"/>
                  <a:gd name="T94" fmla="*/ 0 w 220"/>
                  <a:gd name="T95" fmla="*/ 0 h 104"/>
                  <a:gd name="T96" fmla="*/ 0 w 220"/>
                  <a:gd name="T97" fmla="*/ 0 h 104"/>
                  <a:gd name="T98" fmla="*/ 0 w 220"/>
                  <a:gd name="T99" fmla="*/ 0 h 104"/>
                  <a:gd name="T100" fmla="*/ 0 w 220"/>
                  <a:gd name="T101" fmla="*/ 0 h 104"/>
                  <a:gd name="T102" fmla="*/ 0 w 220"/>
                  <a:gd name="T103" fmla="*/ 0 h 104"/>
                  <a:gd name="T104" fmla="*/ 0 w 220"/>
                  <a:gd name="T105" fmla="*/ 0 h 104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20"/>
                  <a:gd name="T160" fmla="*/ 0 h 104"/>
                  <a:gd name="T161" fmla="*/ 220 w 220"/>
                  <a:gd name="T162" fmla="*/ 104 h 104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20" h="104">
                    <a:moveTo>
                      <a:pt x="8" y="73"/>
                    </a:moveTo>
                    <a:lnTo>
                      <a:pt x="9" y="75"/>
                    </a:lnTo>
                    <a:lnTo>
                      <a:pt x="11" y="77"/>
                    </a:lnTo>
                    <a:lnTo>
                      <a:pt x="19" y="81"/>
                    </a:lnTo>
                    <a:lnTo>
                      <a:pt x="31" y="84"/>
                    </a:lnTo>
                    <a:lnTo>
                      <a:pt x="43" y="88"/>
                    </a:lnTo>
                    <a:lnTo>
                      <a:pt x="58" y="91"/>
                    </a:lnTo>
                    <a:lnTo>
                      <a:pt x="74" y="92"/>
                    </a:lnTo>
                    <a:lnTo>
                      <a:pt x="91" y="93"/>
                    </a:lnTo>
                    <a:lnTo>
                      <a:pt x="108" y="92"/>
                    </a:lnTo>
                    <a:lnTo>
                      <a:pt x="126" y="90"/>
                    </a:lnTo>
                    <a:lnTo>
                      <a:pt x="134" y="87"/>
                    </a:lnTo>
                    <a:lnTo>
                      <a:pt x="142" y="84"/>
                    </a:lnTo>
                    <a:lnTo>
                      <a:pt x="151" y="82"/>
                    </a:lnTo>
                    <a:lnTo>
                      <a:pt x="159" y="78"/>
                    </a:lnTo>
                    <a:lnTo>
                      <a:pt x="166" y="74"/>
                    </a:lnTo>
                    <a:lnTo>
                      <a:pt x="173" y="69"/>
                    </a:lnTo>
                    <a:lnTo>
                      <a:pt x="180" y="62"/>
                    </a:lnTo>
                    <a:lnTo>
                      <a:pt x="187" y="56"/>
                    </a:lnTo>
                    <a:lnTo>
                      <a:pt x="192" y="49"/>
                    </a:lnTo>
                    <a:lnTo>
                      <a:pt x="197" y="42"/>
                    </a:lnTo>
                    <a:lnTo>
                      <a:pt x="202" y="33"/>
                    </a:lnTo>
                    <a:lnTo>
                      <a:pt x="204" y="27"/>
                    </a:lnTo>
                    <a:lnTo>
                      <a:pt x="205" y="22"/>
                    </a:lnTo>
                    <a:lnTo>
                      <a:pt x="209" y="12"/>
                    </a:lnTo>
                    <a:lnTo>
                      <a:pt x="211" y="0"/>
                    </a:lnTo>
                    <a:lnTo>
                      <a:pt x="220" y="3"/>
                    </a:lnTo>
                    <a:lnTo>
                      <a:pt x="218" y="14"/>
                    </a:lnTo>
                    <a:lnTo>
                      <a:pt x="215" y="26"/>
                    </a:lnTo>
                    <a:lnTo>
                      <a:pt x="213" y="31"/>
                    </a:lnTo>
                    <a:lnTo>
                      <a:pt x="211" y="36"/>
                    </a:lnTo>
                    <a:lnTo>
                      <a:pt x="206" y="47"/>
                    </a:lnTo>
                    <a:lnTo>
                      <a:pt x="201" y="56"/>
                    </a:lnTo>
                    <a:lnTo>
                      <a:pt x="194" y="64"/>
                    </a:lnTo>
                    <a:lnTo>
                      <a:pt x="187" y="70"/>
                    </a:lnTo>
                    <a:lnTo>
                      <a:pt x="180" y="77"/>
                    </a:lnTo>
                    <a:lnTo>
                      <a:pt x="172" y="82"/>
                    </a:lnTo>
                    <a:lnTo>
                      <a:pt x="163" y="87"/>
                    </a:lnTo>
                    <a:lnTo>
                      <a:pt x="155" y="91"/>
                    </a:lnTo>
                    <a:lnTo>
                      <a:pt x="146" y="95"/>
                    </a:lnTo>
                    <a:lnTo>
                      <a:pt x="137" y="97"/>
                    </a:lnTo>
                    <a:lnTo>
                      <a:pt x="128" y="100"/>
                    </a:lnTo>
                    <a:lnTo>
                      <a:pt x="109" y="103"/>
                    </a:lnTo>
                    <a:lnTo>
                      <a:pt x="91" y="104"/>
                    </a:lnTo>
                    <a:lnTo>
                      <a:pt x="74" y="103"/>
                    </a:lnTo>
                    <a:lnTo>
                      <a:pt x="57" y="101"/>
                    </a:lnTo>
                    <a:lnTo>
                      <a:pt x="41" y="99"/>
                    </a:lnTo>
                    <a:lnTo>
                      <a:pt x="27" y="95"/>
                    </a:lnTo>
                    <a:lnTo>
                      <a:pt x="15" y="90"/>
                    </a:lnTo>
                    <a:lnTo>
                      <a:pt x="6" y="86"/>
                    </a:lnTo>
                    <a:lnTo>
                      <a:pt x="2" y="83"/>
                    </a:lnTo>
                    <a:lnTo>
                      <a:pt x="0" y="81"/>
                    </a:lnTo>
                    <a:lnTo>
                      <a:pt x="8" y="7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29" name="Freeform 129"/>
              <p:cNvSpPr>
                <a:spLocks/>
              </p:cNvSpPr>
              <p:nvPr/>
            </p:nvSpPr>
            <p:spPr bwMode="auto">
              <a:xfrm>
                <a:off x="4515" y="2106"/>
                <a:ext cx="28" cy="51"/>
              </a:xfrm>
              <a:custGeom>
                <a:avLst/>
                <a:gdLst>
                  <a:gd name="T0" fmla="*/ 0 w 113"/>
                  <a:gd name="T1" fmla="*/ 0 h 202"/>
                  <a:gd name="T2" fmla="*/ 0 w 113"/>
                  <a:gd name="T3" fmla="*/ 0 h 202"/>
                  <a:gd name="T4" fmla="*/ 0 w 113"/>
                  <a:gd name="T5" fmla="*/ 0 h 202"/>
                  <a:gd name="T6" fmla="*/ 0 w 113"/>
                  <a:gd name="T7" fmla="*/ 0 h 202"/>
                  <a:gd name="T8" fmla="*/ 0 w 113"/>
                  <a:gd name="T9" fmla="*/ 0 h 202"/>
                  <a:gd name="T10" fmla="*/ 0 w 113"/>
                  <a:gd name="T11" fmla="*/ 0 h 202"/>
                  <a:gd name="T12" fmla="*/ 0 w 113"/>
                  <a:gd name="T13" fmla="*/ 0 h 202"/>
                  <a:gd name="T14" fmla="*/ 0 w 113"/>
                  <a:gd name="T15" fmla="*/ 0 h 202"/>
                  <a:gd name="T16" fmla="*/ 0 w 113"/>
                  <a:gd name="T17" fmla="*/ 0 h 202"/>
                  <a:gd name="T18" fmla="*/ 0 w 113"/>
                  <a:gd name="T19" fmla="*/ 0 h 202"/>
                  <a:gd name="T20" fmla="*/ 0 w 113"/>
                  <a:gd name="T21" fmla="*/ 0 h 202"/>
                  <a:gd name="T22" fmla="*/ 0 w 113"/>
                  <a:gd name="T23" fmla="*/ 0 h 202"/>
                  <a:gd name="T24" fmla="*/ 0 w 113"/>
                  <a:gd name="T25" fmla="*/ 0 h 202"/>
                  <a:gd name="T26" fmla="*/ 0 w 113"/>
                  <a:gd name="T27" fmla="*/ 0 h 202"/>
                  <a:gd name="T28" fmla="*/ 0 w 113"/>
                  <a:gd name="T29" fmla="*/ 0 h 202"/>
                  <a:gd name="T30" fmla="*/ 0 w 113"/>
                  <a:gd name="T31" fmla="*/ 0 h 202"/>
                  <a:gd name="T32" fmla="*/ 0 w 113"/>
                  <a:gd name="T33" fmla="*/ 0 h 202"/>
                  <a:gd name="T34" fmla="*/ 0 w 113"/>
                  <a:gd name="T35" fmla="*/ 0 h 202"/>
                  <a:gd name="T36" fmla="*/ 0 w 113"/>
                  <a:gd name="T37" fmla="*/ 0 h 202"/>
                  <a:gd name="T38" fmla="*/ 0 w 113"/>
                  <a:gd name="T39" fmla="*/ 0 h 202"/>
                  <a:gd name="T40" fmla="*/ 0 w 113"/>
                  <a:gd name="T41" fmla="*/ 0 h 202"/>
                  <a:gd name="T42" fmla="*/ 0 w 113"/>
                  <a:gd name="T43" fmla="*/ 0 h 202"/>
                  <a:gd name="T44" fmla="*/ 0 w 113"/>
                  <a:gd name="T45" fmla="*/ 0 h 202"/>
                  <a:gd name="T46" fmla="*/ 0 w 113"/>
                  <a:gd name="T47" fmla="*/ 0 h 202"/>
                  <a:gd name="T48" fmla="*/ 0 w 113"/>
                  <a:gd name="T49" fmla="*/ 0 h 202"/>
                  <a:gd name="T50" fmla="*/ 0 w 113"/>
                  <a:gd name="T51" fmla="*/ 0 h 202"/>
                  <a:gd name="T52" fmla="*/ 0 w 113"/>
                  <a:gd name="T53" fmla="*/ 0 h 202"/>
                  <a:gd name="T54" fmla="*/ 0 w 113"/>
                  <a:gd name="T55" fmla="*/ 0 h 202"/>
                  <a:gd name="T56" fmla="*/ 0 w 113"/>
                  <a:gd name="T57" fmla="*/ 0 h 202"/>
                  <a:gd name="T58" fmla="*/ 0 w 113"/>
                  <a:gd name="T59" fmla="*/ 0 h 202"/>
                  <a:gd name="T60" fmla="*/ 0 w 113"/>
                  <a:gd name="T61" fmla="*/ 0 h 202"/>
                  <a:gd name="T62" fmla="*/ 0 w 113"/>
                  <a:gd name="T63" fmla="*/ 0 h 202"/>
                  <a:gd name="T64" fmla="*/ 0 w 113"/>
                  <a:gd name="T65" fmla="*/ 0 h 202"/>
                  <a:gd name="T66" fmla="*/ 0 w 113"/>
                  <a:gd name="T67" fmla="*/ 0 h 202"/>
                  <a:gd name="T68" fmla="*/ 0 w 113"/>
                  <a:gd name="T69" fmla="*/ 0 h 202"/>
                  <a:gd name="T70" fmla="*/ 0 w 113"/>
                  <a:gd name="T71" fmla="*/ 0 h 202"/>
                  <a:gd name="T72" fmla="*/ 0 w 113"/>
                  <a:gd name="T73" fmla="*/ 0 h 202"/>
                  <a:gd name="T74" fmla="*/ 0 w 113"/>
                  <a:gd name="T75" fmla="*/ 0 h 202"/>
                  <a:gd name="T76" fmla="*/ 0 w 113"/>
                  <a:gd name="T77" fmla="*/ 0 h 202"/>
                  <a:gd name="T78" fmla="*/ 0 w 113"/>
                  <a:gd name="T79" fmla="*/ 0 h 202"/>
                  <a:gd name="T80" fmla="*/ 0 w 113"/>
                  <a:gd name="T81" fmla="*/ 0 h 202"/>
                  <a:gd name="T82" fmla="*/ 0 w 113"/>
                  <a:gd name="T83" fmla="*/ 0 h 202"/>
                  <a:gd name="T84" fmla="*/ 0 w 113"/>
                  <a:gd name="T85" fmla="*/ 0 h 202"/>
                  <a:gd name="T86" fmla="*/ 0 w 113"/>
                  <a:gd name="T87" fmla="*/ 0 h 202"/>
                  <a:gd name="T88" fmla="*/ 0 w 113"/>
                  <a:gd name="T89" fmla="*/ 0 h 202"/>
                  <a:gd name="T90" fmla="*/ 0 w 113"/>
                  <a:gd name="T91" fmla="*/ 0 h 202"/>
                  <a:gd name="T92" fmla="*/ 0 w 113"/>
                  <a:gd name="T93" fmla="*/ 0 h 202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113"/>
                  <a:gd name="T142" fmla="*/ 0 h 202"/>
                  <a:gd name="T143" fmla="*/ 113 w 113"/>
                  <a:gd name="T144" fmla="*/ 202 h 202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113" h="202">
                    <a:moveTo>
                      <a:pt x="0" y="23"/>
                    </a:moveTo>
                    <a:lnTo>
                      <a:pt x="2" y="15"/>
                    </a:lnTo>
                    <a:lnTo>
                      <a:pt x="3" y="10"/>
                    </a:lnTo>
                    <a:lnTo>
                      <a:pt x="7" y="5"/>
                    </a:lnTo>
                    <a:lnTo>
                      <a:pt x="9" y="1"/>
                    </a:lnTo>
                    <a:lnTo>
                      <a:pt x="15" y="0"/>
                    </a:lnTo>
                    <a:lnTo>
                      <a:pt x="20" y="0"/>
                    </a:lnTo>
                    <a:lnTo>
                      <a:pt x="25" y="1"/>
                    </a:lnTo>
                    <a:lnTo>
                      <a:pt x="29" y="4"/>
                    </a:lnTo>
                    <a:lnTo>
                      <a:pt x="34" y="6"/>
                    </a:lnTo>
                    <a:lnTo>
                      <a:pt x="38" y="10"/>
                    </a:lnTo>
                    <a:lnTo>
                      <a:pt x="43" y="15"/>
                    </a:lnTo>
                    <a:lnTo>
                      <a:pt x="47" y="22"/>
                    </a:lnTo>
                    <a:lnTo>
                      <a:pt x="57" y="35"/>
                    </a:lnTo>
                    <a:lnTo>
                      <a:pt x="66" y="52"/>
                    </a:lnTo>
                    <a:lnTo>
                      <a:pt x="75" y="68"/>
                    </a:lnTo>
                    <a:lnTo>
                      <a:pt x="84" y="88"/>
                    </a:lnTo>
                    <a:lnTo>
                      <a:pt x="92" y="107"/>
                    </a:lnTo>
                    <a:lnTo>
                      <a:pt x="98" y="128"/>
                    </a:lnTo>
                    <a:lnTo>
                      <a:pt x="105" y="148"/>
                    </a:lnTo>
                    <a:lnTo>
                      <a:pt x="109" y="167"/>
                    </a:lnTo>
                    <a:lnTo>
                      <a:pt x="113" y="185"/>
                    </a:lnTo>
                    <a:lnTo>
                      <a:pt x="113" y="202"/>
                    </a:lnTo>
                    <a:lnTo>
                      <a:pt x="102" y="202"/>
                    </a:lnTo>
                    <a:lnTo>
                      <a:pt x="102" y="187"/>
                    </a:lnTo>
                    <a:lnTo>
                      <a:pt x="98" y="170"/>
                    </a:lnTo>
                    <a:lnTo>
                      <a:pt x="94" y="150"/>
                    </a:lnTo>
                    <a:lnTo>
                      <a:pt x="89" y="131"/>
                    </a:lnTo>
                    <a:lnTo>
                      <a:pt x="81" y="111"/>
                    </a:lnTo>
                    <a:lnTo>
                      <a:pt x="74" y="92"/>
                    </a:lnTo>
                    <a:lnTo>
                      <a:pt x="66" y="74"/>
                    </a:lnTo>
                    <a:lnTo>
                      <a:pt x="57" y="56"/>
                    </a:lnTo>
                    <a:lnTo>
                      <a:pt x="47" y="41"/>
                    </a:lnTo>
                    <a:lnTo>
                      <a:pt x="40" y="28"/>
                    </a:lnTo>
                    <a:lnTo>
                      <a:pt x="34" y="22"/>
                    </a:lnTo>
                    <a:lnTo>
                      <a:pt x="30" y="18"/>
                    </a:lnTo>
                    <a:lnTo>
                      <a:pt x="26" y="14"/>
                    </a:lnTo>
                    <a:lnTo>
                      <a:pt x="24" y="11"/>
                    </a:lnTo>
                    <a:lnTo>
                      <a:pt x="21" y="10"/>
                    </a:lnTo>
                    <a:lnTo>
                      <a:pt x="19" y="10"/>
                    </a:lnTo>
                    <a:lnTo>
                      <a:pt x="17" y="10"/>
                    </a:lnTo>
                    <a:lnTo>
                      <a:pt x="16" y="10"/>
                    </a:lnTo>
                    <a:lnTo>
                      <a:pt x="15" y="11"/>
                    </a:lnTo>
                    <a:lnTo>
                      <a:pt x="13" y="14"/>
                    </a:lnTo>
                    <a:lnTo>
                      <a:pt x="12" y="19"/>
                    </a:lnTo>
                    <a:lnTo>
                      <a:pt x="9" y="26"/>
                    </a:lnTo>
                    <a:lnTo>
                      <a:pt x="0" y="2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30" name="Freeform 130"/>
              <p:cNvSpPr>
                <a:spLocks/>
              </p:cNvSpPr>
              <p:nvPr/>
            </p:nvSpPr>
            <p:spPr bwMode="auto">
              <a:xfrm>
                <a:off x="4515" y="2112"/>
                <a:ext cx="3" cy="1"/>
              </a:xfrm>
              <a:custGeom>
                <a:avLst/>
                <a:gdLst>
                  <a:gd name="T0" fmla="*/ 0 w 9"/>
                  <a:gd name="T1" fmla="*/ 0 h 3"/>
                  <a:gd name="T2" fmla="*/ 0 w 9"/>
                  <a:gd name="T3" fmla="*/ 0 h 3"/>
                  <a:gd name="T4" fmla="*/ 0 w 9"/>
                  <a:gd name="T5" fmla="*/ 0 h 3"/>
                  <a:gd name="T6" fmla="*/ 0 60000 65536"/>
                  <a:gd name="T7" fmla="*/ 0 60000 65536"/>
                  <a:gd name="T8" fmla="*/ 0 60000 65536"/>
                  <a:gd name="T9" fmla="*/ 0 w 9"/>
                  <a:gd name="T10" fmla="*/ 0 h 3"/>
                  <a:gd name="T11" fmla="*/ 9 w 9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" h="3">
                    <a:moveTo>
                      <a:pt x="0" y="0"/>
                    </a:moveTo>
                    <a:lnTo>
                      <a:pt x="9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31" name="Freeform 131"/>
              <p:cNvSpPr>
                <a:spLocks/>
              </p:cNvSpPr>
              <p:nvPr/>
            </p:nvSpPr>
            <p:spPr bwMode="auto">
              <a:xfrm>
                <a:off x="4510" y="2157"/>
                <a:ext cx="33" cy="28"/>
              </a:xfrm>
              <a:custGeom>
                <a:avLst/>
                <a:gdLst>
                  <a:gd name="T0" fmla="*/ 0 w 132"/>
                  <a:gd name="T1" fmla="*/ 0 h 114"/>
                  <a:gd name="T2" fmla="*/ 0 w 132"/>
                  <a:gd name="T3" fmla="*/ 0 h 114"/>
                  <a:gd name="T4" fmla="*/ 0 w 132"/>
                  <a:gd name="T5" fmla="*/ 0 h 114"/>
                  <a:gd name="T6" fmla="*/ 0 w 132"/>
                  <a:gd name="T7" fmla="*/ 0 h 114"/>
                  <a:gd name="T8" fmla="*/ 0 w 132"/>
                  <a:gd name="T9" fmla="*/ 0 h 114"/>
                  <a:gd name="T10" fmla="*/ 0 w 132"/>
                  <a:gd name="T11" fmla="*/ 0 h 114"/>
                  <a:gd name="T12" fmla="*/ 0 w 132"/>
                  <a:gd name="T13" fmla="*/ 0 h 114"/>
                  <a:gd name="T14" fmla="*/ 0 w 132"/>
                  <a:gd name="T15" fmla="*/ 0 h 114"/>
                  <a:gd name="T16" fmla="*/ 0 w 132"/>
                  <a:gd name="T17" fmla="*/ 0 h 114"/>
                  <a:gd name="T18" fmla="*/ 0 w 132"/>
                  <a:gd name="T19" fmla="*/ 0 h 114"/>
                  <a:gd name="T20" fmla="*/ 0 w 132"/>
                  <a:gd name="T21" fmla="*/ 0 h 114"/>
                  <a:gd name="T22" fmla="*/ 0 w 132"/>
                  <a:gd name="T23" fmla="*/ 0 h 114"/>
                  <a:gd name="T24" fmla="*/ 0 w 132"/>
                  <a:gd name="T25" fmla="*/ 0 h 114"/>
                  <a:gd name="T26" fmla="*/ 0 w 132"/>
                  <a:gd name="T27" fmla="*/ 0 h 114"/>
                  <a:gd name="T28" fmla="*/ 0 w 132"/>
                  <a:gd name="T29" fmla="*/ 0 h 114"/>
                  <a:gd name="T30" fmla="*/ 0 w 132"/>
                  <a:gd name="T31" fmla="*/ 0 h 114"/>
                  <a:gd name="T32" fmla="*/ 0 w 132"/>
                  <a:gd name="T33" fmla="*/ 0 h 114"/>
                  <a:gd name="T34" fmla="*/ 0 w 132"/>
                  <a:gd name="T35" fmla="*/ 0 h 114"/>
                  <a:gd name="T36" fmla="*/ 0 w 132"/>
                  <a:gd name="T37" fmla="*/ 0 h 114"/>
                  <a:gd name="T38" fmla="*/ 0 w 132"/>
                  <a:gd name="T39" fmla="*/ 0 h 114"/>
                  <a:gd name="T40" fmla="*/ 0 w 132"/>
                  <a:gd name="T41" fmla="*/ 0 h 114"/>
                  <a:gd name="T42" fmla="*/ 0 w 132"/>
                  <a:gd name="T43" fmla="*/ 0 h 114"/>
                  <a:gd name="T44" fmla="*/ 0 w 132"/>
                  <a:gd name="T45" fmla="*/ 0 h 114"/>
                  <a:gd name="T46" fmla="*/ 0 w 132"/>
                  <a:gd name="T47" fmla="*/ 0 h 114"/>
                  <a:gd name="T48" fmla="*/ 0 w 132"/>
                  <a:gd name="T49" fmla="*/ 0 h 114"/>
                  <a:gd name="T50" fmla="*/ 0 w 132"/>
                  <a:gd name="T51" fmla="*/ 0 h 114"/>
                  <a:gd name="T52" fmla="*/ 0 w 132"/>
                  <a:gd name="T53" fmla="*/ 0 h 114"/>
                  <a:gd name="T54" fmla="*/ 0 w 132"/>
                  <a:gd name="T55" fmla="*/ 0 h 114"/>
                  <a:gd name="T56" fmla="*/ 0 w 132"/>
                  <a:gd name="T57" fmla="*/ 0 h 114"/>
                  <a:gd name="T58" fmla="*/ 0 w 132"/>
                  <a:gd name="T59" fmla="*/ 0 h 114"/>
                  <a:gd name="T60" fmla="*/ 0 w 132"/>
                  <a:gd name="T61" fmla="*/ 0 h 114"/>
                  <a:gd name="T62" fmla="*/ 0 w 132"/>
                  <a:gd name="T63" fmla="*/ 0 h 114"/>
                  <a:gd name="T64" fmla="*/ 0 w 132"/>
                  <a:gd name="T65" fmla="*/ 0 h 114"/>
                  <a:gd name="T66" fmla="*/ 0 w 132"/>
                  <a:gd name="T67" fmla="*/ 0 h 114"/>
                  <a:gd name="T68" fmla="*/ 0 w 132"/>
                  <a:gd name="T69" fmla="*/ 0 h 114"/>
                  <a:gd name="T70" fmla="*/ 0 w 132"/>
                  <a:gd name="T71" fmla="*/ 0 h 114"/>
                  <a:gd name="T72" fmla="*/ 0 w 132"/>
                  <a:gd name="T73" fmla="*/ 0 h 114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32"/>
                  <a:gd name="T112" fmla="*/ 0 h 114"/>
                  <a:gd name="T113" fmla="*/ 132 w 132"/>
                  <a:gd name="T114" fmla="*/ 114 h 114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32" h="114">
                    <a:moveTo>
                      <a:pt x="132" y="0"/>
                    </a:moveTo>
                    <a:lnTo>
                      <a:pt x="132" y="12"/>
                    </a:lnTo>
                    <a:lnTo>
                      <a:pt x="129" y="25"/>
                    </a:lnTo>
                    <a:lnTo>
                      <a:pt x="125" y="35"/>
                    </a:lnTo>
                    <a:lnTo>
                      <a:pt x="121" y="47"/>
                    </a:lnTo>
                    <a:lnTo>
                      <a:pt x="115" y="56"/>
                    </a:lnTo>
                    <a:lnTo>
                      <a:pt x="111" y="61"/>
                    </a:lnTo>
                    <a:lnTo>
                      <a:pt x="108" y="66"/>
                    </a:lnTo>
                    <a:lnTo>
                      <a:pt x="100" y="74"/>
                    </a:lnTo>
                    <a:lnTo>
                      <a:pt x="91" y="82"/>
                    </a:lnTo>
                    <a:lnTo>
                      <a:pt x="81" y="90"/>
                    </a:lnTo>
                    <a:lnTo>
                      <a:pt x="70" y="96"/>
                    </a:lnTo>
                    <a:lnTo>
                      <a:pt x="60" y="101"/>
                    </a:lnTo>
                    <a:lnTo>
                      <a:pt x="48" y="105"/>
                    </a:lnTo>
                    <a:lnTo>
                      <a:pt x="36" y="109"/>
                    </a:lnTo>
                    <a:lnTo>
                      <a:pt x="25" y="112"/>
                    </a:lnTo>
                    <a:lnTo>
                      <a:pt x="13" y="113"/>
                    </a:lnTo>
                    <a:lnTo>
                      <a:pt x="0" y="114"/>
                    </a:lnTo>
                    <a:lnTo>
                      <a:pt x="0" y="104"/>
                    </a:lnTo>
                    <a:lnTo>
                      <a:pt x="12" y="103"/>
                    </a:lnTo>
                    <a:lnTo>
                      <a:pt x="23" y="101"/>
                    </a:lnTo>
                    <a:lnTo>
                      <a:pt x="34" y="99"/>
                    </a:lnTo>
                    <a:lnTo>
                      <a:pt x="45" y="96"/>
                    </a:lnTo>
                    <a:lnTo>
                      <a:pt x="56" y="92"/>
                    </a:lnTo>
                    <a:lnTo>
                      <a:pt x="66" y="87"/>
                    </a:lnTo>
                    <a:lnTo>
                      <a:pt x="76" y="81"/>
                    </a:lnTo>
                    <a:lnTo>
                      <a:pt x="83" y="74"/>
                    </a:lnTo>
                    <a:lnTo>
                      <a:pt x="93" y="68"/>
                    </a:lnTo>
                    <a:lnTo>
                      <a:pt x="100" y="60"/>
                    </a:lnTo>
                    <a:lnTo>
                      <a:pt x="103" y="55"/>
                    </a:lnTo>
                    <a:lnTo>
                      <a:pt x="106" y="51"/>
                    </a:lnTo>
                    <a:lnTo>
                      <a:pt x="112" y="42"/>
                    </a:lnTo>
                    <a:lnTo>
                      <a:pt x="116" y="33"/>
                    </a:lnTo>
                    <a:lnTo>
                      <a:pt x="119" y="22"/>
                    </a:lnTo>
                    <a:lnTo>
                      <a:pt x="121" y="12"/>
                    </a:lnTo>
                    <a:lnTo>
                      <a:pt x="121" y="0"/>
                    </a:lnTo>
                    <a:lnTo>
                      <a:pt x="13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32" name="Freeform 132"/>
              <p:cNvSpPr>
                <a:spLocks/>
              </p:cNvSpPr>
              <p:nvPr/>
            </p:nvSpPr>
            <p:spPr bwMode="auto">
              <a:xfrm>
                <a:off x="4541" y="2157"/>
                <a:ext cx="2" cy="1"/>
              </a:xfrm>
              <a:custGeom>
                <a:avLst/>
                <a:gdLst>
                  <a:gd name="T0" fmla="*/ 0 w 11"/>
                  <a:gd name="T1" fmla="*/ 0 h 1"/>
                  <a:gd name="T2" fmla="*/ 0 w 11"/>
                  <a:gd name="T3" fmla="*/ 0 h 1"/>
                  <a:gd name="T4" fmla="*/ 0 w 11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11"/>
                  <a:gd name="T10" fmla="*/ 0 h 1"/>
                  <a:gd name="T11" fmla="*/ 11 w 11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1" h="1">
                    <a:moveTo>
                      <a:pt x="11" y="0"/>
                    </a:moveTo>
                    <a:lnTo>
                      <a:pt x="0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33" name="Freeform 133"/>
              <p:cNvSpPr>
                <a:spLocks/>
              </p:cNvSpPr>
              <p:nvPr/>
            </p:nvSpPr>
            <p:spPr bwMode="auto">
              <a:xfrm>
                <a:off x="4462" y="2131"/>
                <a:ext cx="48" cy="54"/>
              </a:xfrm>
              <a:custGeom>
                <a:avLst/>
                <a:gdLst>
                  <a:gd name="T0" fmla="*/ 0 w 194"/>
                  <a:gd name="T1" fmla="*/ 0 h 218"/>
                  <a:gd name="T2" fmla="*/ 0 w 194"/>
                  <a:gd name="T3" fmla="*/ 0 h 218"/>
                  <a:gd name="T4" fmla="*/ 0 w 194"/>
                  <a:gd name="T5" fmla="*/ 0 h 218"/>
                  <a:gd name="T6" fmla="*/ 0 w 194"/>
                  <a:gd name="T7" fmla="*/ 0 h 218"/>
                  <a:gd name="T8" fmla="*/ 0 w 194"/>
                  <a:gd name="T9" fmla="*/ 0 h 218"/>
                  <a:gd name="T10" fmla="*/ 0 w 194"/>
                  <a:gd name="T11" fmla="*/ 0 h 218"/>
                  <a:gd name="T12" fmla="*/ 0 w 194"/>
                  <a:gd name="T13" fmla="*/ 0 h 218"/>
                  <a:gd name="T14" fmla="*/ 0 w 194"/>
                  <a:gd name="T15" fmla="*/ 0 h 218"/>
                  <a:gd name="T16" fmla="*/ 0 w 194"/>
                  <a:gd name="T17" fmla="*/ 0 h 218"/>
                  <a:gd name="T18" fmla="*/ 0 w 194"/>
                  <a:gd name="T19" fmla="*/ 0 h 218"/>
                  <a:gd name="T20" fmla="*/ 0 w 194"/>
                  <a:gd name="T21" fmla="*/ 0 h 218"/>
                  <a:gd name="T22" fmla="*/ 0 w 194"/>
                  <a:gd name="T23" fmla="*/ 0 h 218"/>
                  <a:gd name="T24" fmla="*/ 0 w 194"/>
                  <a:gd name="T25" fmla="*/ 0 h 218"/>
                  <a:gd name="T26" fmla="*/ 0 w 194"/>
                  <a:gd name="T27" fmla="*/ 0 h 218"/>
                  <a:gd name="T28" fmla="*/ 0 w 194"/>
                  <a:gd name="T29" fmla="*/ 0 h 218"/>
                  <a:gd name="T30" fmla="*/ 0 w 194"/>
                  <a:gd name="T31" fmla="*/ 0 h 218"/>
                  <a:gd name="T32" fmla="*/ 0 w 194"/>
                  <a:gd name="T33" fmla="*/ 0 h 218"/>
                  <a:gd name="T34" fmla="*/ 0 w 194"/>
                  <a:gd name="T35" fmla="*/ 0 h 218"/>
                  <a:gd name="T36" fmla="*/ 0 w 194"/>
                  <a:gd name="T37" fmla="*/ 0 h 218"/>
                  <a:gd name="T38" fmla="*/ 0 w 194"/>
                  <a:gd name="T39" fmla="*/ 0 h 218"/>
                  <a:gd name="T40" fmla="*/ 0 w 194"/>
                  <a:gd name="T41" fmla="*/ 0 h 218"/>
                  <a:gd name="T42" fmla="*/ 0 w 194"/>
                  <a:gd name="T43" fmla="*/ 0 h 218"/>
                  <a:gd name="T44" fmla="*/ 0 w 194"/>
                  <a:gd name="T45" fmla="*/ 0 h 218"/>
                  <a:gd name="T46" fmla="*/ 0 w 194"/>
                  <a:gd name="T47" fmla="*/ 0 h 218"/>
                  <a:gd name="T48" fmla="*/ 0 w 194"/>
                  <a:gd name="T49" fmla="*/ 0 h 218"/>
                  <a:gd name="T50" fmla="*/ 0 w 194"/>
                  <a:gd name="T51" fmla="*/ 0 h 218"/>
                  <a:gd name="T52" fmla="*/ 0 w 194"/>
                  <a:gd name="T53" fmla="*/ 0 h 218"/>
                  <a:gd name="T54" fmla="*/ 0 w 194"/>
                  <a:gd name="T55" fmla="*/ 0 h 218"/>
                  <a:gd name="T56" fmla="*/ 0 w 194"/>
                  <a:gd name="T57" fmla="*/ 0 h 218"/>
                  <a:gd name="T58" fmla="*/ 0 w 194"/>
                  <a:gd name="T59" fmla="*/ 0 h 218"/>
                  <a:gd name="T60" fmla="*/ 0 w 194"/>
                  <a:gd name="T61" fmla="*/ 0 h 218"/>
                  <a:gd name="T62" fmla="*/ 0 w 194"/>
                  <a:gd name="T63" fmla="*/ 0 h 218"/>
                  <a:gd name="T64" fmla="*/ 0 w 194"/>
                  <a:gd name="T65" fmla="*/ 0 h 218"/>
                  <a:gd name="T66" fmla="*/ 0 w 194"/>
                  <a:gd name="T67" fmla="*/ 0 h 218"/>
                  <a:gd name="T68" fmla="*/ 0 w 194"/>
                  <a:gd name="T69" fmla="*/ 0 h 218"/>
                  <a:gd name="T70" fmla="*/ 0 w 194"/>
                  <a:gd name="T71" fmla="*/ 0 h 218"/>
                  <a:gd name="T72" fmla="*/ 0 w 194"/>
                  <a:gd name="T73" fmla="*/ 0 h 218"/>
                  <a:gd name="T74" fmla="*/ 0 w 194"/>
                  <a:gd name="T75" fmla="*/ 0 h 218"/>
                  <a:gd name="T76" fmla="*/ 0 w 194"/>
                  <a:gd name="T77" fmla="*/ 0 h 218"/>
                  <a:gd name="T78" fmla="*/ 0 w 194"/>
                  <a:gd name="T79" fmla="*/ 0 h 218"/>
                  <a:gd name="T80" fmla="*/ 0 w 194"/>
                  <a:gd name="T81" fmla="*/ 0 h 218"/>
                  <a:gd name="T82" fmla="*/ 0 w 194"/>
                  <a:gd name="T83" fmla="*/ 0 h 218"/>
                  <a:gd name="T84" fmla="*/ 0 w 194"/>
                  <a:gd name="T85" fmla="*/ 0 h 218"/>
                  <a:gd name="T86" fmla="*/ 0 w 194"/>
                  <a:gd name="T87" fmla="*/ 0 h 218"/>
                  <a:gd name="T88" fmla="*/ 0 w 194"/>
                  <a:gd name="T89" fmla="*/ 0 h 218"/>
                  <a:gd name="T90" fmla="*/ 0 w 194"/>
                  <a:gd name="T91" fmla="*/ 0 h 218"/>
                  <a:gd name="T92" fmla="*/ 0 w 194"/>
                  <a:gd name="T93" fmla="*/ 0 h 218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194"/>
                  <a:gd name="T142" fmla="*/ 0 h 218"/>
                  <a:gd name="T143" fmla="*/ 194 w 194"/>
                  <a:gd name="T144" fmla="*/ 218 h 218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194" h="218">
                    <a:moveTo>
                      <a:pt x="194" y="218"/>
                    </a:moveTo>
                    <a:lnTo>
                      <a:pt x="183" y="217"/>
                    </a:lnTo>
                    <a:lnTo>
                      <a:pt x="175" y="217"/>
                    </a:lnTo>
                    <a:lnTo>
                      <a:pt x="166" y="214"/>
                    </a:lnTo>
                    <a:lnTo>
                      <a:pt x="157" y="212"/>
                    </a:lnTo>
                    <a:lnTo>
                      <a:pt x="148" y="209"/>
                    </a:lnTo>
                    <a:lnTo>
                      <a:pt x="140" y="207"/>
                    </a:lnTo>
                    <a:lnTo>
                      <a:pt x="132" y="201"/>
                    </a:lnTo>
                    <a:lnTo>
                      <a:pt x="123" y="198"/>
                    </a:lnTo>
                    <a:lnTo>
                      <a:pt x="115" y="192"/>
                    </a:lnTo>
                    <a:lnTo>
                      <a:pt x="109" y="186"/>
                    </a:lnTo>
                    <a:lnTo>
                      <a:pt x="94" y="174"/>
                    </a:lnTo>
                    <a:lnTo>
                      <a:pt x="87" y="168"/>
                    </a:lnTo>
                    <a:lnTo>
                      <a:pt x="80" y="160"/>
                    </a:lnTo>
                    <a:lnTo>
                      <a:pt x="67" y="146"/>
                    </a:lnTo>
                    <a:lnTo>
                      <a:pt x="57" y="129"/>
                    </a:lnTo>
                    <a:lnTo>
                      <a:pt x="45" y="112"/>
                    </a:lnTo>
                    <a:lnTo>
                      <a:pt x="36" y="95"/>
                    </a:lnTo>
                    <a:lnTo>
                      <a:pt x="27" y="76"/>
                    </a:lnTo>
                    <a:lnTo>
                      <a:pt x="19" y="57"/>
                    </a:lnTo>
                    <a:lnTo>
                      <a:pt x="11" y="39"/>
                    </a:lnTo>
                    <a:lnTo>
                      <a:pt x="6" y="21"/>
                    </a:lnTo>
                    <a:lnTo>
                      <a:pt x="0" y="3"/>
                    </a:lnTo>
                    <a:lnTo>
                      <a:pt x="11" y="0"/>
                    </a:lnTo>
                    <a:lnTo>
                      <a:pt x="15" y="18"/>
                    </a:lnTo>
                    <a:lnTo>
                      <a:pt x="21" y="35"/>
                    </a:lnTo>
                    <a:lnTo>
                      <a:pt x="28" y="54"/>
                    </a:lnTo>
                    <a:lnTo>
                      <a:pt x="36" y="72"/>
                    </a:lnTo>
                    <a:lnTo>
                      <a:pt x="45" y="90"/>
                    </a:lnTo>
                    <a:lnTo>
                      <a:pt x="54" y="107"/>
                    </a:lnTo>
                    <a:lnTo>
                      <a:pt x="64" y="124"/>
                    </a:lnTo>
                    <a:lnTo>
                      <a:pt x="76" y="139"/>
                    </a:lnTo>
                    <a:lnTo>
                      <a:pt x="88" y="153"/>
                    </a:lnTo>
                    <a:lnTo>
                      <a:pt x="94" y="160"/>
                    </a:lnTo>
                    <a:lnTo>
                      <a:pt x="101" y="166"/>
                    </a:lnTo>
                    <a:lnTo>
                      <a:pt x="115" y="178"/>
                    </a:lnTo>
                    <a:lnTo>
                      <a:pt x="122" y="183"/>
                    </a:lnTo>
                    <a:lnTo>
                      <a:pt x="130" y="188"/>
                    </a:lnTo>
                    <a:lnTo>
                      <a:pt x="136" y="192"/>
                    </a:lnTo>
                    <a:lnTo>
                      <a:pt x="144" y="196"/>
                    </a:lnTo>
                    <a:lnTo>
                      <a:pt x="152" y="200"/>
                    </a:lnTo>
                    <a:lnTo>
                      <a:pt x="160" y="203"/>
                    </a:lnTo>
                    <a:lnTo>
                      <a:pt x="168" y="205"/>
                    </a:lnTo>
                    <a:lnTo>
                      <a:pt x="177" y="207"/>
                    </a:lnTo>
                    <a:lnTo>
                      <a:pt x="185" y="208"/>
                    </a:lnTo>
                    <a:lnTo>
                      <a:pt x="194" y="208"/>
                    </a:lnTo>
                    <a:lnTo>
                      <a:pt x="194" y="2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34" name="Freeform 134"/>
              <p:cNvSpPr>
                <a:spLocks/>
              </p:cNvSpPr>
              <p:nvPr/>
            </p:nvSpPr>
            <p:spPr bwMode="auto">
              <a:xfrm>
                <a:off x="4510" y="2183"/>
                <a:ext cx="1" cy="2"/>
              </a:xfrm>
              <a:custGeom>
                <a:avLst/>
                <a:gdLst>
                  <a:gd name="T0" fmla="*/ 0 w 1"/>
                  <a:gd name="T1" fmla="*/ 0 h 10"/>
                  <a:gd name="T2" fmla="*/ 0 w 1"/>
                  <a:gd name="T3" fmla="*/ 0 h 10"/>
                  <a:gd name="T4" fmla="*/ 0 w 1"/>
                  <a:gd name="T5" fmla="*/ 0 h 10"/>
                  <a:gd name="T6" fmla="*/ 0 60000 65536"/>
                  <a:gd name="T7" fmla="*/ 0 60000 65536"/>
                  <a:gd name="T8" fmla="*/ 0 60000 65536"/>
                  <a:gd name="T9" fmla="*/ 0 w 1"/>
                  <a:gd name="T10" fmla="*/ 0 h 10"/>
                  <a:gd name="T11" fmla="*/ 1 w 1"/>
                  <a:gd name="T12" fmla="*/ 10 h 1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" h="10">
                    <a:moveTo>
                      <a:pt x="0" y="10"/>
                    </a:move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35" name="Freeform 135"/>
              <p:cNvSpPr>
                <a:spLocks/>
              </p:cNvSpPr>
              <p:nvPr/>
            </p:nvSpPr>
            <p:spPr bwMode="auto">
              <a:xfrm>
                <a:off x="4461" y="2127"/>
                <a:ext cx="4" cy="5"/>
              </a:xfrm>
              <a:custGeom>
                <a:avLst/>
                <a:gdLst>
                  <a:gd name="T0" fmla="*/ 0 w 15"/>
                  <a:gd name="T1" fmla="*/ 0 h 20"/>
                  <a:gd name="T2" fmla="*/ 0 w 15"/>
                  <a:gd name="T3" fmla="*/ 0 h 20"/>
                  <a:gd name="T4" fmla="*/ 0 w 15"/>
                  <a:gd name="T5" fmla="*/ 0 h 20"/>
                  <a:gd name="T6" fmla="*/ 0 w 15"/>
                  <a:gd name="T7" fmla="*/ 0 h 20"/>
                  <a:gd name="T8" fmla="*/ 0 w 15"/>
                  <a:gd name="T9" fmla="*/ 0 h 20"/>
                  <a:gd name="T10" fmla="*/ 0 w 15"/>
                  <a:gd name="T11" fmla="*/ 0 h 2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5"/>
                  <a:gd name="T19" fmla="*/ 0 h 20"/>
                  <a:gd name="T20" fmla="*/ 15 w 15"/>
                  <a:gd name="T21" fmla="*/ 20 h 2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5" h="20">
                    <a:moveTo>
                      <a:pt x="4" y="17"/>
                    </a:moveTo>
                    <a:lnTo>
                      <a:pt x="0" y="0"/>
                    </a:lnTo>
                    <a:lnTo>
                      <a:pt x="14" y="12"/>
                    </a:lnTo>
                    <a:lnTo>
                      <a:pt x="6" y="20"/>
                    </a:lnTo>
                    <a:lnTo>
                      <a:pt x="15" y="14"/>
                    </a:lnTo>
                    <a:lnTo>
                      <a:pt x="4" y="1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36" name="Freeform 136"/>
              <p:cNvSpPr>
                <a:spLocks/>
              </p:cNvSpPr>
              <p:nvPr/>
            </p:nvSpPr>
            <p:spPr bwMode="auto">
              <a:xfrm>
                <a:off x="4447" y="2132"/>
                <a:ext cx="32" cy="40"/>
              </a:xfrm>
              <a:custGeom>
                <a:avLst/>
                <a:gdLst>
                  <a:gd name="T0" fmla="*/ 0 w 125"/>
                  <a:gd name="T1" fmla="*/ 0 h 160"/>
                  <a:gd name="T2" fmla="*/ 0 w 125"/>
                  <a:gd name="T3" fmla="*/ 0 h 160"/>
                  <a:gd name="T4" fmla="*/ 0 w 125"/>
                  <a:gd name="T5" fmla="*/ 0 h 160"/>
                  <a:gd name="T6" fmla="*/ 0 w 125"/>
                  <a:gd name="T7" fmla="*/ 0 h 160"/>
                  <a:gd name="T8" fmla="*/ 0 w 125"/>
                  <a:gd name="T9" fmla="*/ 0 h 160"/>
                  <a:gd name="T10" fmla="*/ 0 w 125"/>
                  <a:gd name="T11" fmla="*/ 0 h 160"/>
                  <a:gd name="T12" fmla="*/ 0 w 125"/>
                  <a:gd name="T13" fmla="*/ 0 h 160"/>
                  <a:gd name="T14" fmla="*/ 0 w 125"/>
                  <a:gd name="T15" fmla="*/ 0 h 160"/>
                  <a:gd name="T16" fmla="*/ 0 w 125"/>
                  <a:gd name="T17" fmla="*/ 0 h 160"/>
                  <a:gd name="T18" fmla="*/ 0 w 125"/>
                  <a:gd name="T19" fmla="*/ 0 h 160"/>
                  <a:gd name="T20" fmla="*/ 0 w 125"/>
                  <a:gd name="T21" fmla="*/ 0 h 160"/>
                  <a:gd name="T22" fmla="*/ 0 w 125"/>
                  <a:gd name="T23" fmla="*/ 0 h 160"/>
                  <a:gd name="T24" fmla="*/ 0 w 125"/>
                  <a:gd name="T25" fmla="*/ 0 h 160"/>
                  <a:gd name="T26" fmla="*/ 0 w 125"/>
                  <a:gd name="T27" fmla="*/ 0 h 160"/>
                  <a:gd name="T28" fmla="*/ 0 w 125"/>
                  <a:gd name="T29" fmla="*/ 0 h 160"/>
                  <a:gd name="T30" fmla="*/ 0 w 125"/>
                  <a:gd name="T31" fmla="*/ 0 h 160"/>
                  <a:gd name="T32" fmla="*/ 0 w 125"/>
                  <a:gd name="T33" fmla="*/ 0 h 160"/>
                  <a:gd name="T34" fmla="*/ 0 w 125"/>
                  <a:gd name="T35" fmla="*/ 0 h 160"/>
                  <a:gd name="T36" fmla="*/ 0 w 125"/>
                  <a:gd name="T37" fmla="*/ 0 h 160"/>
                  <a:gd name="T38" fmla="*/ 0 w 125"/>
                  <a:gd name="T39" fmla="*/ 0 h 160"/>
                  <a:gd name="T40" fmla="*/ 0 w 125"/>
                  <a:gd name="T41" fmla="*/ 0 h 160"/>
                  <a:gd name="T42" fmla="*/ 0 w 125"/>
                  <a:gd name="T43" fmla="*/ 0 h 160"/>
                  <a:gd name="T44" fmla="*/ 0 w 125"/>
                  <a:gd name="T45" fmla="*/ 0 h 160"/>
                  <a:gd name="T46" fmla="*/ 0 w 125"/>
                  <a:gd name="T47" fmla="*/ 0 h 160"/>
                  <a:gd name="T48" fmla="*/ 0 w 125"/>
                  <a:gd name="T49" fmla="*/ 0 h 160"/>
                  <a:gd name="T50" fmla="*/ 0 w 125"/>
                  <a:gd name="T51" fmla="*/ 0 h 160"/>
                  <a:gd name="T52" fmla="*/ 0 w 125"/>
                  <a:gd name="T53" fmla="*/ 0 h 160"/>
                  <a:gd name="T54" fmla="*/ 0 w 125"/>
                  <a:gd name="T55" fmla="*/ 0 h 160"/>
                  <a:gd name="T56" fmla="*/ 0 w 125"/>
                  <a:gd name="T57" fmla="*/ 0 h 160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125"/>
                  <a:gd name="T88" fmla="*/ 0 h 160"/>
                  <a:gd name="T89" fmla="*/ 125 w 125"/>
                  <a:gd name="T90" fmla="*/ 160 h 160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125" h="160">
                    <a:moveTo>
                      <a:pt x="6" y="0"/>
                    </a:moveTo>
                    <a:lnTo>
                      <a:pt x="19" y="6"/>
                    </a:lnTo>
                    <a:lnTo>
                      <a:pt x="31" y="12"/>
                    </a:lnTo>
                    <a:lnTo>
                      <a:pt x="36" y="15"/>
                    </a:lnTo>
                    <a:lnTo>
                      <a:pt x="43" y="19"/>
                    </a:lnTo>
                    <a:lnTo>
                      <a:pt x="52" y="27"/>
                    </a:lnTo>
                    <a:lnTo>
                      <a:pt x="61" y="35"/>
                    </a:lnTo>
                    <a:lnTo>
                      <a:pt x="69" y="44"/>
                    </a:lnTo>
                    <a:lnTo>
                      <a:pt x="77" y="53"/>
                    </a:lnTo>
                    <a:lnTo>
                      <a:pt x="83" y="63"/>
                    </a:lnTo>
                    <a:lnTo>
                      <a:pt x="90" y="73"/>
                    </a:lnTo>
                    <a:lnTo>
                      <a:pt x="95" y="84"/>
                    </a:lnTo>
                    <a:lnTo>
                      <a:pt x="105" y="107"/>
                    </a:lnTo>
                    <a:lnTo>
                      <a:pt x="125" y="155"/>
                    </a:lnTo>
                    <a:lnTo>
                      <a:pt x="111" y="160"/>
                    </a:lnTo>
                    <a:lnTo>
                      <a:pt x="91" y="112"/>
                    </a:lnTo>
                    <a:lnTo>
                      <a:pt x="81" y="92"/>
                    </a:lnTo>
                    <a:lnTo>
                      <a:pt x="75" y="81"/>
                    </a:lnTo>
                    <a:lnTo>
                      <a:pt x="70" y="72"/>
                    </a:lnTo>
                    <a:lnTo>
                      <a:pt x="64" y="62"/>
                    </a:lnTo>
                    <a:lnTo>
                      <a:pt x="57" y="54"/>
                    </a:lnTo>
                    <a:lnTo>
                      <a:pt x="51" y="46"/>
                    </a:lnTo>
                    <a:lnTo>
                      <a:pt x="43" y="38"/>
                    </a:lnTo>
                    <a:lnTo>
                      <a:pt x="32" y="32"/>
                    </a:lnTo>
                    <a:lnTo>
                      <a:pt x="28" y="28"/>
                    </a:lnTo>
                    <a:lnTo>
                      <a:pt x="23" y="25"/>
                    </a:lnTo>
                    <a:lnTo>
                      <a:pt x="13" y="20"/>
                    </a:lnTo>
                    <a:lnTo>
                      <a:pt x="0" y="14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37" name="Rectangle 137"/>
              <p:cNvSpPr>
                <a:spLocks noChangeArrowheads="1"/>
              </p:cNvSpPr>
              <p:nvPr/>
            </p:nvSpPr>
            <p:spPr bwMode="auto">
              <a:xfrm>
                <a:off x="4517" y="2329"/>
                <a:ext cx="4" cy="26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38" name="Freeform 138"/>
              <p:cNvSpPr>
                <a:spLocks/>
              </p:cNvSpPr>
              <p:nvPr/>
            </p:nvSpPr>
            <p:spPr bwMode="auto">
              <a:xfrm>
                <a:off x="4510" y="2354"/>
                <a:ext cx="11" cy="17"/>
              </a:xfrm>
              <a:custGeom>
                <a:avLst/>
                <a:gdLst>
                  <a:gd name="T0" fmla="*/ 0 w 40"/>
                  <a:gd name="T1" fmla="*/ 0 h 69"/>
                  <a:gd name="T2" fmla="*/ 0 w 40"/>
                  <a:gd name="T3" fmla="*/ 0 h 69"/>
                  <a:gd name="T4" fmla="*/ 0 w 40"/>
                  <a:gd name="T5" fmla="*/ 0 h 69"/>
                  <a:gd name="T6" fmla="*/ 0 w 40"/>
                  <a:gd name="T7" fmla="*/ 0 h 69"/>
                  <a:gd name="T8" fmla="*/ 0 w 40"/>
                  <a:gd name="T9" fmla="*/ 0 h 69"/>
                  <a:gd name="T10" fmla="*/ 0 w 40"/>
                  <a:gd name="T11" fmla="*/ 0 h 69"/>
                  <a:gd name="T12" fmla="*/ 0 w 40"/>
                  <a:gd name="T13" fmla="*/ 0 h 69"/>
                  <a:gd name="T14" fmla="*/ 0 w 40"/>
                  <a:gd name="T15" fmla="*/ 0 h 69"/>
                  <a:gd name="T16" fmla="*/ 0 w 40"/>
                  <a:gd name="T17" fmla="*/ 0 h 6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0"/>
                  <a:gd name="T28" fmla="*/ 0 h 69"/>
                  <a:gd name="T29" fmla="*/ 40 w 40"/>
                  <a:gd name="T30" fmla="*/ 69 h 6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0" h="69">
                    <a:moveTo>
                      <a:pt x="40" y="5"/>
                    </a:moveTo>
                    <a:lnTo>
                      <a:pt x="35" y="22"/>
                    </a:lnTo>
                    <a:lnTo>
                      <a:pt x="28" y="38"/>
                    </a:lnTo>
                    <a:lnTo>
                      <a:pt x="14" y="69"/>
                    </a:lnTo>
                    <a:lnTo>
                      <a:pt x="0" y="61"/>
                    </a:lnTo>
                    <a:lnTo>
                      <a:pt x="14" y="31"/>
                    </a:lnTo>
                    <a:lnTo>
                      <a:pt x="21" y="17"/>
                    </a:lnTo>
                    <a:lnTo>
                      <a:pt x="26" y="0"/>
                    </a:lnTo>
                    <a:lnTo>
                      <a:pt x="40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39" name="Freeform 139"/>
              <p:cNvSpPr>
                <a:spLocks/>
              </p:cNvSpPr>
              <p:nvPr/>
            </p:nvSpPr>
            <p:spPr bwMode="auto">
              <a:xfrm>
                <a:off x="4517" y="2354"/>
                <a:ext cx="4" cy="1"/>
              </a:xfrm>
              <a:custGeom>
                <a:avLst/>
                <a:gdLst>
                  <a:gd name="T0" fmla="*/ 0 w 16"/>
                  <a:gd name="T1" fmla="*/ 0 h 5"/>
                  <a:gd name="T2" fmla="*/ 0 w 16"/>
                  <a:gd name="T3" fmla="*/ 0 h 5"/>
                  <a:gd name="T4" fmla="*/ 0 w 16"/>
                  <a:gd name="T5" fmla="*/ 0 h 5"/>
                  <a:gd name="T6" fmla="*/ 0 w 16"/>
                  <a:gd name="T7" fmla="*/ 0 h 5"/>
                  <a:gd name="T8" fmla="*/ 0 w 16"/>
                  <a:gd name="T9" fmla="*/ 0 h 5"/>
                  <a:gd name="T10" fmla="*/ 0 w 16"/>
                  <a:gd name="T11" fmla="*/ 0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6"/>
                  <a:gd name="T19" fmla="*/ 0 h 5"/>
                  <a:gd name="T20" fmla="*/ 16 w 16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6" h="5">
                    <a:moveTo>
                      <a:pt x="16" y="3"/>
                    </a:moveTo>
                    <a:lnTo>
                      <a:pt x="16" y="4"/>
                    </a:lnTo>
                    <a:lnTo>
                      <a:pt x="14" y="5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16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40" name="Freeform 140"/>
              <p:cNvSpPr>
                <a:spLocks/>
              </p:cNvSpPr>
              <p:nvPr/>
            </p:nvSpPr>
            <p:spPr bwMode="auto">
              <a:xfrm>
                <a:off x="4478" y="2135"/>
                <a:ext cx="24" cy="49"/>
              </a:xfrm>
              <a:custGeom>
                <a:avLst/>
                <a:gdLst>
                  <a:gd name="T0" fmla="*/ 0 w 92"/>
                  <a:gd name="T1" fmla="*/ 0 h 197"/>
                  <a:gd name="T2" fmla="*/ 0 w 92"/>
                  <a:gd name="T3" fmla="*/ 0 h 197"/>
                  <a:gd name="T4" fmla="*/ 0 w 92"/>
                  <a:gd name="T5" fmla="*/ 0 h 197"/>
                  <a:gd name="T6" fmla="*/ 0 w 92"/>
                  <a:gd name="T7" fmla="*/ 0 h 197"/>
                  <a:gd name="T8" fmla="*/ 0 w 92"/>
                  <a:gd name="T9" fmla="*/ 0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197"/>
                  <a:gd name="T17" fmla="*/ 92 w 92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197">
                    <a:moveTo>
                      <a:pt x="9" y="0"/>
                    </a:moveTo>
                    <a:lnTo>
                      <a:pt x="0" y="5"/>
                    </a:lnTo>
                    <a:lnTo>
                      <a:pt x="83" y="197"/>
                    </a:lnTo>
                    <a:lnTo>
                      <a:pt x="92" y="192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41" name="Freeform 141"/>
              <p:cNvSpPr>
                <a:spLocks/>
              </p:cNvSpPr>
              <p:nvPr/>
            </p:nvSpPr>
            <p:spPr bwMode="auto">
              <a:xfrm>
                <a:off x="4497" y="2136"/>
                <a:ext cx="18" cy="46"/>
              </a:xfrm>
              <a:custGeom>
                <a:avLst/>
                <a:gdLst>
                  <a:gd name="T0" fmla="*/ 0 w 72"/>
                  <a:gd name="T1" fmla="*/ 0 h 185"/>
                  <a:gd name="T2" fmla="*/ 0 w 72"/>
                  <a:gd name="T3" fmla="*/ 0 h 185"/>
                  <a:gd name="T4" fmla="*/ 0 w 72"/>
                  <a:gd name="T5" fmla="*/ 0 h 185"/>
                  <a:gd name="T6" fmla="*/ 0 w 72"/>
                  <a:gd name="T7" fmla="*/ 0 h 185"/>
                  <a:gd name="T8" fmla="*/ 0 w 72"/>
                  <a:gd name="T9" fmla="*/ 0 h 185"/>
                  <a:gd name="T10" fmla="*/ 0 w 72"/>
                  <a:gd name="T11" fmla="*/ 0 h 185"/>
                  <a:gd name="T12" fmla="*/ 0 w 72"/>
                  <a:gd name="T13" fmla="*/ 0 h 185"/>
                  <a:gd name="T14" fmla="*/ 0 w 72"/>
                  <a:gd name="T15" fmla="*/ 0 h 185"/>
                  <a:gd name="T16" fmla="*/ 0 w 72"/>
                  <a:gd name="T17" fmla="*/ 0 h 185"/>
                  <a:gd name="T18" fmla="*/ 0 w 72"/>
                  <a:gd name="T19" fmla="*/ 0 h 185"/>
                  <a:gd name="T20" fmla="*/ 0 w 72"/>
                  <a:gd name="T21" fmla="*/ 0 h 185"/>
                  <a:gd name="T22" fmla="*/ 0 w 72"/>
                  <a:gd name="T23" fmla="*/ 0 h 185"/>
                  <a:gd name="T24" fmla="*/ 0 w 72"/>
                  <a:gd name="T25" fmla="*/ 0 h 185"/>
                  <a:gd name="T26" fmla="*/ 0 w 72"/>
                  <a:gd name="T27" fmla="*/ 0 h 185"/>
                  <a:gd name="T28" fmla="*/ 0 w 72"/>
                  <a:gd name="T29" fmla="*/ 0 h 185"/>
                  <a:gd name="T30" fmla="*/ 0 w 72"/>
                  <a:gd name="T31" fmla="*/ 0 h 185"/>
                  <a:gd name="T32" fmla="*/ 0 w 72"/>
                  <a:gd name="T33" fmla="*/ 0 h 18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72"/>
                  <a:gd name="T52" fmla="*/ 0 h 185"/>
                  <a:gd name="T53" fmla="*/ 72 w 72"/>
                  <a:gd name="T54" fmla="*/ 185 h 18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72" h="185">
                    <a:moveTo>
                      <a:pt x="9" y="0"/>
                    </a:moveTo>
                    <a:lnTo>
                      <a:pt x="16" y="26"/>
                    </a:lnTo>
                    <a:lnTo>
                      <a:pt x="22" y="50"/>
                    </a:lnTo>
                    <a:lnTo>
                      <a:pt x="29" y="72"/>
                    </a:lnTo>
                    <a:lnTo>
                      <a:pt x="36" y="93"/>
                    </a:lnTo>
                    <a:lnTo>
                      <a:pt x="44" y="113"/>
                    </a:lnTo>
                    <a:lnTo>
                      <a:pt x="52" y="134"/>
                    </a:lnTo>
                    <a:lnTo>
                      <a:pt x="72" y="182"/>
                    </a:lnTo>
                    <a:lnTo>
                      <a:pt x="63" y="185"/>
                    </a:lnTo>
                    <a:lnTo>
                      <a:pt x="43" y="138"/>
                    </a:lnTo>
                    <a:lnTo>
                      <a:pt x="34" y="117"/>
                    </a:lnTo>
                    <a:lnTo>
                      <a:pt x="26" y="95"/>
                    </a:lnTo>
                    <a:lnTo>
                      <a:pt x="19" y="74"/>
                    </a:lnTo>
                    <a:lnTo>
                      <a:pt x="12" y="52"/>
                    </a:lnTo>
                    <a:lnTo>
                      <a:pt x="5" y="29"/>
                    </a:lnTo>
                    <a:lnTo>
                      <a:pt x="0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42" name="Freeform 142"/>
              <p:cNvSpPr>
                <a:spLocks/>
              </p:cNvSpPr>
              <p:nvPr/>
            </p:nvSpPr>
            <p:spPr bwMode="auto">
              <a:xfrm>
                <a:off x="4508" y="2127"/>
                <a:ext cx="20" cy="47"/>
              </a:xfrm>
              <a:custGeom>
                <a:avLst/>
                <a:gdLst>
                  <a:gd name="T0" fmla="*/ 0 w 77"/>
                  <a:gd name="T1" fmla="*/ 0 h 186"/>
                  <a:gd name="T2" fmla="*/ 0 w 77"/>
                  <a:gd name="T3" fmla="*/ 0 h 186"/>
                  <a:gd name="T4" fmla="*/ 0 w 77"/>
                  <a:gd name="T5" fmla="*/ 0 h 186"/>
                  <a:gd name="T6" fmla="*/ 0 w 77"/>
                  <a:gd name="T7" fmla="*/ 0 h 186"/>
                  <a:gd name="T8" fmla="*/ 0 w 77"/>
                  <a:gd name="T9" fmla="*/ 0 h 186"/>
                  <a:gd name="T10" fmla="*/ 0 w 77"/>
                  <a:gd name="T11" fmla="*/ 0 h 186"/>
                  <a:gd name="T12" fmla="*/ 0 w 77"/>
                  <a:gd name="T13" fmla="*/ 0 h 186"/>
                  <a:gd name="T14" fmla="*/ 0 w 77"/>
                  <a:gd name="T15" fmla="*/ 0 h 186"/>
                  <a:gd name="T16" fmla="*/ 0 w 77"/>
                  <a:gd name="T17" fmla="*/ 0 h 186"/>
                  <a:gd name="T18" fmla="*/ 0 w 77"/>
                  <a:gd name="T19" fmla="*/ 0 h 186"/>
                  <a:gd name="T20" fmla="*/ 0 w 77"/>
                  <a:gd name="T21" fmla="*/ 0 h 186"/>
                  <a:gd name="T22" fmla="*/ 0 w 77"/>
                  <a:gd name="T23" fmla="*/ 0 h 186"/>
                  <a:gd name="T24" fmla="*/ 0 w 77"/>
                  <a:gd name="T25" fmla="*/ 0 h 186"/>
                  <a:gd name="T26" fmla="*/ 0 w 77"/>
                  <a:gd name="T27" fmla="*/ 0 h 186"/>
                  <a:gd name="T28" fmla="*/ 0 w 77"/>
                  <a:gd name="T29" fmla="*/ 0 h 186"/>
                  <a:gd name="T30" fmla="*/ 0 w 77"/>
                  <a:gd name="T31" fmla="*/ 0 h 186"/>
                  <a:gd name="T32" fmla="*/ 0 w 77"/>
                  <a:gd name="T33" fmla="*/ 0 h 186"/>
                  <a:gd name="T34" fmla="*/ 0 w 77"/>
                  <a:gd name="T35" fmla="*/ 0 h 186"/>
                  <a:gd name="T36" fmla="*/ 0 w 77"/>
                  <a:gd name="T37" fmla="*/ 0 h 18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7"/>
                  <a:gd name="T58" fmla="*/ 0 h 186"/>
                  <a:gd name="T59" fmla="*/ 77 w 77"/>
                  <a:gd name="T60" fmla="*/ 186 h 18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7" h="186">
                    <a:moveTo>
                      <a:pt x="9" y="0"/>
                    </a:moveTo>
                    <a:lnTo>
                      <a:pt x="16" y="26"/>
                    </a:lnTo>
                    <a:lnTo>
                      <a:pt x="21" y="49"/>
                    </a:lnTo>
                    <a:lnTo>
                      <a:pt x="27" y="73"/>
                    </a:lnTo>
                    <a:lnTo>
                      <a:pt x="35" y="93"/>
                    </a:lnTo>
                    <a:lnTo>
                      <a:pt x="43" y="116"/>
                    </a:lnTo>
                    <a:lnTo>
                      <a:pt x="52" y="135"/>
                    </a:lnTo>
                    <a:lnTo>
                      <a:pt x="64" y="157"/>
                    </a:lnTo>
                    <a:lnTo>
                      <a:pt x="77" y="180"/>
                    </a:lnTo>
                    <a:lnTo>
                      <a:pt x="68" y="186"/>
                    </a:lnTo>
                    <a:lnTo>
                      <a:pt x="55" y="162"/>
                    </a:lnTo>
                    <a:lnTo>
                      <a:pt x="43" y="140"/>
                    </a:lnTo>
                    <a:lnTo>
                      <a:pt x="33" y="118"/>
                    </a:lnTo>
                    <a:lnTo>
                      <a:pt x="25" y="97"/>
                    </a:lnTo>
                    <a:lnTo>
                      <a:pt x="18" y="75"/>
                    </a:lnTo>
                    <a:lnTo>
                      <a:pt x="12" y="52"/>
                    </a:lnTo>
                    <a:lnTo>
                      <a:pt x="5" y="29"/>
                    </a:lnTo>
                    <a:lnTo>
                      <a:pt x="0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43" name="Freeform 143"/>
              <p:cNvSpPr>
                <a:spLocks/>
              </p:cNvSpPr>
              <p:nvPr/>
            </p:nvSpPr>
            <p:spPr bwMode="auto">
              <a:xfrm>
                <a:off x="4515" y="2117"/>
                <a:ext cx="22" cy="42"/>
              </a:xfrm>
              <a:custGeom>
                <a:avLst/>
                <a:gdLst>
                  <a:gd name="T0" fmla="*/ 0 w 88"/>
                  <a:gd name="T1" fmla="*/ 0 h 172"/>
                  <a:gd name="T2" fmla="*/ 0 w 88"/>
                  <a:gd name="T3" fmla="*/ 0 h 172"/>
                  <a:gd name="T4" fmla="*/ 0 w 88"/>
                  <a:gd name="T5" fmla="*/ 0 h 172"/>
                  <a:gd name="T6" fmla="*/ 0 w 88"/>
                  <a:gd name="T7" fmla="*/ 0 h 172"/>
                  <a:gd name="T8" fmla="*/ 0 w 88"/>
                  <a:gd name="T9" fmla="*/ 0 h 172"/>
                  <a:gd name="T10" fmla="*/ 0 w 88"/>
                  <a:gd name="T11" fmla="*/ 0 h 172"/>
                  <a:gd name="T12" fmla="*/ 0 w 88"/>
                  <a:gd name="T13" fmla="*/ 0 h 172"/>
                  <a:gd name="T14" fmla="*/ 0 w 88"/>
                  <a:gd name="T15" fmla="*/ 0 h 172"/>
                  <a:gd name="T16" fmla="*/ 0 w 88"/>
                  <a:gd name="T17" fmla="*/ 0 h 172"/>
                  <a:gd name="T18" fmla="*/ 0 w 88"/>
                  <a:gd name="T19" fmla="*/ 0 h 172"/>
                  <a:gd name="T20" fmla="*/ 0 w 88"/>
                  <a:gd name="T21" fmla="*/ 0 h 172"/>
                  <a:gd name="T22" fmla="*/ 0 w 88"/>
                  <a:gd name="T23" fmla="*/ 0 h 172"/>
                  <a:gd name="T24" fmla="*/ 0 w 88"/>
                  <a:gd name="T25" fmla="*/ 0 h 172"/>
                  <a:gd name="T26" fmla="*/ 0 w 88"/>
                  <a:gd name="T27" fmla="*/ 0 h 172"/>
                  <a:gd name="T28" fmla="*/ 0 w 88"/>
                  <a:gd name="T29" fmla="*/ 0 h 17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88"/>
                  <a:gd name="T46" fmla="*/ 0 h 172"/>
                  <a:gd name="T47" fmla="*/ 88 w 88"/>
                  <a:gd name="T48" fmla="*/ 172 h 17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88" h="172">
                    <a:moveTo>
                      <a:pt x="9" y="0"/>
                    </a:moveTo>
                    <a:lnTo>
                      <a:pt x="20" y="24"/>
                    </a:lnTo>
                    <a:lnTo>
                      <a:pt x="29" y="44"/>
                    </a:lnTo>
                    <a:lnTo>
                      <a:pt x="48" y="83"/>
                    </a:lnTo>
                    <a:lnTo>
                      <a:pt x="68" y="122"/>
                    </a:lnTo>
                    <a:lnTo>
                      <a:pt x="78" y="144"/>
                    </a:lnTo>
                    <a:lnTo>
                      <a:pt x="88" y="166"/>
                    </a:lnTo>
                    <a:lnTo>
                      <a:pt x="78" y="172"/>
                    </a:lnTo>
                    <a:lnTo>
                      <a:pt x="68" y="148"/>
                    </a:lnTo>
                    <a:lnTo>
                      <a:pt x="59" y="127"/>
                    </a:lnTo>
                    <a:lnTo>
                      <a:pt x="39" y="88"/>
                    </a:lnTo>
                    <a:lnTo>
                      <a:pt x="20" y="50"/>
                    </a:lnTo>
                    <a:lnTo>
                      <a:pt x="9" y="27"/>
                    </a:lnTo>
                    <a:lnTo>
                      <a:pt x="0" y="5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44" name="Oval 144"/>
              <p:cNvSpPr>
                <a:spLocks noChangeArrowheads="1"/>
              </p:cNvSpPr>
              <p:nvPr/>
            </p:nvSpPr>
            <p:spPr bwMode="auto">
              <a:xfrm>
                <a:off x="4459" y="2095"/>
                <a:ext cx="18" cy="11"/>
              </a:xfrm>
              <a:prstGeom prst="ellipse">
                <a:avLst/>
              </a:pr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45" name="Oval 145"/>
              <p:cNvSpPr>
                <a:spLocks noChangeArrowheads="1"/>
              </p:cNvSpPr>
              <p:nvPr/>
            </p:nvSpPr>
            <p:spPr bwMode="auto">
              <a:xfrm>
                <a:off x="4458" y="2095"/>
                <a:ext cx="20" cy="11"/>
              </a:xfrm>
              <a:prstGeom prst="ellipse">
                <a:avLst/>
              </a:prstGeom>
              <a:noFill/>
              <a:ln w="158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46" name="Oval 146"/>
              <p:cNvSpPr>
                <a:spLocks noChangeArrowheads="1"/>
              </p:cNvSpPr>
              <p:nvPr/>
            </p:nvSpPr>
            <p:spPr bwMode="auto">
              <a:xfrm>
                <a:off x="4482" y="2089"/>
                <a:ext cx="19" cy="10"/>
              </a:xfrm>
              <a:prstGeom prst="ellipse">
                <a:avLst/>
              </a:pr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47" name="Oval 147"/>
              <p:cNvSpPr>
                <a:spLocks noChangeArrowheads="1"/>
              </p:cNvSpPr>
              <p:nvPr/>
            </p:nvSpPr>
            <p:spPr bwMode="auto">
              <a:xfrm>
                <a:off x="4482" y="2088"/>
                <a:ext cx="19" cy="12"/>
              </a:xfrm>
              <a:prstGeom prst="ellipse">
                <a:avLst/>
              </a:prstGeom>
              <a:noFill/>
              <a:ln w="158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361" name="Group 148"/>
            <p:cNvGrpSpPr>
              <a:grpSpLocks/>
            </p:cNvGrpSpPr>
            <p:nvPr/>
          </p:nvGrpSpPr>
          <p:grpSpPr bwMode="auto">
            <a:xfrm>
              <a:off x="4464" y="1920"/>
              <a:ext cx="197" cy="284"/>
              <a:chOff x="4659" y="1488"/>
              <a:chExt cx="197" cy="284"/>
            </a:xfrm>
          </p:grpSpPr>
          <p:sp>
            <p:nvSpPr>
              <p:cNvPr id="7362" name="Freeform 149"/>
              <p:cNvSpPr>
                <a:spLocks/>
              </p:cNvSpPr>
              <p:nvPr/>
            </p:nvSpPr>
            <p:spPr bwMode="auto">
              <a:xfrm>
                <a:off x="4662" y="1590"/>
                <a:ext cx="124" cy="182"/>
              </a:xfrm>
              <a:custGeom>
                <a:avLst/>
                <a:gdLst>
                  <a:gd name="T0" fmla="*/ 0 w 867"/>
                  <a:gd name="T1" fmla="*/ 0 h 1272"/>
                  <a:gd name="T2" fmla="*/ 0 w 867"/>
                  <a:gd name="T3" fmla="*/ 0 h 1272"/>
                  <a:gd name="T4" fmla="*/ 0 w 867"/>
                  <a:gd name="T5" fmla="*/ 0 h 1272"/>
                  <a:gd name="T6" fmla="*/ 0 w 867"/>
                  <a:gd name="T7" fmla="*/ 0 h 1272"/>
                  <a:gd name="T8" fmla="*/ 0 w 867"/>
                  <a:gd name="T9" fmla="*/ 0 h 1272"/>
                  <a:gd name="T10" fmla="*/ 0 w 867"/>
                  <a:gd name="T11" fmla="*/ 0 h 1272"/>
                  <a:gd name="T12" fmla="*/ 0 w 867"/>
                  <a:gd name="T13" fmla="*/ 0 h 1272"/>
                  <a:gd name="T14" fmla="*/ 0 w 867"/>
                  <a:gd name="T15" fmla="*/ 0 h 1272"/>
                  <a:gd name="T16" fmla="*/ 0 w 867"/>
                  <a:gd name="T17" fmla="*/ 0 h 1272"/>
                  <a:gd name="T18" fmla="*/ 0 w 867"/>
                  <a:gd name="T19" fmla="*/ 0 h 1272"/>
                  <a:gd name="T20" fmla="*/ 0 w 867"/>
                  <a:gd name="T21" fmla="*/ 0 h 1272"/>
                  <a:gd name="T22" fmla="*/ 0 w 867"/>
                  <a:gd name="T23" fmla="*/ 0 h 1272"/>
                  <a:gd name="T24" fmla="*/ 0 w 867"/>
                  <a:gd name="T25" fmla="*/ 0 h 1272"/>
                  <a:gd name="T26" fmla="*/ 0 w 867"/>
                  <a:gd name="T27" fmla="*/ 0 h 1272"/>
                  <a:gd name="T28" fmla="*/ 0 w 867"/>
                  <a:gd name="T29" fmla="*/ 0 h 1272"/>
                  <a:gd name="T30" fmla="*/ 0 w 867"/>
                  <a:gd name="T31" fmla="*/ 0 h 1272"/>
                  <a:gd name="T32" fmla="*/ 0 w 867"/>
                  <a:gd name="T33" fmla="*/ 0 h 1272"/>
                  <a:gd name="T34" fmla="*/ 0 w 867"/>
                  <a:gd name="T35" fmla="*/ 0 h 1272"/>
                  <a:gd name="T36" fmla="*/ 0 w 867"/>
                  <a:gd name="T37" fmla="*/ 0 h 1272"/>
                  <a:gd name="T38" fmla="*/ 0 w 867"/>
                  <a:gd name="T39" fmla="*/ 0 h 1272"/>
                  <a:gd name="T40" fmla="*/ 0 w 867"/>
                  <a:gd name="T41" fmla="*/ 0 h 1272"/>
                  <a:gd name="T42" fmla="*/ 0 w 867"/>
                  <a:gd name="T43" fmla="*/ 0 h 1272"/>
                  <a:gd name="T44" fmla="*/ 0 w 867"/>
                  <a:gd name="T45" fmla="*/ 0 h 1272"/>
                  <a:gd name="T46" fmla="*/ 0 w 867"/>
                  <a:gd name="T47" fmla="*/ 0 h 1272"/>
                  <a:gd name="T48" fmla="*/ 0 w 867"/>
                  <a:gd name="T49" fmla="*/ 0 h 1272"/>
                  <a:gd name="T50" fmla="*/ 0 w 867"/>
                  <a:gd name="T51" fmla="*/ 0 h 1272"/>
                  <a:gd name="T52" fmla="*/ 0 w 867"/>
                  <a:gd name="T53" fmla="*/ 0 h 1272"/>
                  <a:gd name="T54" fmla="*/ 0 w 867"/>
                  <a:gd name="T55" fmla="*/ 0 h 1272"/>
                  <a:gd name="T56" fmla="*/ 0 w 867"/>
                  <a:gd name="T57" fmla="*/ 0 h 1272"/>
                  <a:gd name="T58" fmla="*/ 0 w 867"/>
                  <a:gd name="T59" fmla="*/ 0 h 1272"/>
                  <a:gd name="T60" fmla="*/ 0 w 867"/>
                  <a:gd name="T61" fmla="*/ 0 h 1272"/>
                  <a:gd name="T62" fmla="*/ 0 w 867"/>
                  <a:gd name="T63" fmla="*/ 0 h 1272"/>
                  <a:gd name="T64" fmla="*/ 0 w 867"/>
                  <a:gd name="T65" fmla="*/ 0 h 1272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867"/>
                  <a:gd name="T100" fmla="*/ 0 h 1272"/>
                  <a:gd name="T101" fmla="*/ 867 w 867"/>
                  <a:gd name="T102" fmla="*/ 1272 h 1272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867" h="1272">
                    <a:moveTo>
                      <a:pt x="845" y="0"/>
                    </a:moveTo>
                    <a:lnTo>
                      <a:pt x="846" y="2"/>
                    </a:lnTo>
                    <a:lnTo>
                      <a:pt x="850" y="8"/>
                    </a:lnTo>
                    <a:lnTo>
                      <a:pt x="855" y="18"/>
                    </a:lnTo>
                    <a:lnTo>
                      <a:pt x="860" y="31"/>
                    </a:lnTo>
                    <a:lnTo>
                      <a:pt x="865" y="47"/>
                    </a:lnTo>
                    <a:lnTo>
                      <a:pt x="867" y="67"/>
                    </a:lnTo>
                    <a:lnTo>
                      <a:pt x="866" y="87"/>
                    </a:lnTo>
                    <a:lnTo>
                      <a:pt x="862" y="109"/>
                    </a:lnTo>
                    <a:lnTo>
                      <a:pt x="859" y="119"/>
                    </a:lnTo>
                    <a:lnTo>
                      <a:pt x="851" y="149"/>
                    </a:lnTo>
                    <a:lnTo>
                      <a:pt x="838" y="194"/>
                    </a:lnTo>
                    <a:lnTo>
                      <a:pt x="820" y="254"/>
                    </a:lnTo>
                    <a:lnTo>
                      <a:pt x="799" y="326"/>
                    </a:lnTo>
                    <a:lnTo>
                      <a:pt x="776" y="405"/>
                    </a:lnTo>
                    <a:lnTo>
                      <a:pt x="749" y="491"/>
                    </a:lnTo>
                    <a:lnTo>
                      <a:pt x="722" y="582"/>
                    </a:lnTo>
                    <a:lnTo>
                      <a:pt x="693" y="673"/>
                    </a:lnTo>
                    <a:lnTo>
                      <a:pt x="664" y="763"/>
                    </a:lnTo>
                    <a:lnTo>
                      <a:pt x="634" y="849"/>
                    </a:lnTo>
                    <a:lnTo>
                      <a:pt x="606" y="928"/>
                    </a:lnTo>
                    <a:lnTo>
                      <a:pt x="580" y="999"/>
                    </a:lnTo>
                    <a:lnTo>
                      <a:pt x="556" y="1058"/>
                    </a:lnTo>
                    <a:lnTo>
                      <a:pt x="534" y="1102"/>
                    </a:lnTo>
                    <a:lnTo>
                      <a:pt x="516" y="1130"/>
                    </a:lnTo>
                    <a:lnTo>
                      <a:pt x="512" y="1170"/>
                    </a:lnTo>
                    <a:lnTo>
                      <a:pt x="511" y="1171"/>
                    </a:lnTo>
                    <a:lnTo>
                      <a:pt x="508" y="1174"/>
                    </a:lnTo>
                    <a:lnTo>
                      <a:pt x="503" y="1179"/>
                    </a:lnTo>
                    <a:lnTo>
                      <a:pt x="496" y="1185"/>
                    </a:lnTo>
                    <a:lnTo>
                      <a:pt x="487" y="1192"/>
                    </a:lnTo>
                    <a:lnTo>
                      <a:pt x="477" y="1201"/>
                    </a:lnTo>
                    <a:lnTo>
                      <a:pt x="465" y="1210"/>
                    </a:lnTo>
                    <a:lnTo>
                      <a:pt x="451" y="1219"/>
                    </a:lnTo>
                    <a:lnTo>
                      <a:pt x="436" y="1228"/>
                    </a:lnTo>
                    <a:lnTo>
                      <a:pt x="419" y="1237"/>
                    </a:lnTo>
                    <a:lnTo>
                      <a:pt x="401" y="1246"/>
                    </a:lnTo>
                    <a:lnTo>
                      <a:pt x="382" y="1254"/>
                    </a:lnTo>
                    <a:lnTo>
                      <a:pt x="362" y="1260"/>
                    </a:lnTo>
                    <a:lnTo>
                      <a:pt x="341" y="1266"/>
                    </a:lnTo>
                    <a:lnTo>
                      <a:pt x="319" y="1270"/>
                    </a:lnTo>
                    <a:lnTo>
                      <a:pt x="296" y="1272"/>
                    </a:lnTo>
                    <a:lnTo>
                      <a:pt x="288" y="1272"/>
                    </a:lnTo>
                    <a:lnTo>
                      <a:pt x="279" y="1272"/>
                    </a:lnTo>
                    <a:lnTo>
                      <a:pt x="271" y="1272"/>
                    </a:lnTo>
                    <a:lnTo>
                      <a:pt x="262" y="1271"/>
                    </a:lnTo>
                    <a:lnTo>
                      <a:pt x="253" y="1270"/>
                    </a:lnTo>
                    <a:lnTo>
                      <a:pt x="244" y="1269"/>
                    </a:lnTo>
                    <a:lnTo>
                      <a:pt x="235" y="1267"/>
                    </a:lnTo>
                    <a:lnTo>
                      <a:pt x="226" y="1265"/>
                    </a:lnTo>
                    <a:lnTo>
                      <a:pt x="224" y="1265"/>
                    </a:lnTo>
                    <a:lnTo>
                      <a:pt x="217" y="1264"/>
                    </a:lnTo>
                    <a:lnTo>
                      <a:pt x="207" y="1262"/>
                    </a:lnTo>
                    <a:lnTo>
                      <a:pt x="195" y="1259"/>
                    </a:lnTo>
                    <a:lnTo>
                      <a:pt x="178" y="1256"/>
                    </a:lnTo>
                    <a:lnTo>
                      <a:pt x="161" y="1250"/>
                    </a:lnTo>
                    <a:lnTo>
                      <a:pt x="142" y="1244"/>
                    </a:lnTo>
                    <a:lnTo>
                      <a:pt x="122" y="1236"/>
                    </a:lnTo>
                    <a:lnTo>
                      <a:pt x="102" y="1226"/>
                    </a:lnTo>
                    <a:lnTo>
                      <a:pt x="83" y="1215"/>
                    </a:lnTo>
                    <a:lnTo>
                      <a:pt x="64" y="1202"/>
                    </a:lnTo>
                    <a:lnTo>
                      <a:pt x="46" y="1186"/>
                    </a:lnTo>
                    <a:lnTo>
                      <a:pt x="30" y="1168"/>
                    </a:lnTo>
                    <a:lnTo>
                      <a:pt x="17" y="1147"/>
                    </a:lnTo>
                    <a:lnTo>
                      <a:pt x="7" y="1124"/>
                    </a:lnTo>
                    <a:lnTo>
                      <a:pt x="0" y="1099"/>
                    </a:lnTo>
                    <a:lnTo>
                      <a:pt x="845" y="0"/>
                    </a:lnTo>
                    <a:close/>
                  </a:path>
                </a:pathLst>
              </a:custGeom>
              <a:solidFill>
                <a:srgbClr val="96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63" name="Freeform 150"/>
              <p:cNvSpPr>
                <a:spLocks/>
              </p:cNvSpPr>
              <p:nvPr/>
            </p:nvSpPr>
            <p:spPr bwMode="auto">
              <a:xfrm>
                <a:off x="4659" y="1537"/>
                <a:ext cx="143" cy="235"/>
              </a:xfrm>
              <a:custGeom>
                <a:avLst/>
                <a:gdLst>
                  <a:gd name="T0" fmla="*/ 0 w 999"/>
                  <a:gd name="T1" fmla="*/ 0 h 1639"/>
                  <a:gd name="T2" fmla="*/ 0 w 999"/>
                  <a:gd name="T3" fmla="*/ 0 h 1639"/>
                  <a:gd name="T4" fmla="*/ 0 w 999"/>
                  <a:gd name="T5" fmla="*/ 0 h 1639"/>
                  <a:gd name="T6" fmla="*/ 0 w 999"/>
                  <a:gd name="T7" fmla="*/ 0 h 1639"/>
                  <a:gd name="T8" fmla="*/ 0 w 999"/>
                  <a:gd name="T9" fmla="*/ 0 h 1639"/>
                  <a:gd name="T10" fmla="*/ 0 w 999"/>
                  <a:gd name="T11" fmla="*/ 0 h 1639"/>
                  <a:gd name="T12" fmla="*/ 0 w 999"/>
                  <a:gd name="T13" fmla="*/ 0 h 1639"/>
                  <a:gd name="T14" fmla="*/ 0 w 999"/>
                  <a:gd name="T15" fmla="*/ 0 h 1639"/>
                  <a:gd name="T16" fmla="*/ 0 w 999"/>
                  <a:gd name="T17" fmla="*/ 0 h 1639"/>
                  <a:gd name="T18" fmla="*/ 0 w 999"/>
                  <a:gd name="T19" fmla="*/ 0 h 1639"/>
                  <a:gd name="T20" fmla="*/ 0 w 999"/>
                  <a:gd name="T21" fmla="*/ 0 h 1639"/>
                  <a:gd name="T22" fmla="*/ 0 w 999"/>
                  <a:gd name="T23" fmla="*/ 0 h 1639"/>
                  <a:gd name="T24" fmla="*/ 0 w 999"/>
                  <a:gd name="T25" fmla="*/ 0 h 1639"/>
                  <a:gd name="T26" fmla="*/ 0 w 999"/>
                  <a:gd name="T27" fmla="*/ 0 h 1639"/>
                  <a:gd name="T28" fmla="*/ 0 w 999"/>
                  <a:gd name="T29" fmla="*/ 0 h 1639"/>
                  <a:gd name="T30" fmla="*/ 0 w 999"/>
                  <a:gd name="T31" fmla="*/ 0 h 1639"/>
                  <a:gd name="T32" fmla="*/ 0 w 999"/>
                  <a:gd name="T33" fmla="*/ 0 h 1639"/>
                  <a:gd name="T34" fmla="*/ 0 w 999"/>
                  <a:gd name="T35" fmla="*/ 0 h 1639"/>
                  <a:gd name="T36" fmla="*/ 0 w 999"/>
                  <a:gd name="T37" fmla="*/ 0 h 1639"/>
                  <a:gd name="T38" fmla="*/ 0 w 999"/>
                  <a:gd name="T39" fmla="*/ 0 h 1639"/>
                  <a:gd name="T40" fmla="*/ 0 w 999"/>
                  <a:gd name="T41" fmla="*/ 0 h 1639"/>
                  <a:gd name="T42" fmla="*/ 0 w 999"/>
                  <a:gd name="T43" fmla="*/ 0 h 1639"/>
                  <a:gd name="T44" fmla="*/ 0 w 999"/>
                  <a:gd name="T45" fmla="*/ 0 h 1639"/>
                  <a:gd name="T46" fmla="*/ 0 w 999"/>
                  <a:gd name="T47" fmla="*/ 0 h 1639"/>
                  <a:gd name="T48" fmla="*/ 0 w 999"/>
                  <a:gd name="T49" fmla="*/ 0 h 1639"/>
                  <a:gd name="T50" fmla="*/ 0 w 999"/>
                  <a:gd name="T51" fmla="*/ 0 h 1639"/>
                  <a:gd name="T52" fmla="*/ 0 w 999"/>
                  <a:gd name="T53" fmla="*/ 0 h 1639"/>
                  <a:gd name="T54" fmla="*/ 0 w 999"/>
                  <a:gd name="T55" fmla="*/ 0 h 1639"/>
                  <a:gd name="T56" fmla="*/ 0 w 999"/>
                  <a:gd name="T57" fmla="*/ 0 h 1639"/>
                  <a:gd name="T58" fmla="*/ 0 w 999"/>
                  <a:gd name="T59" fmla="*/ 0 h 1639"/>
                  <a:gd name="T60" fmla="*/ 0 w 999"/>
                  <a:gd name="T61" fmla="*/ 0 h 1639"/>
                  <a:gd name="T62" fmla="*/ 0 w 999"/>
                  <a:gd name="T63" fmla="*/ 0 h 1639"/>
                  <a:gd name="T64" fmla="*/ 0 w 999"/>
                  <a:gd name="T65" fmla="*/ 0 h 1639"/>
                  <a:gd name="T66" fmla="*/ 0 w 999"/>
                  <a:gd name="T67" fmla="*/ 0 h 1639"/>
                  <a:gd name="T68" fmla="*/ 0 w 999"/>
                  <a:gd name="T69" fmla="*/ 0 h 1639"/>
                  <a:gd name="T70" fmla="*/ 0 w 999"/>
                  <a:gd name="T71" fmla="*/ 0 h 1639"/>
                  <a:gd name="T72" fmla="*/ 0 w 999"/>
                  <a:gd name="T73" fmla="*/ 0 h 1639"/>
                  <a:gd name="T74" fmla="*/ 0 w 999"/>
                  <a:gd name="T75" fmla="*/ 0 h 1639"/>
                  <a:gd name="T76" fmla="*/ 0 w 999"/>
                  <a:gd name="T77" fmla="*/ 0 h 1639"/>
                  <a:gd name="T78" fmla="*/ 0 w 999"/>
                  <a:gd name="T79" fmla="*/ 0 h 1639"/>
                  <a:gd name="T80" fmla="*/ 0 w 999"/>
                  <a:gd name="T81" fmla="*/ 0 h 1639"/>
                  <a:gd name="T82" fmla="*/ 0 w 999"/>
                  <a:gd name="T83" fmla="*/ 0 h 1639"/>
                  <a:gd name="T84" fmla="*/ 0 w 999"/>
                  <a:gd name="T85" fmla="*/ 0 h 1639"/>
                  <a:gd name="T86" fmla="*/ 0 w 999"/>
                  <a:gd name="T87" fmla="*/ 0 h 1639"/>
                  <a:gd name="T88" fmla="*/ 0 w 999"/>
                  <a:gd name="T89" fmla="*/ 0 h 1639"/>
                  <a:gd name="T90" fmla="*/ 0 w 999"/>
                  <a:gd name="T91" fmla="*/ 0 h 1639"/>
                  <a:gd name="T92" fmla="*/ 0 w 999"/>
                  <a:gd name="T93" fmla="*/ 0 h 1639"/>
                  <a:gd name="T94" fmla="*/ 0 w 999"/>
                  <a:gd name="T95" fmla="*/ 0 h 1639"/>
                  <a:gd name="T96" fmla="*/ 0 w 999"/>
                  <a:gd name="T97" fmla="*/ 0 h 1639"/>
                  <a:gd name="T98" fmla="*/ 0 w 999"/>
                  <a:gd name="T99" fmla="*/ 0 h 1639"/>
                  <a:gd name="T100" fmla="*/ 0 w 999"/>
                  <a:gd name="T101" fmla="*/ 0 h 1639"/>
                  <a:gd name="T102" fmla="*/ 0 w 999"/>
                  <a:gd name="T103" fmla="*/ 0 h 1639"/>
                  <a:gd name="T104" fmla="*/ 0 w 999"/>
                  <a:gd name="T105" fmla="*/ 0 h 1639"/>
                  <a:gd name="T106" fmla="*/ 0 w 999"/>
                  <a:gd name="T107" fmla="*/ 0 h 1639"/>
                  <a:gd name="T108" fmla="*/ 0 w 999"/>
                  <a:gd name="T109" fmla="*/ 0 h 1639"/>
                  <a:gd name="T110" fmla="*/ 0 w 999"/>
                  <a:gd name="T111" fmla="*/ 0 h 1639"/>
                  <a:gd name="T112" fmla="*/ 0 w 999"/>
                  <a:gd name="T113" fmla="*/ 0 h 1639"/>
                  <a:gd name="T114" fmla="*/ 0 w 999"/>
                  <a:gd name="T115" fmla="*/ 0 h 1639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999"/>
                  <a:gd name="T175" fmla="*/ 0 h 1639"/>
                  <a:gd name="T176" fmla="*/ 999 w 999"/>
                  <a:gd name="T177" fmla="*/ 1639 h 1639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999" h="1639">
                    <a:moveTo>
                      <a:pt x="853" y="616"/>
                    </a:moveTo>
                    <a:lnTo>
                      <a:pt x="863" y="587"/>
                    </a:lnTo>
                    <a:lnTo>
                      <a:pt x="871" y="558"/>
                    </a:lnTo>
                    <a:lnTo>
                      <a:pt x="878" y="529"/>
                    </a:lnTo>
                    <a:lnTo>
                      <a:pt x="883" y="499"/>
                    </a:lnTo>
                    <a:lnTo>
                      <a:pt x="887" y="469"/>
                    </a:lnTo>
                    <a:lnTo>
                      <a:pt x="890" y="439"/>
                    </a:lnTo>
                    <a:lnTo>
                      <a:pt x="892" y="408"/>
                    </a:lnTo>
                    <a:lnTo>
                      <a:pt x="892" y="378"/>
                    </a:lnTo>
                    <a:lnTo>
                      <a:pt x="895" y="339"/>
                    </a:lnTo>
                    <a:lnTo>
                      <a:pt x="903" y="300"/>
                    </a:lnTo>
                    <a:lnTo>
                      <a:pt x="915" y="261"/>
                    </a:lnTo>
                    <a:lnTo>
                      <a:pt x="929" y="221"/>
                    </a:lnTo>
                    <a:lnTo>
                      <a:pt x="946" y="181"/>
                    </a:lnTo>
                    <a:lnTo>
                      <a:pt x="963" y="141"/>
                    </a:lnTo>
                    <a:lnTo>
                      <a:pt x="980" y="101"/>
                    </a:lnTo>
                    <a:lnTo>
                      <a:pt x="996" y="61"/>
                    </a:lnTo>
                    <a:lnTo>
                      <a:pt x="998" y="51"/>
                    </a:lnTo>
                    <a:lnTo>
                      <a:pt x="999" y="39"/>
                    </a:lnTo>
                    <a:lnTo>
                      <a:pt x="998" y="28"/>
                    </a:lnTo>
                    <a:lnTo>
                      <a:pt x="996" y="18"/>
                    </a:lnTo>
                    <a:lnTo>
                      <a:pt x="992" y="12"/>
                    </a:lnTo>
                    <a:lnTo>
                      <a:pt x="985" y="7"/>
                    </a:lnTo>
                    <a:lnTo>
                      <a:pt x="978" y="3"/>
                    </a:lnTo>
                    <a:lnTo>
                      <a:pt x="970" y="0"/>
                    </a:lnTo>
                    <a:lnTo>
                      <a:pt x="962" y="0"/>
                    </a:lnTo>
                    <a:lnTo>
                      <a:pt x="955" y="1"/>
                    </a:lnTo>
                    <a:lnTo>
                      <a:pt x="948" y="4"/>
                    </a:lnTo>
                    <a:lnTo>
                      <a:pt x="944" y="9"/>
                    </a:lnTo>
                    <a:lnTo>
                      <a:pt x="920" y="45"/>
                    </a:lnTo>
                    <a:lnTo>
                      <a:pt x="899" y="83"/>
                    </a:lnTo>
                    <a:lnTo>
                      <a:pt x="881" y="122"/>
                    </a:lnTo>
                    <a:lnTo>
                      <a:pt x="864" y="161"/>
                    </a:lnTo>
                    <a:lnTo>
                      <a:pt x="847" y="200"/>
                    </a:lnTo>
                    <a:lnTo>
                      <a:pt x="831" y="241"/>
                    </a:lnTo>
                    <a:lnTo>
                      <a:pt x="813" y="279"/>
                    </a:lnTo>
                    <a:lnTo>
                      <a:pt x="793" y="317"/>
                    </a:lnTo>
                    <a:lnTo>
                      <a:pt x="777" y="316"/>
                    </a:lnTo>
                    <a:lnTo>
                      <a:pt x="762" y="314"/>
                    </a:lnTo>
                    <a:lnTo>
                      <a:pt x="746" y="313"/>
                    </a:lnTo>
                    <a:lnTo>
                      <a:pt x="730" y="311"/>
                    </a:lnTo>
                    <a:lnTo>
                      <a:pt x="715" y="310"/>
                    </a:lnTo>
                    <a:lnTo>
                      <a:pt x="699" y="308"/>
                    </a:lnTo>
                    <a:lnTo>
                      <a:pt x="683" y="307"/>
                    </a:lnTo>
                    <a:lnTo>
                      <a:pt x="666" y="305"/>
                    </a:lnTo>
                    <a:lnTo>
                      <a:pt x="651" y="303"/>
                    </a:lnTo>
                    <a:lnTo>
                      <a:pt x="635" y="301"/>
                    </a:lnTo>
                    <a:lnTo>
                      <a:pt x="619" y="299"/>
                    </a:lnTo>
                    <a:lnTo>
                      <a:pt x="604" y="296"/>
                    </a:lnTo>
                    <a:lnTo>
                      <a:pt x="588" y="293"/>
                    </a:lnTo>
                    <a:lnTo>
                      <a:pt x="573" y="290"/>
                    </a:lnTo>
                    <a:lnTo>
                      <a:pt x="557" y="287"/>
                    </a:lnTo>
                    <a:lnTo>
                      <a:pt x="542" y="283"/>
                    </a:lnTo>
                    <a:lnTo>
                      <a:pt x="524" y="279"/>
                    </a:lnTo>
                    <a:lnTo>
                      <a:pt x="506" y="277"/>
                    </a:lnTo>
                    <a:lnTo>
                      <a:pt x="489" y="278"/>
                    </a:lnTo>
                    <a:lnTo>
                      <a:pt x="473" y="281"/>
                    </a:lnTo>
                    <a:lnTo>
                      <a:pt x="457" y="287"/>
                    </a:lnTo>
                    <a:lnTo>
                      <a:pt x="443" y="296"/>
                    </a:lnTo>
                    <a:lnTo>
                      <a:pt x="431" y="307"/>
                    </a:lnTo>
                    <a:lnTo>
                      <a:pt x="420" y="322"/>
                    </a:lnTo>
                    <a:lnTo>
                      <a:pt x="380" y="383"/>
                    </a:lnTo>
                    <a:lnTo>
                      <a:pt x="344" y="446"/>
                    </a:lnTo>
                    <a:lnTo>
                      <a:pt x="311" y="508"/>
                    </a:lnTo>
                    <a:lnTo>
                      <a:pt x="280" y="571"/>
                    </a:lnTo>
                    <a:lnTo>
                      <a:pt x="252" y="634"/>
                    </a:lnTo>
                    <a:lnTo>
                      <a:pt x="225" y="699"/>
                    </a:lnTo>
                    <a:lnTo>
                      <a:pt x="200" y="763"/>
                    </a:lnTo>
                    <a:lnTo>
                      <a:pt x="176" y="828"/>
                    </a:lnTo>
                    <a:lnTo>
                      <a:pt x="154" y="894"/>
                    </a:lnTo>
                    <a:lnTo>
                      <a:pt x="133" y="959"/>
                    </a:lnTo>
                    <a:lnTo>
                      <a:pt x="112" y="1025"/>
                    </a:lnTo>
                    <a:lnTo>
                      <a:pt x="91" y="1092"/>
                    </a:lnTo>
                    <a:lnTo>
                      <a:pt x="70" y="1157"/>
                    </a:lnTo>
                    <a:lnTo>
                      <a:pt x="49" y="1223"/>
                    </a:lnTo>
                    <a:lnTo>
                      <a:pt x="27" y="1289"/>
                    </a:lnTo>
                    <a:lnTo>
                      <a:pt x="4" y="1356"/>
                    </a:lnTo>
                    <a:lnTo>
                      <a:pt x="1" y="1373"/>
                    </a:lnTo>
                    <a:lnTo>
                      <a:pt x="0" y="1390"/>
                    </a:lnTo>
                    <a:lnTo>
                      <a:pt x="1" y="1408"/>
                    </a:lnTo>
                    <a:lnTo>
                      <a:pt x="4" y="1426"/>
                    </a:lnTo>
                    <a:lnTo>
                      <a:pt x="8" y="1443"/>
                    </a:lnTo>
                    <a:lnTo>
                      <a:pt x="13" y="1458"/>
                    </a:lnTo>
                    <a:lnTo>
                      <a:pt x="19" y="1471"/>
                    </a:lnTo>
                    <a:lnTo>
                      <a:pt x="25" y="1481"/>
                    </a:lnTo>
                    <a:lnTo>
                      <a:pt x="33" y="1495"/>
                    </a:lnTo>
                    <a:lnTo>
                      <a:pt x="42" y="1509"/>
                    </a:lnTo>
                    <a:lnTo>
                      <a:pt x="52" y="1521"/>
                    </a:lnTo>
                    <a:lnTo>
                      <a:pt x="63" y="1534"/>
                    </a:lnTo>
                    <a:lnTo>
                      <a:pt x="75" y="1544"/>
                    </a:lnTo>
                    <a:lnTo>
                      <a:pt x="88" y="1553"/>
                    </a:lnTo>
                    <a:lnTo>
                      <a:pt x="101" y="1562"/>
                    </a:lnTo>
                    <a:lnTo>
                      <a:pt x="115" y="1569"/>
                    </a:lnTo>
                    <a:lnTo>
                      <a:pt x="130" y="1576"/>
                    </a:lnTo>
                    <a:lnTo>
                      <a:pt x="145" y="1581"/>
                    </a:lnTo>
                    <a:lnTo>
                      <a:pt x="161" y="1586"/>
                    </a:lnTo>
                    <a:lnTo>
                      <a:pt x="177" y="1590"/>
                    </a:lnTo>
                    <a:lnTo>
                      <a:pt x="193" y="1593"/>
                    </a:lnTo>
                    <a:lnTo>
                      <a:pt x="211" y="1595"/>
                    </a:lnTo>
                    <a:lnTo>
                      <a:pt x="227" y="1596"/>
                    </a:lnTo>
                    <a:lnTo>
                      <a:pt x="244" y="1597"/>
                    </a:lnTo>
                    <a:lnTo>
                      <a:pt x="262" y="1597"/>
                    </a:lnTo>
                    <a:lnTo>
                      <a:pt x="279" y="1595"/>
                    </a:lnTo>
                    <a:lnTo>
                      <a:pt x="296" y="1593"/>
                    </a:lnTo>
                    <a:lnTo>
                      <a:pt x="313" y="1590"/>
                    </a:lnTo>
                    <a:lnTo>
                      <a:pt x="329" y="1587"/>
                    </a:lnTo>
                    <a:lnTo>
                      <a:pt x="346" y="1583"/>
                    </a:lnTo>
                    <a:lnTo>
                      <a:pt x="361" y="1578"/>
                    </a:lnTo>
                    <a:lnTo>
                      <a:pt x="376" y="1572"/>
                    </a:lnTo>
                    <a:lnTo>
                      <a:pt x="395" y="1562"/>
                    </a:lnTo>
                    <a:lnTo>
                      <a:pt x="413" y="1551"/>
                    </a:lnTo>
                    <a:lnTo>
                      <a:pt x="430" y="1537"/>
                    </a:lnTo>
                    <a:lnTo>
                      <a:pt x="446" y="1520"/>
                    </a:lnTo>
                    <a:lnTo>
                      <a:pt x="460" y="1502"/>
                    </a:lnTo>
                    <a:lnTo>
                      <a:pt x="472" y="1483"/>
                    </a:lnTo>
                    <a:lnTo>
                      <a:pt x="482" y="1463"/>
                    </a:lnTo>
                    <a:lnTo>
                      <a:pt x="490" y="1442"/>
                    </a:lnTo>
                    <a:lnTo>
                      <a:pt x="511" y="1375"/>
                    </a:lnTo>
                    <a:lnTo>
                      <a:pt x="533" y="1307"/>
                    </a:lnTo>
                    <a:lnTo>
                      <a:pt x="556" y="1240"/>
                    </a:lnTo>
                    <a:lnTo>
                      <a:pt x="580" y="1173"/>
                    </a:lnTo>
                    <a:lnTo>
                      <a:pt x="603" y="1107"/>
                    </a:lnTo>
                    <a:lnTo>
                      <a:pt x="628" y="1039"/>
                    </a:lnTo>
                    <a:lnTo>
                      <a:pt x="652" y="972"/>
                    </a:lnTo>
                    <a:lnTo>
                      <a:pt x="678" y="906"/>
                    </a:lnTo>
                    <a:lnTo>
                      <a:pt x="702" y="839"/>
                    </a:lnTo>
                    <a:lnTo>
                      <a:pt x="726" y="772"/>
                    </a:lnTo>
                    <a:lnTo>
                      <a:pt x="750" y="705"/>
                    </a:lnTo>
                    <a:lnTo>
                      <a:pt x="774" y="638"/>
                    </a:lnTo>
                    <a:lnTo>
                      <a:pt x="797" y="571"/>
                    </a:lnTo>
                    <a:lnTo>
                      <a:pt x="820" y="504"/>
                    </a:lnTo>
                    <a:lnTo>
                      <a:pt x="841" y="437"/>
                    </a:lnTo>
                    <a:lnTo>
                      <a:pt x="862" y="369"/>
                    </a:lnTo>
                    <a:lnTo>
                      <a:pt x="871" y="396"/>
                    </a:lnTo>
                    <a:lnTo>
                      <a:pt x="879" y="423"/>
                    </a:lnTo>
                    <a:lnTo>
                      <a:pt x="882" y="451"/>
                    </a:lnTo>
                    <a:lnTo>
                      <a:pt x="879" y="478"/>
                    </a:lnTo>
                    <a:lnTo>
                      <a:pt x="860" y="543"/>
                    </a:lnTo>
                    <a:lnTo>
                      <a:pt x="841" y="608"/>
                    </a:lnTo>
                    <a:lnTo>
                      <a:pt x="821" y="674"/>
                    </a:lnTo>
                    <a:lnTo>
                      <a:pt x="801" y="738"/>
                    </a:lnTo>
                    <a:lnTo>
                      <a:pt x="781" y="802"/>
                    </a:lnTo>
                    <a:lnTo>
                      <a:pt x="760" y="865"/>
                    </a:lnTo>
                    <a:lnTo>
                      <a:pt x="739" y="930"/>
                    </a:lnTo>
                    <a:lnTo>
                      <a:pt x="718" y="993"/>
                    </a:lnTo>
                    <a:lnTo>
                      <a:pt x="696" y="1056"/>
                    </a:lnTo>
                    <a:lnTo>
                      <a:pt x="673" y="1120"/>
                    </a:lnTo>
                    <a:lnTo>
                      <a:pt x="650" y="1183"/>
                    </a:lnTo>
                    <a:lnTo>
                      <a:pt x="627" y="1246"/>
                    </a:lnTo>
                    <a:lnTo>
                      <a:pt x="604" y="1309"/>
                    </a:lnTo>
                    <a:lnTo>
                      <a:pt x="581" y="1373"/>
                    </a:lnTo>
                    <a:lnTo>
                      <a:pt x="557" y="1436"/>
                    </a:lnTo>
                    <a:lnTo>
                      <a:pt x="533" y="1499"/>
                    </a:lnTo>
                    <a:lnTo>
                      <a:pt x="526" y="1515"/>
                    </a:lnTo>
                    <a:lnTo>
                      <a:pt x="518" y="1530"/>
                    </a:lnTo>
                    <a:lnTo>
                      <a:pt x="509" y="1544"/>
                    </a:lnTo>
                    <a:lnTo>
                      <a:pt x="499" y="1557"/>
                    </a:lnTo>
                    <a:lnTo>
                      <a:pt x="488" y="1568"/>
                    </a:lnTo>
                    <a:lnTo>
                      <a:pt x="476" y="1578"/>
                    </a:lnTo>
                    <a:lnTo>
                      <a:pt x="464" y="1587"/>
                    </a:lnTo>
                    <a:lnTo>
                      <a:pt x="450" y="1595"/>
                    </a:lnTo>
                    <a:lnTo>
                      <a:pt x="436" y="1603"/>
                    </a:lnTo>
                    <a:lnTo>
                      <a:pt x="422" y="1609"/>
                    </a:lnTo>
                    <a:lnTo>
                      <a:pt x="407" y="1614"/>
                    </a:lnTo>
                    <a:lnTo>
                      <a:pt x="391" y="1618"/>
                    </a:lnTo>
                    <a:lnTo>
                      <a:pt x="375" y="1622"/>
                    </a:lnTo>
                    <a:lnTo>
                      <a:pt x="359" y="1624"/>
                    </a:lnTo>
                    <a:lnTo>
                      <a:pt x="342" y="1626"/>
                    </a:lnTo>
                    <a:lnTo>
                      <a:pt x="325" y="1627"/>
                    </a:lnTo>
                    <a:lnTo>
                      <a:pt x="311" y="1627"/>
                    </a:lnTo>
                    <a:lnTo>
                      <a:pt x="296" y="1627"/>
                    </a:lnTo>
                    <a:lnTo>
                      <a:pt x="282" y="1627"/>
                    </a:lnTo>
                    <a:lnTo>
                      <a:pt x="268" y="1626"/>
                    </a:lnTo>
                    <a:lnTo>
                      <a:pt x="253" y="1624"/>
                    </a:lnTo>
                    <a:lnTo>
                      <a:pt x="239" y="1622"/>
                    </a:lnTo>
                    <a:lnTo>
                      <a:pt x="225" y="1619"/>
                    </a:lnTo>
                    <a:lnTo>
                      <a:pt x="211" y="1616"/>
                    </a:lnTo>
                    <a:lnTo>
                      <a:pt x="193" y="1612"/>
                    </a:lnTo>
                    <a:lnTo>
                      <a:pt x="176" y="1607"/>
                    </a:lnTo>
                    <a:lnTo>
                      <a:pt x="159" y="1602"/>
                    </a:lnTo>
                    <a:lnTo>
                      <a:pt x="143" y="1596"/>
                    </a:lnTo>
                    <a:lnTo>
                      <a:pt x="127" y="1590"/>
                    </a:lnTo>
                    <a:lnTo>
                      <a:pt x="111" y="1583"/>
                    </a:lnTo>
                    <a:lnTo>
                      <a:pt x="96" y="1576"/>
                    </a:lnTo>
                    <a:lnTo>
                      <a:pt x="82" y="1569"/>
                    </a:lnTo>
                    <a:lnTo>
                      <a:pt x="96" y="1579"/>
                    </a:lnTo>
                    <a:lnTo>
                      <a:pt x="110" y="1589"/>
                    </a:lnTo>
                    <a:lnTo>
                      <a:pt x="125" y="1598"/>
                    </a:lnTo>
                    <a:lnTo>
                      <a:pt x="140" y="1606"/>
                    </a:lnTo>
                    <a:lnTo>
                      <a:pt x="156" y="1613"/>
                    </a:lnTo>
                    <a:lnTo>
                      <a:pt x="171" y="1619"/>
                    </a:lnTo>
                    <a:lnTo>
                      <a:pt x="188" y="1624"/>
                    </a:lnTo>
                    <a:lnTo>
                      <a:pt x="204" y="1629"/>
                    </a:lnTo>
                    <a:lnTo>
                      <a:pt x="216" y="1631"/>
                    </a:lnTo>
                    <a:lnTo>
                      <a:pt x="228" y="1634"/>
                    </a:lnTo>
                    <a:lnTo>
                      <a:pt x="239" y="1636"/>
                    </a:lnTo>
                    <a:lnTo>
                      <a:pt x="250" y="1637"/>
                    </a:lnTo>
                    <a:lnTo>
                      <a:pt x="261" y="1638"/>
                    </a:lnTo>
                    <a:lnTo>
                      <a:pt x="273" y="1639"/>
                    </a:lnTo>
                    <a:lnTo>
                      <a:pt x="284" y="1639"/>
                    </a:lnTo>
                    <a:lnTo>
                      <a:pt x="296" y="1639"/>
                    </a:lnTo>
                    <a:lnTo>
                      <a:pt x="313" y="1638"/>
                    </a:lnTo>
                    <a:lnTo>
                      <a:pt x="330" y="1637"/>
                    </a:lnTo>
                    <a:lnTo>
                      <a:pt x="348" y="1635"/>
                    </a:lnTo>
                    <a:lnTo>
                      <a:pt x="365" y="1632"/>
                    </a:lnTo>
                    <a:lnTo>
                      <a:pt x="381" y="1628"/>
                    </a:lnTo>
                    <a:lnTo>
                      <a:pt x="398" y="1624"/>
                    </a:lnTo>
                    <a:lnTo>
                      <a:pt x="415" y="1618"/>
                    </a:lnTo>
                    <a:lnTo>
                      <a:pt x="431" y="1612"/>
                    </a:lnTo>
                    <a:lnTo>
                      <a:pt x="447" y="1606"/>
                    </a:lnTo>
                    <a:lnTo>
                      <a:pt x="462" y="1598"/>
                    </a:lnTo>
                    <a:lnTo>
                      <a:pt x="477" y="1590"/>
                    </a:lnTo>
                    <a:lnTo>
                      <a:pt x="492" y="1581"/>
                    </a:lnTo>
                    <a:lnTo>
                      <a:pt x="506" y="1572"/>
                    </a:lnTo>
                    <a:lnTo>
                      <a:pt x="520" y="1561"/>
                    </a:lnTo>
                    <a:lnTo>
                      <a:pt x="533" y="1550"/>
                    </a:lnTo>
                    <a:lnTo>
                      <a:pt x="546" y="1539"/>
                    </a:lnTo>
                    <a:lnTo>
                      <a:pt x="564" y="1480"/>
                    </a:lnTo>
                    <a:lnTo>
                      <a:pt x="582" y="1423"/>
                    </a:lnTo>
                    <a:lnTo>
                      <a:pt x="600" y="1365"/>
                    </a:lnTo>
                    <a:lnTo>
                      <a:pt x="618" y="1307"/>
                    </a:lnTo>
                    <a:lnTo>
                      <a:pt x="636" y="1249"/>
                    </a:lnTo>
                    <a:lnTo>
                      <a:pt x="655" y="1192"/>
                    </a:lnTo>
                    <a:lnTo>
                      <a:pt x="673" y="1135"/>
                    </a:lnTo>
                    <a:lnTo>
                      <a:pt x="693" y="1077"/>
                    </a:lnTo>
                    <a:lnTo>
                      <a:pt x="712" y="1019"/>
                    </a:lnTo>
                    <a:lnTo>
                      <a:pt x="732" y="962"/>
                    </a:lnTo>
                    <a:lnTo>
                      <a:pt x="751" y="905"/>
                    </a:lnTo>
                    <a:lnTo>
                      <a:pt x="771" y="847"/>
                    </a:lnTo>
                    <a:lnTo>
                      <a:pt x="791" y="789"/>
                    </a:lnTo>
                    <a:lnTo>
                      <a:pt x="812" y="732"/>
                    </a:lnTo>
                    <a:lnTo>
                      <a:pt x="832" y="675"/>
                    </a:lnTo>
                    <a:lnTo>
                      <a:pt x="853" y="6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64" name="Freeform 151"/>
              <p:cNvSpPr>
                <a:spLocks/>
              </p:cNvSpPr>
              <p:nvPr/>
            </p:nvSpPr>
            <p:spPr bwMode="auto">
              <a:xfrm>
                <a:off x="4663" y="1580"/>
                <a:ext cx="118" cy="183"/>
              </a:xfrm>
              <a:custGeom>
                <a:avLst/>
                <a:gdLst>
                  <a:gd name="T0" fmla="*/ 0 w 825"/>
                  <a:gd name="T1" fmla="*/ 0 h 1281"/>
                  <a:gd name="T2" fmla="*/ 0 w 825"/>
                  <a:gd name="T3" fmla="*/ 0 h 1281"/>
                  <a:gd name="T4" fmla="*/ 0 w 825"/>
                  <a:gd name="T5" fmla="*/ 0 h 1281"/>
                  <a:gd name="T6" fmla="*/ 0 w 825"/>
                  <a:gd name="T7" fmla="*/ 0 h 1281"/>
                  <a:gd name="T8" fmla="*/ 0 w 825"/>
                  <a:gd name="T9" fmla="*/ 0 h 1281"/>
                  <a:gd name="T10" fmla="*/ 0 w 825"/>
                  <a:gd name="T11" fmla="*/ 0 h 1281"/>
                  <a:gd name="T12" fmla="*/ 0 w 825"/>
                  <a:gd name="T13" fmla="*/ 0 h 1281"/>
                  <a:gd name="T14" fmla="*/ 0 w 825"/>
                  <a:gd name="T15" fmla="*/ 0 h 1281"/>
                  <a:gd name="T16" fmla="*/ 0 w 825"/>
                  <a:gd name="T17" fmla="*/ 0 h 1281"/>
                  <a:gd name="T18" fmla="*/ 0 w 825"/>
                  <a:gd name="T19" fmla="*/ 0 h 1281"/>
                  <a:gd name="T20" fmla="*/ 0 w 825"/>
                  <a:gd name="T21" fmla="*/ 0 h 1281"/>
                  <a:gd name="T22" fmla="*/ 0 w 825"/>
                  <a:gd name="T23" fmla="*/ 0 h 1281"/>
                  <a:gd name="T24" fmla="*/ 0 w 825"/>
                  <a:gd name="T25" fmla="*/ 0 h 1281"/>
                  <a:gd name="T26" fmla="*/ 0 w 825"/>
                  <a:gd name="T27" fmla="*/ 0 h 1281"/>
                  <a:gd name="T28" fmla="*/ 0 w 825"/>
                  <a:gd name="T29" fmla="*/ 0 h 1281"/>
                  <a:gd name="T30" fmla="*/ 0 w 825"/>
                  <a:gd name="T31" fmla="*/ 0 h 1281"/>
                  <a:gd name="T32" fmla="*/ 0 w 825"/>
                  <a:gd name="T33" fmla="*/ 0 h 1281"/>
                  <a:gd name="T34" fmla="*/ 0 w 825"/>
                  <a:gd name="T35" fmla="*/ 0 h 1281"/>
                  <a:gd name="T36" fmla="*/ 0 w 825"/>
                  <a:gd name="T37" fmla="*/ 0 h 1281"/>
                  <a:gd name="T38" fmla="*/ 0 w 825"/>
                  <a:gd name="T39" fmla="*/ 0 h 1281"/>
                  <a:gd name="T40" fmla="*/ 0 w 825"/>
                  <a:gd name="T41" fmla="*/ 0 h 1281"/>
                  <a:gd name="T42" fmla="*/ 0 w 825"/>
                  <a:gd name="T43" fmla="*/ 0 h 1281"/>
                  <a:gd name="T44" fmla="*/ 0 w 825"/>
                  <a:gd name="T45" fmla="*/ 0 h 1281"/>
                  <a:gd name="T46" fmla="*/ 0 w 825"/>
                  <a:gd name="T47" fmla="*/ 0 h 1281"/>
                  <a:gd name="T48" fmla="*/ 0 w 825"/>
                  <a:gd name="T49" fmla="*/ 0 h 1281"/>
                  <a:gd name="T50" fmla="*/ 0 w 825"/>
                  <a:gd name="T51" fmla="*/ 0 h 1281"/>
                  <a:gd name="T52" fmla="*/ 0 w 825"/>
                  <a:gd name="T53" fmla="*/ 0 h 1281"/>
                  <a:gd name="T54" fmla="*/ 0 w 825"/>
                  <a:gd name="T55" fmla="*/ 0 h 1281"/>
                  <a:gd name="T56" fmla="*/ 0 w 825"/>
                  <a:gd name="T57" fmla="*/ 0 h 1281"/>
                  <a:gd name="T58" fmla="*/ 0 w 825"/>
                  <a:gd name="T59" fmla="*/ 0 h 1281"/>
                  <a:gd name="T60" fmla="*/ 0 w 825"/>
                  <a:gd name="T61" fmla="*/ 0 h 1281"/>
                  <a:gd name="T62" fmla="*/ 0 w 825"/>
                  <a:gd name="T63" fmla="*/ 0 h 1281"/>
                  <a:gd name="T64" fmla="*/ 0 w 825"/>
                  <a:gd name="T65" fmla="*/ 0 h 1281"/>
                  <a:gd name="T66" fmla="*/ 0 w 825"/>
                  <a:gd name="T67" fmla="*/ 0 h 1281"/>
                  <a:gd name="T68" fmla="*/ 0 w 825"/>
                  <a:gd name="T69" fmla="*/ 0 h 1281"/>
                  <a:gd name="T70" fmla="*/ 0 w 825"/>
                  <a:gd name="T71" fmla="*/ 0 h 1281"/>
                  <a:gd name="T72" fmla="*/ 0 w 825"/>
                  <a:gd name="T73" fmla="*/ 0 h 1281"/>
                  <a:gd name="T74" fmla="*/ 0 w 825"/>
                  <a:gd name="T75" fmla="*/ 0 h 1281"/>
                  <a:gd name="T76" fmla="*/ 0 w 825"/>
                  <a:gd name="T77" fmla="*/ 0 h 1281"/>
                  <a:gd name="T78" fmla="*/ 0 w 825"/>
                  <a:gd name="T79" fmla="*/ 0 h 1281"/>
                  <a:gd name="T80" fmla="*/ 0 w 825"/>
                  <a:gd name="T81" fmla="*/ 0 h 1281"/>
                  <a:gd name="T82" fmla="*/ 0 w 825"/>
                  <a:gd name="T83" fmla="*/ 0 h 1281"/>
                  <a:gd name="T84" fmla="*/ 0 w 825"/>
                  <a:gd name="T85" fmla="*/ 0 h 1281"/>
                  <a:gd name="T86" fmla="*/ 0 w 825"/>
                  <a:gd name="T87" fmla="*/ 0 h 1281"/>
                  <a:gd name="T88" fmla="*/ 0 w 825"/>
                  <a:gd name="T89" fmla="*/ 0 h 1281"/>
                  <a:gd name="T90" fmla="*/ 0 w 825"/>
                  <a:gd name="T91" fmla="*/ 0 h 1281"/>
                  <a:gd name="T92" fmla="*/ 0 w 825"/>
                  <a:gd name="T93" fmla="*/ 0 h 1281"/>
                  <a:gd name="T94" fmla="*/ 0 w 825"/>
                  <a:gd name="T95" fmla="*/ 0 h 1281"/>
                  <a:gd name="T96" fmla="*/ 0 w 825"/>
                  <a:gd name="T97" fmla="*/ 0 h 1281"/>
                  <a:gd name="T98" fmla="*/ 0 w 825"/>
                  <a:gd name="T99" fmla="*/ 0 h 1281"/>
                  <a:gd name="T100" fmla="*/ 0 w 825"/>
                  <a:gd name="T101" fmla="*/ 0 h 1281"/>
                  <a:gd name="T102" fmla="*/ 0 w 825"/>
                  <a:gd name="T103" fmla="*/ 0 h 1281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825"/>
                  <a:gd name="T157" fmla="*/ 0 h 1281"/>
                  <a:gd name="T158" fmla="*/ 825 w 825"/>
                  <a:gd name="T159" fmla="*/ 1281 h 1281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825" h="1281">
                    <a:moveTo>
                      <a:pt x="531" y="892"/>
                    </a:moveTo>
                    <a:lnTo>
                      <a:pt x="523" y="914"/>
                    </a:lnTo>
                    <a:lnTo>
                      <a:pt x="515" y="937"/>
                    </a:lnTo>
                    <a:lnTo>
                      <a:pt x="508" y="960"/>
                    </a:lnTo>
                    <a:lnTo>
                      <a:pt x="502" y="983"/>
                    </a:lnTo>
                    <a:lnTo>
                      <a:pt x="495" y="1006"/>
                    </a:lnTo>
                    <a:lnTo>
                      <a:pt x="488" y="1030"/>
                    </a:lnTo>
                    <a:lnTo>
                      <a:pt x="481" y="1053"/>
                    </a:lnTo>
                    <a:lnTo>
                      <a:pt x="474" y="1075"/>
                    </a:lnTo>
                    <a:lnTo>
                      <a:pt x="465" y="1098"/>
                    </a:lnTo>
                    <a:lnTo>
                      <a:pt x="456" y="1119"/>
                    </a:lnTo>
                    <a:lnTo>
                      <a:pt x="445" y="1140"/>
                    </a:lnTo>
                    <a:lnTo>
                      <a:pt x="433" y="1160"/>
                    </a:lnTo>
                    <a:lnTo>
                      <a:pt x="419" y="1179"/>
                    </a:lnTo>
                    <a:lnTo>
                      <a:pt x="404" y="1198"/>
                    </a:lnTo>
                    <a:lnTo>
                      <a:pt x="386" y="1215"/>
                    </a:lnTo>
                    <a:lnTo>
                      <a:pt x="366" y="1231"/>
                    </a:lnTo>
                    <a:lnTo>
                      <a:pt x="348" y="1245"/>
                    </a:lnTo>
                    <a:lnTo>
                      <a:pt x="330" y="1256"/>
                    </a:lnTo>
                    <a:lnTo>
                      <a:pt x="313" y="1264"/>
                    </a:lnTo>
                    <a:lnTo>
                      <a:pt x="296" y="1271"/>
                    </a:lnTo>
                    <a:lnTo>
                      <a:pt x="280" y="1276"/>
                    </a:lnTo>
                    <a:lnTo>
                      <a:pt x="263" y="1279"/>
                    </a:lnTo>
                    <a:lnTo>
                      <a:pt x="247" y="1280"/>
                    </a:lnTo>
                    <a:lnTo>
                      <a:pt x="231" y="1281"/>
                    </a:lnTo>
                    <a:lnTo>
                      <a:pt x="215" y="1280"/>
                    </a:lnTo>
                    <a:lnTo>
                      <a:pt x="200" y="1277"/>
                    </a:lnTo>
                    <a:lnTo>
                      <a:pt x="184" y="1274"/>
                    </a:lnTo>
                    <a:lnTo>
                      <a:pt x="168" y="1270"/>
                    </a:lnTo>
                    <a:lnTo>
                      <a:pt x="153" y="1266"/>
                    </a:lnTo>
                    <a:lnTo>
                      <a:pt x="138" y="1261"/>
                    </a:lnTo>
                    <a:lnTo>
                      <a:pt x="123" y="1255"/>
                    </a:lnTo>
                    <a:lnTo>
                      <a:pt x="108" y="1249"/>
                    </a:lnTo>
                    <a:lnTo>
                      <a:pt x="86" y="1238"/>
                    </a:lnTo>
                    <a:lnTo>
                      <a:pt x="64" y="1223"/>
                    </a:lnTo>
                    <a:lnTo>
                      <a:pt x="45" y="1206"/>
                    </a:lnTo>
                    <a:lnTo>
                      <a:pt x="28" y="1187"/>
                    </a:lnTo>
                    <a:lnTo>
                      <a:pt x="14" y="1166"/>
                    </a:lnTo>
                    <a:lnTo>
                      <a:pt x="5" y="1144"/>
                    </a:lnTo>
                    <a:lnTo>
                      <a:pt x="0" y="1121"/>
                    </a:lnTo>
                    <a:lnTo>
                      <a:pt x="2" y="1097"/>
                    </a:lnTo>
                    <a:lnTo>
                      <a:pt x="16" y="1029"/>
                    </a:lnTo>
                    <a:lnTo>
                      <a:pt x="32" y="961"/>
                    </a:lnTo>
                    <a:lnTo>
                      <a:pt x="49" y="896"/>
                    </a:lnTo>
                    <a:lnTo>
                      <a:pt x="67" y="830"/>
                    </a:lnTo>
                    <a:lnTo>
                      <a:pt x="86" y="765"/>
                    </a:lnTo>
                    <a:lnTo>
                      <a:pt x="107" y="701"/>
                    </a:lnTo>
                    <a:lnTo>
                      <a:pt x="129" y="638"/>
                    </a:lnTo>
                    <a:lnTo>
                      <a:pt x="152" y="575"/>
                    </a:lnTo>
                    <a:lnTo>
                      <a:pt x="175" y="512"/>
                    </a:lnTo>
                    <a:lnTo>
                      <a:pt x="201" y="450"/>
                    </a:lnTo>
                    <a:lnTo>
                      <a:pt x="227" y="389"/>
                    </a:lnTo>
                    <a:lnTo>
                      <a:pt x="254" y="326"/>
                    </a:lnTo>
                    <a:lnTo>
                      <a:pt x="282" y="265"/>
                    </a:lnTo>
                    <a:lnTo>
                      <a:pt x="311" y="204"/>
                    </a:lnTo>
                    <a:lnTo>
                      <a:pt x="340" y="142"/>
                    </a:lnTo>
                    <a:lnTo>
                      <a:pt x="371" y="80"/>
                    </a:lnTo>
                    <a:lnTo>
                      <a:pt x="375" y="70"/>
                    </a:lnTo>
                    <a:lnTo>
                      <a:pt x="379" y="61"/>
                    </a:lnTo>
                    <a:lnTo>
                      <a:pt x="385" y="52"/>
                    </a:lnTo>
                    <a:lnTo>
                      <a:pt x="392" y="44"/>
                    </a:lnTo>
                    <a:lnTo>
                      <a:pt x="399" y="36"/>
                    </a:lnTo>
                    <a:lnTo>
                      <a:pt x="406" y="29"/>
                    </a:lnTo>
                    <a:lnTo>
                      <a:pt x="414" y="22"/>
                    </a:lnTo>
                    <a:lnTo>
                      <a:pt x="422" y="15"/>
                    </a:lnTo>
                    <a:lnTo>
                      <a:pt x="429" y="9"/>
                    </a:lnTo>
                    <a:lnTo>
                      <a:pt x="437" y="5"/>
                    </a:lnTo>
                    <a:lnTo>
                      <a:pt x="445" y="2"/>
                    </a:lnTo>
                    <a:lnTo>
                      <a:pt x="453" y="1"/>
                    </a:lnTo>
                    <a:lnTo>
                      <a:pt x="462" y="0"/>
                    </a:lnTo>
                    <a:lnTo>
                      <a:pt x="471" y="0"/>
                    </a:lnTo>
                    <a:lnTo>
                      <a:pt x="479" y="1"/>
                    </a:lnTo>
                    <a:lnTo>
                      <a:pt x="487" y="2"/>
                    </a:lnTo>
                    <a:lnTo>
                      <a:pt x="508" y="4"/>
                    </a:lnTo>
                    <a:lnTo>
                      <a:pt x="529" y="7"/>
                    </a:lnTo>
                    <a:lnTo>
                      <a:pt x="550" y="9"/>
                    </a:lnTo>
                    <a:lnTo>
                      <a:pt x="571" y="11"/>
                    </a:lnTo>
                    <a:lnTo>
                      <a:pt x="592" y="14"/>
                    </a:lnTo>
                    <a:lnTo>
                      <a:pt x="613" y="16"/>
                    </a:lnTo>
                    <a:lnTo>
                      <a:pt x="634" y="19"/>
                    </a:lnTo>
                    <a:lnTo>
                      <a:pt x="656" y="22"/>
                    </a:lnTo>
                    <a:lnTo>
                      <a:pt x="677" y="25"/>
                    </a:lnTo>
                    <a:lnTo>
                      <a:pt x="698" y="28"/>
                    </a:lnTo>
                    <a:lnTo>
                      <a:pt x="719" y="31"/>
                    </a:lnTo>
                    <a:lnTo>
                      <a:pt x="740" y="35"/>
                    </a:lnTo>
                    <a:lnTo>
                      <a:pt x="762" y="39"/>
                    </a:lnTo>
                    <a:lnTo>
                      <a:pt x="783" y="44"/>
                    </a:lnTo>
                    <a:lnTo>
                      <a:pt x="804" y="49"/>
                    </a:lnTo>
                    <a:lnTo>
                      <a:pt x="825" y="54"/>
                    </a:lnTo>
                    <a:lnTo>
                      <a:pt x="809" y="106"/>
                    </a:lnTo>
                    <a:lnTo>
                      <a:pt x="792" y="160"/>
                    </a:lnTo>
                    <a:lnTo>
                      <a:pt x="775" y="212"/>
                    </a:lnTo>
                    <a:lnTo>
                      <a:pt x="758" y="264"/>
                    </a:lnTo>
                    <a:lnTo>
                      <a:pt x="740" y="317"/>
                    </a:lnTo>
                    <a:lnTo>
                      <a:pt x="722" y="370"/>
                    </a:lnTo>
                    <a:lnTo>
                      <a:pt x="704" y="422"/>
                    </a:lnTo>
                    <a:lnTo>
                      <a:pt x="686" y="474"/>
                    </a:lnTo>
                    <a:lnTo>
                      <a:pt x="668" y="526"/>
                    </a:lnTo>
                    <a:lnTo>
                      <a:pt x="648" y="579"/>
                    </a:lnTo>
                    <a:lnTo>
                      <a:pt x="629" y="631"/>
                    </a:lnTo>
                    <a:lnTo>
                      <a:pt x="610" y="683"/>
                    </a:lnTo>
                    <a:lnTo>
                      <a:pt x="590" y="735"/>
                    </a:lnTo>
                    <a:lnTo>
                      <a:pt x="571" y="787"/>
                    </a:lnTo>
                    <a:lnTo>
                      <a:pt x="551" y="840"/>
                    </a:lnTo>
                    <a:lnTo>
                      <a:pt x="531" y="892"/>
                    </a:lnTo>
                    <a:close/>
                  </a:path>
                </a:pathLst>
              </a:custGeom>
              <a:solidFill>
                <a:srgbClr val="BC02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65" name="Freeform 152"/>
              <p:cNvSpPr>
                <a:spLocks/>
              </p:cNvSpPr>
              <p:nvPr/>
            </p:nvSpPr>
            <p:spPr bwMode="auto">
              <a:xfrm>
                <a:off x="4706" y="1612"/>
                <a:ext cx="56" cy="30"/>
              </a:xfrm>
              <a:custGeom>
                <a:avLst/>
                <a:gdLst>
                  <a:gd name="T0" fmla="*/ 0 w 391"/>
                  <a:gd name="T1" fmla="*/ 0 h 205"/>
                  <a:gd name="T2" fmla="*/ 0 w 391"/>
                  <a:gd name="T3" fmla="*/ 0 h 205"/>
                  <a:gd name="T4" fmla="*/ 0 w 391"/>
                  <a:gd name="T5" fmla="*/ 0 h 205"/>
                  <a:gd name="T6" fmla="*/ 0 w 391"/>
                  <a:gd name="T7" fmla="*/ 0 h 205"/>
                  <a:gd name="T8" fmla="*/ 0 w 391"/>
                  <a:gd name="T9" fmla="*/ 0 h 205"/>
                  <a:gd name="T10" fmla="*/ 0 w 391"/>
                  <a:gd name="T11" fmla="*/ 0 h 205"/>
                  <a:gd name="T12" fmla="*/ 0 w 391"/>
                  <a:gd name="T13" fmla="*/ 0 h 205"/>
                  <a:gd name="T14" fmla="*/ 0 w 391"/>
                  <a:gd name="T15" fmla="*/ 0 h 205"/>
                  <a:gd name="T16" fmla="*/ 0 w 391"/>
                  <a:gd name="T17" fmla="*/ 0 h 205"/>
                  <a:gd name="T18" fmla="*/ 0 w 391"/>
                  <a:gd name="T19" fmla="*/ 0 h 205"/>
                  <a:gd name="T20" fmla="*/ 0 w 391"/>
                  <a:gd name="T21" fmla="*/ 0 h 205"/>
                  <a:gd name="T22" fmla="*/ 0 w 391"/>
                  <a:gd name="T23" fmla="*/ 0 h 205"/>
                  <a:gd name="T24" fmla="*/ 0 w 391"/>
                  <a:gd name="T25" fmla="*/ 0 h 205"/>
                  <a:gd name="T26" fmla="*/ 0 w 391"/>
                  <a:gd name="T27" fmla="*/ 0 h 205"/>
                  <a:gd name="T28" fmla="*/ 0 w 391"/>
                  <a:gd name="T29" fmla="*/ 0 h 205"/>
                  <a:gd name="T30" fmla="*/ 0 w 391"/>
                  <a:gd name="T31" fmla="*/ 0 h 205"/>
                  <a:gd name="T32" fmla="*/ 0 w 391"/>
                  <a:gd name="T33" fmla="*/ 0 h 205"/>
                  <a:gd name="T34" fmla="*/ 0 w 391"/>
                  <a:gd name="T35" fmla="*/ 0 h 205"/>
                  <a:gd name="T36" fmla="*/ 0 w 391"/>
                  <a:gd name="T37" fmla="*/ 0 h 205"/>
                  <a:gd name="T38" fmla="*/ 0 w 391"/>
                  <a:gd name="T39" fmla="*/ 0 h 205"/>
                  <a:gd name="T40" fmla="*/ 0 w 391"/>
                  <a:gd name="T41" fmla="*/ 0 h 205"/>
                  <a:gd name="T42" fmla="*/ 0 w 391"/>
                  <a:gd name="T43" fmla="*/ 0 h 205"/>
                  <a:gd name="T44" fmla="*/ 0 w 391"/>
                  <a:gd name="T45" fmla="*/ 0 h 205"/>
                  <a:gd name="T46" fmla="*/ 0 w 391"/>
                  <a:gd name="T47" fmla="*/ 0 h 205"/>
                  <a:gd name="T48" fmla="*/ 0 w 391"/>
                  <a:gd name="T49" fmla="*/ 0 h 205"/>
                  <a:gd name="T50" fmla="*/ 0 w 391"/>
                  <a:gd name="T51" fmla="*/ 0 h 205"/>
                  <a:gd name="T52" fmla="*/ 0 w 391"/>
                  <a:gd name="T53" fmla="*/ 0 h 205"/>
                  <a:gd name="T54" fmla="*/ 0 w 391"/>
                  <a:gd name="T55" fmla="*/ 0 h 205"/>
                  <a:gd name="T56" fmla="*/ 0 w 391"/>
                  <a:gd name="T57" fmla="*/ 0 h 205"/>
                  <a:gd name="T58" fmla="*/ 0 w 391"/>
                  <a:gd name="T59" fmla="*/ 0 h 205"/>
                  <a:gd name="T60" fmla="*/ 0 w 391"/>
                  <a:gd name="T61" fmla="*/ 0 h 205"/>
                  <a:gd name="T62" fmla="*/ 0 w 391"/>
                  <a:gd name="T63" fmla="*/ 0 h 205"/>
                  <a:gd name="T64" fmla="*/ 0 w 391"/>
                  <a:gd name="T65" fmla="*/ 0 h 205"/>
                  <a:gd name="T66" fmla="*/ 0 w 391"/>
                  <a:gd name="T67" fmla="*/ 0 h 205"/>
                  <a:gd name="T68" fmla="*/ 0 w 391"/>
                  <a:gd name="T69" fmla="*/ 0 h 205"/>
                  <a:gd name="T70" fmla="*/ 0 w 391"/>
                  <a:gd name="T71" fmla="*/ 0 h 205"/>
                  <a:gd name="T72" fmla="*/ 0 w 391"/>
                  <a:gd name="T73" fmla="*/ 0 h 205"/>
                  <a:gd name="T74" fmla="*/ 0 w 391"/>
                  <a:gd name="T75" fmla="*/ 0 h 205"/>
                  <a:gd name="T76" fmla="*/ 0 w 391"/>
                  <a:gd name="T77" fmla="*/ 0 h 205"/>
                  <a:gd name="T78" fmla="*/ 0 w 391"/>
                  <a:gd name="T79" fmla="*/ 0 h 205"/>
                  <a:gd name="T80" fmla="*/ 0 w 391"/>
                  <a:gd name="T81" fmla="*/ 0 h 205"/>
                  <a:gd name="T82" fmla="*/ 0 w 391"/>
                  <a:gd name="T83" fmla="*/ 0 h 205"/>
                  <a:gd name="T84" fmla="*/ 0 w 391"/>
                  <a:gd name="T85" fmla="*/ 0 h 205"/>
                  <a:gd name="T86" fmla="*/ 0 w 391"/>
                  <a:gd name="T87" fmla="*/ 0 h 205"/>
                  <a:gd name="T88" fmla="*/ 0 w 391"/>
                  <a:gd name="T89" fmla="*/ 0 h 205"/>
                  <a:gd name="T90" fmla="*/ 0 w 391"/>
                  <a:gd name="T91" fmla="*/ 0 h 205"/>
                  <a:gd name="T92" fmla="*/ 0 w 391"/>
                  <a:gd name="T93" fmla="*/ 0 h 205"/>
                  <a:gd name="T94" fmla="*/ 0 w 391"/>
                  <a:gd name="T95" fmla="*/ 0 h 205"/>
                  <a:gd name="T96" fmla="*/ 0 w 391"/>
                  <a:gd name="T97" fmla="*/ 0 h 205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391"/>
                  <a:gd name="T148" fmla="*/ 0 h 205"/>
                  <a:gd name="T149" fmla="*/ 391 w 391"/>
                  <a:gd name="T150" fmla="*/ 205 h 205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391" h="205">
                    <a:moveTo>
                      <a:pt x="391" y="49"/>
                    </a:moveTo>
                    <a:lnTo>
                      <a:pt x="371" y="40"/>
                    </a:lnTo>
                    <a:lnTo>
                      <a:pt x="351" y="33"/>
                    </a:lnTo>
                    <a:lnTo>
                      <a:pt x="331" y="26"/>
                    </a:lnTo>
                    <a:lnTo>
                      <a:pt x="311" y="20"/>
                    </a:lnTo>
                    <a:lnTo>
                      <a:pt x="291" y="15"/>
                    </a:lnTo>
                    <a:lnTo>
                      <a:pt x="271" y="11"/>
                    </a:lnTo>
                    <a:lnTo>
                      <a:pt x="250" y="7"/>
                    </a:lnTo>
                    <a:lnTo>
                      <a:pt x="230" y="4"/>
                    </a:lnTo>
                    <a:lnTo>
                      <a:pt x="210" y="2"/>
                    </a:lnTo>
                    <a:lnTo>
                      <a:pt x="190" y="1"/>
                    </a:lnTo>
                    <a:lnTo>
                      <a:pt x="170" y="0"/>
                    </a:lnTo>
                    <a:lnTo>
                      <a:pt x="150" y="0"/>
                    </a:lnTo>
                    <a:lnTo>
                      <a:pt x="130" y="0"/>
                    </a:lnTo>
                    <a:lnTo>
                      <a:pt x="110" y="1"/>
                    </a:lnTo>
                    <a:lnTo>
                      <a:pt x="90" y="3"/>
                    </a:lnTo>
                    <a:lnTo>
                      <a:pt x="71" y="5"/>
                    </a:lnTo>
                    <a:lnTo>
                      <a:pt x="53" y="12"/>
                    </a:lnTo>
                    <a:lnTo>
                      <a:pt x="35" y="27"/>
                    </a:lnTo>
                    <a:lnTo>
                      <a:pt x="20" y="49"/>
                    </a:lnTo>
                    <a:lnTo>
                      <a:pt x="8" y="74"/>
                    </a:lnTo>
                    <a:lnTo>
                      <a:pt x="1" y="100"/>
                    </a:lnTo>
                    <a:lnTo>
                      <a:pt x="0" y="126"/>
                    </a:lnTo>
                    <a:lnTo>
                      <a:pt x="7" y="147"/>
                    </a:lnTo>
                    <a:lnTo>
                      <a:pt x="23" y="162"/>
                    </a:lnTo>
                    <a:lnTo>
                      <a:pt x="40" y="170"/>
                    </a:lnTo>
                    <a:lnTo>
                      <a:pt x="58" y="177"/>
                    </a:lnTo>
                    <a:lnTo>
                      <a:pt x="76" y="183"/>
                    </a:lnTo>
                    <a:lnTo>
                      <a:pt x="94" y="188"/>
                    </a:lnTo>
                    <a:lnTo>
                      <a:pt x="113" y="192"/>
                    </a:lnTo>
                    <a:lnTo>
                      <a:pt x="131" y="196"/>
                    </a:lnTo>
                    <a:lnTo>
                      <a:pt x="150" y="199"/>
                    </a:lnTo>
                    <a:lnTo>
                      <a:pt x="170" y="201"/>
                    </a:lnTo>
                    <a:lnTo>
                      <a:pt x="189" y="203"/>
                    </a:lnTo>
                    <a:lnTo>
                      <a:pt x="208" y="204"/>
                    </a:lnTo>
                    <a:lnTo>
                      <a:pt x="228" y="205"/>
                    </a:lnTo>
                    <a:lnTo>
                      <a:pt x="247" y="205"/>
                    </a:lnTo>
                    <a:lnTo>
                      <a:pt x="267" y="205"/>
                    </a:lnTo>
                    <a:lnTo>
                      <a:pt x="286" y="204"/>
                    </a:lnTo>
                    <a:lnTo>
                      <a:pt x="306" y="203"/>
                    </a:lnTo>
                    <a:lnTo>
                      <a:pt x="325" y="201"/>
                    </a:lnTo>
                    <a:lnTo>
                      <a:pt x="343" y="196"/>
                    </a:lnTo>
                    <a:lnTo>
                      <a:pt x="357" y="184"/>
                    </a:lnTo>
                    <a:lnTo>
                      <a:pt x="368" y="166"/>
                    </a:lnTo>
                    <a:lnTo>
                      <a:pt x="376" y="145"/>
                    </a:lnTo>
                    <a:lnTo>
                      <a:pt x="382" y="120"/>
                    </a:lnTo>
                    <a:lnTo>
                      <a:pt x="386" y="96"/>
                    </a:lnTo>
                    <a:lnTo>
                      <a:pt x="389" y="71"/>
                    </a:lnTo>
                    <a:lnTo>
                      <a:pt x="391" y="4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66" name="Freeform 153"/>
              <p:cNvSpPr>
                <a:spLocks/>
              </p:cNvSpPr>
              <p:nvPr/>
            </p:nvSpPr>
            <p:spPr bwMode="auto">
              <a:xfrm>
                <a:off x="4708" y="1615"/>
                <a:ext cx="52" cy="25"/>
              </a:xfrm>
              <a:custGeom>
                <a:avLst/>
                <a:gdLst>
                  <a:gd name="T0" fmla="*/ 0 w 360"/>
                  <a:gd name="T1" fmla="*/ 0 h 175"/>
                  <a:gd name="T2" fmla="*/ 0 w 360"/>
                  <a:gd name="T3" fmla="*/ 0 h 175"/>
                  <a:gd name="T4" fmla="*/ 0 w 360"/>
                  <a:gd name="T5" fmla="*/ 0 h 175"/>
                  <a:gd name="T6" fmla="*/ 0 w 360"/>
                  <a:gd name="T7" fmla="*/ 0 h 175"/>
                  <a:gd name="T8" fmla="*/ 0 w 360"/>
                  <a:gd name="T9" fmla="*/ 0 h 175"/>
                  <a:gd name="T10" fmla="*/ 0 w 360"/>
                  <a:gd name="T11" fmla="*/ 0 h 175"/>
                  <a:gd name="T12" fmla="*/ 0 w 360"/>
                  <a:gd name="T13" fmla="*/ 0 h 175"/>
                  <a:gd name="T14" fmla="*/ 0 w 360"/>
                  <a:gd name="T15" fmla="*/ 0 h 175"/>
                  <a:gd name="T16" fmla="*/ 0 w 360"/>
                  <a:gd name="T17" fmla="*/ 0 h 175"/>
                  <a:gd name="T18" fmla="*/ 0 w 360"/>
                  <a:gd name="T19" fmla="*/ 0 h 175"/>
                  <a:gd name="T20" fmla="*/ 0 w 360"/>
                  <a:gd name="T21" fmla="*/ 0 h 175"/>
                  <a:gd name="T22" fmla="*/ 0 w 360"/>
                  <a:gd name="T23" fmla="*/ 0 h 175"/>
                  <a:gd name="T24" fmla="*/ 0 w 360"/>
                  <a:gd name="T25" fmla="*/ 0 h 175"/>
                  <a:gd name="T26" fmla="*/ 0 w 360"/>
                  <a:gd name="T27" fmla="*/ 0 h 175"/>
                  <a:gd name="T28" fmla="*/ 0 w 360"/>
                  <a:gd name="T29" fmla="*/ 0 h 175"/>
                  <a:gd name="T30" fmla="*/ 0 w 360"/>
                  <a:gd name="T31" fmla="*/ 0 h 175"/>
                  <a:gd name="T32" fmla="*/ 0 w 360"/>
                  <a:gd name="T33" fmla="*/ 0 h 175"/>
                  <a:gd name="T34" fmla="*/ 0 w 360"/>
                  <a:gd name="T35" fmla="*/ 0 h 175"/>
                  <a:gd name="T36" fmla="*/ 0 w 360"/>
                  <a:gd name="T37" fmla="*/ 0 h 175"/>
                  <a:gd name="T38" fmla="*/ 0 w 360"/>
                  <a:gd name="T39" fmla="*/ 0 h 175"/>
                  <a:gd name="T40" fmla="*/ 0 w 360"/>
                  <a:gd name="T41" fmla="*/ 0 h 175"/>
                  <a:gd name="T42" fmla="*/ 0 w 360"/>
                  <a:gd name="T43" fmla="*/ 0 h 175"/>
                  <a:gd name="T44" fmla="*/ 0 w 360"/>
                  <a:gd name="T45" fmla="*/ 0 h 175"/>
                  <a:gd name="T46" fmla="*/ 0 w 360"/>
                  <a:gd name="T47" fmla="*/ 0 h 175"/>
                  <a:gd name="T48" fmla="*/ 0 w 360"/>
                  <a:gd name="T49" fmla="*/ 0 h 175"/>
                  <a:gd name="T50" fmla="*/ 0 w 360"/>
                  <a:gd name="T51" fmla="*/ 0 h 175"/>
                  <a:gd name="T52" fmla="*/ 0 w 360"/>
                  <a:gd name="T53" fmla="*/ 0 h 175"/>
                  <a:gd name="T54" fmla="*/ 0 w 360"/>
                  <a:gd name="T55" fmla="*/ 0 h 175"/>
                  <a:gd name="T56" fmla="*/ 0 w 360"/>
                  <a:gd name="T57" fmla="*/ 0 h 175"/>
                  <a:gd name="T58" fmla="*/ 0 w 360"/>
                  <a:gd name="T59" fmla="*/ 0 h 175"/>
                  <a:gd name="T60" fmla="*/ 0 w 360"/>
                  <a:gd name="T61" fmla="*/ 0 h 175"/>
                  <a:gd name="T62" fmla="*/ 0 w 360"/>
                  <a:gd name="T63" fmla="*/ 0 h 175"/>
                  <a:gd name="T64" fmla="*/ 0 w 360"/>
                  <a:gd name="T65" fmla="*/ 0 h 175"/>
                  <a:gd name="T66" fmla="*/ 0 w 360"/>
                  <a:gd name="T67" fmla="*/ 0 h 175"/>
                  <a:gd name="T68" fmla="*/ 0 w 360"/>
                  <a:gd name="T69" fmla="*/ 0 h 175"/>
                  <a:gd name="T70" fmla="*/ 0 w 360"/>
                  <a:gd name="T71" fmla="*/ 0 h 175"/>
                  <a:gd name="T72" fmla="*/ 0 w 360"/>
                  <a:gd name="T73" fmla="*/ 0 h 175"/>
                  <a:gd name="T74" fmla="*/ 0 w 360"/>
                  <a:gd name="T75" fmla="*/ 0 h 175"/>
                  <a:gd name="T76" fmla="*/ 0 w 360"/>
                  <a:gd name="T77" fmla="*/ 0 h 175"/>
                  <a:gd name="T78" fmla="*/ 0 w 360"/>
                  <a:gd name="T79" fmla="*/ 0 h 175"/>
                  <a:gd name="T80" fmla="*/ 0 w 360"/>
                  <a:gd name="T81" fmla="*/ 0 h 175"/>
                  <a:gd name="T82" fmla="*/ 0 w 360"/>
                  <a:gd name="T83" fmla="*/ 0 h 175"/>
                  <a:gd name="T84" fmla="*/ 0 w 360"/>
                  <a:gd name="T85" fmla="*/ 0 h 175"/>
                  <a:gd name="T86" fmla="*/ 0 w 360"/>
                  <a:gd name="T87" fmla="*/ 0 h 175"/>
                  <a:gd name="T88" fmla="*/ 0 w 360"/>
                  <a:gd name="T89" fmla="*/ 0 h 175"/>
                  <a:gd name="T90" fmla="*/ 0 w 360"/>
                  <a:gd name="T91" fmla="*/ 0 h 175"/>
                  <a:gd name="T92" fmla="*/ 0 w 360"/>
                  <a:gd name="T93" fmla="*/ 0 h 175"/>
                  <a:gd name="T94" fmla="*/ 0 w 360"/>
                  <a:gd name="T95" fmla="*/ 0 h 175"/>
                  <a:gd name="T96" fmla="*/ 0 w 360"/>
                  <a:gd name="T97" fmla="*/ 0 h 175"/>
                  <a:gd name="T98" fmla="*/ 0 w 360"/>
                  <a:gd name="T99" fmla="*/ 0 h 175"/>
                  <a:gd name="T100" fmla="*/ 0 w 360"/>
                  <a:gd name="T101" fmla="*/ 0 h 175"/>
                  <a:gd name="T102" fmla="*/ 0 w 360"/>
                  <a:gd name="T103" fmla="*/ 0 h 175"/>
                  <a:gd name="T104" fmla="*/ 0 w 360"/>
                  <a:gd name="T105" fmla="*/ 0 h 175"/>
                  <a:gd name="T106" fmla="*/ 0 w 360"/>
                  <a:gd name="T107" fmla="*/ 0 h 175"/>
                  <a:gd name="T108" fmla="*/ 0 w 360"/>
                  <a:gd name="T109" fmla="*/ 0 h 175"/>
                  <a:gd name="T110" fmla="*/ 0 w 360"/>
                  <a:gd name="T111" fmla="*/ 0 h 175"/>
                  <a:gd name="T112" fmla="*/ 0 w 360"/>
                  <a:gd name="T113" fmla="*/ 0 h 17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360"/>
                  <a:gd name="T172" fmla="*/ 0 h 175"/>
                  <a:gd name="T173" fmla="*/ 360 w 360"/>
                  <a:gd name="T174" fmla="*/ 175 h 175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360" h="175">
                    <a:moveTo>
                      <a:pt x="45" y="144"/>
                    </a:moveTo>
                    <a:lnTo>
                      <a:pt x="36" y="143"/>
                    </a:lnTo>
                    <a:lnTo>
                      <a:pt x="28" y="142"/>
                    </a:lnTo>
                    <a:lnTo>
                      <a:pt x="19" y="139"/>
                    </a:lnTo>
                    <a:lnTo>
                      <a:pt x="12" y="136"/>
                    </a:lnTo>
                    <a:lnTo>
                      <a:pt x="6" y="131"/>
                    </a:lnTo>
                    <a:lnTo>
                      <a:pt x="2" y="124"/>
                    </a:lnTo>
                    <a:lnTo>
                      <a:pt x="0" y="116"/>
                    </a:lnTo>
                    <a:lnTo>
                      <a:pt x="2" y="104"/>
                    </a:lnTo>
                    <a:lnTo>
                      <a:pt x="8" y="88"/>
                    </a:lnTo>
                    <a:lnTo>
                      <a:pt x="13" y="71"/>
                    </a:lnTo>
                    <a:lnTo>
                      <a:pt x="18" y="54"/>
                    </a:lnTo>
                    <a:lnTo>
                      <a:pt x="24" y="37"/>
                    </a:lnTo>
                    <a:lnTo>
                      <a:pt x="30" y="23"/>
                    </a:lnTo>
                    <a:lnTo>
                      <a:pt x="39" y="11"/>
                    </a:lnTo>
                    <a:lnTo>
                      <a:pt x="49" y="3"/>
                    </a:lnTo>
                    <a:lnTo>
                      <a:pt x="62" y="0"/>
                    </a:lnTo>
                    <a:lnTo>
                      <a:pt x="81" y="0"/>
                    </a:lnTo>
                    <a:lnTo>
                      <a:pt x="100" y="0"/>
                    </a:lnTo>
                    <a:lnTo>
                      <a:pt x="119" y="0"/>
                    </a:lnTo>
                    <a:lnTo>
                      <a:pt x="138" y="0"/>
                    </a:lnTo>
                    <a:lnTo>
                      <a:pt x="158" y="0"/>
                    </a:lnTo>
                    <a:lnTo>
                      <a:pt x="177" y="0"/>
                    </a:lnTo>
                    <a:lnTo>
                      <a:pt x="196" y="1"/>
                    </a:lnTo>
                    <a:lnTo>
                      <a:pt x="215" y="3"/>
                    </a:lnTo>
                    <a:lnTo>
                      <a:pt x="233" y="5"/>
                    </a:lnTo>
                    <a:lnTo>
                      <a:pt x="252" y="8"/>
                    </a:lnTo>
                    <a:lnTo>
                      <a:pt x="270" y="12"/>
                    </a:lnTo>
                    <a:lnTo>
                      <a:pt x="287" y="17"/>
                    </a:lnTo>
                    <a:lnTo>
                      <a:pt x="304" y="23"/>
                    </a:lnTo>
                    <a:lnTo>
                      <a:pt x="320" y="30"/>
                    </a:lnTo>
                    <a:lnTo>
                      <a:pt x="337" y="38"/>
                    </a:lnTo>
                    <a:lnTo>
                      <a:pt x="352" y="48"/>
                    </a:lnTo>
                    <a:lnTo>
                      <a:pt x="358" y="57"/>
                    </a:lnTo>
                    <a:lnTo>
                      <a:pt x="360" y="69"/>
                    </a:lnTo>
                    <a:lnTo>
                      <a:pt x="359" y="84"/>
                    </a:lnTo>
                    <a:lnTo>
                      <a:pt x="355" y="100"/>
                    </a:lnTo>
                    <a:lnTo>
                      <a:pt x="349" y="117"/>
                    </a:lnTo>
                    <a:lnTo>
                      <a:pt x="341" y="132"/>
                    </a:lnTo>
                    <a:lnTo>
                      <a:pt x="331" y="144"/>
                    </a:lnTo>
                    <a:lnTo>
                      <a:pt x="321" y="153"/>
                    </a:lnTo>
                    <a:lnTo>
                      <a:pt x="305" y="162"/>
                    </a:lnTo>
                    <a:lnTo>
                      <a:pt x="289" y="168"/>
                    </a:lnTo>
                    <a:lnTo>
                      <a:pt x="273" y="172"/>
                    </a:lnTo>
                    <a:lnTo>
                      <a:pt x="257" y="174"/>
                    </a:lnTo>
                    <a:lnTo>
                      <a:pt x="240" y="175"/>
                    </a:lnTo>
                    <a:lnTo>
                      <a:pt x="223" y="174"/>
                    </a:lnTo>
                    <a:lnTo>
                      <a:pt x="205" y="173"/>
                    </a:lnTo>
                    <a:lnTo>
                      <a:pt x="188" y="170"/>
                    </a:lnTo>
                    <a:lnTo>
                      <a:pt x="170" y="167"/>
                    </a:lnTo>
                    <a:lnTo>
                      <a:pt x="152" y="163"/>
                    </a:lnTo>
                    <a:lnTo>
                      <a:pt x="135" y="159"/>
                    </a:lnTo>
                    <a:lnTo>
                      <a:pt x="117" y="155"/>
                    </a:lnTo>
                    <a:lnTo>
                      <a:pt x="99" y="151"/>
                    </a:lnTo>
                    <a:lnTo>
                      <a:pt x="81" y="148"/>
                    </a:lnTo>
                    <a:lnTo>
                      <a:pt x="63" y="145"/>
                    </a:lnTo>
                    <a:lnTo>
                      <a:pt x="45" y="144"/>
                    </a:lnTo>
                    <a:close/>
                  </a:path>
                </a:pathLst>
              </a:custGeom>
              <a:solidFill>
                <a:srgbClr val="75FFB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67" name="Freeform 154"/>
              <p:cNvSpPr>
                <a:spLocks/>
              </p:cNvSpPr>
              <p:nvPr/>
            </p:nvSpPr>
            <p:spPr bwMode="auto">
              <a:xfrm>
                <a:off x="4737" y="1591"/>
                <a:ext cx="3" cy="4"/>
              </a:xfrm>
              <a:custGeom>
                <a:avLst/>
                <a:gdLst>
                  <a:gd name="T0" fmla="*/ 0 w 24"/>
                  <a:gd name="T1" fmla="*/ 0 h 24"/>
                  <a:gd name="T2" fmla="*/ 0 w 24"/>
                  <a:gd name="T3" fmla="*/ 0 h 24"/>
                  <a:gd name="T4" fmla="*/ 0 w 24"/>
                  <a:gd name="T5" fmla="*/ 0 h 24"/>
                  <a:gd name="T6" fmla="*/ 0 w 24"/>
                  <a:gd name="T7" fmla="*/ 0 h 24"/>
                  <a:gd name="T8" fmla="*/ 0 w 24"/>
                  <a:gd name="T9" fmla="*/ 0 h 24"/>
                  <a:gd name="T10" fmla="*/ 0 w 24"/>
                  <a:gd name="T11" fmla="*/ 0 h 24"/>
                  <a:gd name="T12" fmla="*/ 0 w 24"/>
                  <a:gd name="T13" fmla="*/ 0 h 24"/>
                  <a:gd name="T14" fmla="*/ 0 w 24"/>
                  <a:gd name="T15" fmla="*/ 0 h 24"/>
                  <a:gd name="T16" fmla="*/ 0 w 24"/>
                  <a:gd name="T17" fmla="*/ 0 h 24"/>
                  <a:gd name="T18" fmla="*/ 0 w 24"/>
                  <a:gd name="T19" fmla="*/ 0 h 24"/>
                  <a:gd name="T20" fmla="*/ 0 w 24"/>
                  <a:gd name="T21" fmla="*/ 0 h 24"/>
                  <a:gd name="T22" fmla="*/ 0 w 24"/>
                  <a:gd name="T23" fmla="*/ 0 h 24"/>
                  <a:gd name="T24" fmla="*/ 0 w 24"/>
                  <a:gd name="T25" fmla="*/ 0 h 24"/>
                  <a:gd name="T26" fmla="*/ 0 w 24"/>
                  <a:gd name="T27" fmla="*/ 0 h 24"/>
                  <a:gd name="T28" fmla="*/ 0 w 24"/>
                  <a:gd name="T29" fmla="*/ 0 h 24"/>
                  <a:gd name="T30" fmla="*/ 0 w 24"/>
                  <a:gd name="T31" fmla="*/ 0 h 24"/>
                  <a:gd name="T32" fmla="*/ 0 w 24"/>
                  <a:gd name="T33" fmla="*/ 0 h 2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4"/>
                  <a:gd name="T52" fmla="*/ 0 h 24"/>
                  <a:gd name="T53" fmla="*/ 24 w 24"/>
                  <a:gd name="T54" fmla="*/ 24 h 2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4" h="24">
                    <a:moveTo>
                      <a:pt x="12" y="24"/>
                    </a:moveTo>
                    <a:lnTo>
                      <a:pt x="17" y="23"/>
                    </a:lnTo>
                    <a:lnTo>
                      <a:pt x="21" y="21"/>
                    </a:lnTo>
                    <a:lnTo>
                      <a:pt x="23" y="17"/>
                    </a:lnTo>
                    <a:lnTo>
                      <a:pt x="24" y="12"/>
                    </a:lnTo>
                    <a:lnTo>
                      <a:pt x="23" y="7"/>
                    </a:lnTo>
                    <a:lnTo>
                      <a:pt x="21" y="3"/>
                    </a:lnTo>
                    <a:lnTo>
                      <a:pt x="17" y="1"/>
                    </a:lnTo>
                    <a:lnTo>
                      <a:pt x="12" y="0"/>
                    </a:lnTo>
                    <a:lnTo>
                      <a:pt x="8" y="1"/>
                    </a:lnTo>
                    <a:lnTo>
                      <a:pt x="4" y="3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4" y="21"/>
                    </a:lnTo>
                    <a:lnTo>
                      <a:pt x="8" y="23"/>
                    </a:lnTo>
                    <a:lnTo>
                      <a:pt x="12" y="2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68" name="Freeform 155"/>
              <p:cNvSpPr>
                <a:spLocks/>
              </p:cNvSpPr>
              <p:nvPr/>
            </p:nvSpPr>
            <p:spPr bwMode="auto">
              <a:xfrm>
                <a:off x="4746" y="1588"/>
                <a:ext cx="4" cy="3"/>
              </a:xfrm>
              <a:custGeom>
                <a:avLst/>
                <a:gdLst>
                  <a:gd name="T0" fmla="*/ 0 w 25"/>
                  <a:gd name="T1" fmla="*/ 0 h 24"/>
                  <a:gd name="T2" fmla="*/ 0 w 25"/>
                  <a:gd name="T3" fmla="*/ 0 h 24"/>
                  <a:gd name="T4" fmla="*/ 0 w 25"/>
                  <a:gd name="T5" fmla="*/ 0 h 24"/>
                  <a:gd name="T6" fmla="*/ 0 w 25"/>
                  <a:gd name="T7" fmla="*/ 0 h 24"/>
                  <a:gd name="T8" fmla="*/ 0 w 25"/>
                  <a:gd name="T9" fmla="*/ 0 h 24"/>
                  <a:gd name="T10" fmla="*/ 0 w 25"/>
                  <a:gd name="T11" fmla="*/ 0 h 24"/>
                  <a:gd name="T12" fmla="*/ 0 w 25"/>
                  <a:gd name="T13" fmla="*/ 0 h 24"/>
                  <a:gd name="T14" fmla="*/ 0 w 25"/>
                  <a:gd name="T15" fmla="*/ 0 h 24"/>
                  <a:gd name="T16" fmla="*/ 0 w 25"/>
                  <a:gd name="T17" fmla="*/ 0 h 24"/>
                  <a:gd name="T18" fmla="*/ 0 w 25"/>
                  <a:gd name="T19" fmla="*/ 0 h 24"/>
                  <a:gd name="T20" fmla="*/ 0 w 25"/>
                  <a:gd name="T21" fmla="*/ 0 h 24"/>
                  <a:gd name="T22" fmla="*/ 0 w 25"/>
                  <a:gd name="T23" fmla="*/ 0 h 24"/>
                  <a:gd name="T24" fmla="*/ 0 w 25"/>
                  <a:gd name="T25" fmla="*/ 0 h 24"/>
                  <a:gd name="T26" fmla="*/ 0 w 25"/>
                  <a:gd name="T27" fmla="*/ 0 h 24"/>
                  <a:gd name="T28" fmla="*/ 0 w 25"/>
                  <a:gd name="T29" fmla="*/ 0 h 24"/>
                  <a:gd name="T30" fmla="*/ 0 w 25"/>
                  <a:gd name="T31" fmla="*/ 0 h 24"/>
                  <a:gd name="T32" fmla="*/ 0 w 25"/>
                  <a:gd name="T33" fmla="*/ 0 h 2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5"/>
                  <a:gd name="T52" fmla="*/ 0 h 24"/>
                  <a:gd name="T53" fmla="*/ 25 w 25"/>
                  <a:gd name="T54" fmla="*/ 24 h 2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5" h="24">
                    <a:moveTo>
                      <a:pt x="12" y="24"/>
                    </a:moveTo>
                    <a:lnTo>
                      <a:pt x="17" y="23"/>
                    </a:lnTo>
                    <a:lnTo>
                      <a:pt x="21" y="21"/>
                    </a:lnTo>
                    <a:lnTo>
                      <a:pt x="24" y="17"/>
                    </a:lnTo>
                    <a:lnTo>
                      <a:pt x="25" y="12"/>
                    </a:lnTo>
                    <a:lnTo>
                      <a:pt x="24" y="7"/>
                    </a:lnTo>
                    <a:lnTo>
                      <a:pt x="21" y="3"/>
                    </a:lnTo>
                    <a:lnTo>
                      <a:pt x="17" y="1"/>
                    </a:lnTo>
                    <a:lnTo>
                      <a:pt x="12" y="0"/>
                    </a:lnTo>
                    <a:lnTo>
                      <a:pt x="8" y="1"/>
                    </a:lnTo>
                    <a:lnTo>
                      <a:pt x="4" y="3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4" y="21"/>
                    </a:lnTo>
                    <a:lnTo>
                      <a:pt x="8" y="23"/>
                    </a:lnTo>
                    <a:lnTo>
                      <a:pt x="12" y="2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69" name="Freeform 156"/>
              <p:cNvSpPr>
                <a:spLocks/>
              </p:cNvSpPr>
              <p:nvPr/>
            </p:nvSpPr>
            <p:spPr bwMode="auto">
              <a:xfrm>
                <a:off x="4753" y="1595"/>
                <a:ext cx="4" cy="3"/>
              </a:xfrm>
              <a:custGeom>
                <a:avLst/>
                <a:gdLst>
                  <a:gd name="T0" fmla="*/ 0 w 26"/>
                  <a:gd name="T1" fmla="*/ 0 h 24"/>
                  <a:gd name="T2" fmla="*/ 0 w 26"/>
                  <a:gd name="T3" fmla="*/ 0 h 24"/>
                  <a:gd name="T4" fmla="*/ 0 w 26"/>
                  <a:gd name="T5" fmla="*/ 0 h 24"/>
                  <a:gd name="T6" fmla="*/ 0 w 26"/>
                  <a:gd name="T7" fmla="*/ 0 h 24"/>
                  <a:gd name="T8" fmla="*/ 0 w 26"/>
                  <a:gd name="T9" fmla="*/ 0 h 24"/>
                  <a:gd name="T10" fmla="*/ 0 w 26"/>
                  <a:gd name="T11" fmla="*/ 0 h 24"/>
                  <a:gd name="T12" fmla="*/ 0 w 26"/>
                  <a:gd name="T13" fmla="*/ 0 h 24"/>
                  <a:gd name="T14" fmla="*/ 0 w 26"/>
                  <a:gd name="T15" fmla="*/ 0 h 24"/>
                  <a:gd name="T16" fmla="*/ 0 w 26"/>
                  <a:gd name="T17" fmla="*/ 0 h 24"/>
                  <a:gd name="T18" fmla="*/ 0 w 26"/>
                  <a:gd name="T19" fmla="*/ 0 h 24"/>
                  <a:gd name="T20" fmla="*/ 0 w 26"/>
                  <a:gd name="T21" fmla="*/ 0 h 24"/>
                  <a:gd name="T22" fmla="*/ 0 w 26"/>
                  <a:gd name="T23" fmla="*/ 0 h 24"/>
                  <a:gd name="T24" fmla="*/ 0 w 26"/>
                  <a:gd name="T25" fmla="*/ 0 h 24"/>
                  <a:gd name="T26" fmla="*/ 0 w 26"/>
                  <a:gd name="T27" fmla="*/ 0 h 24"/>
                  <a:gd name="T28" fmla="*/ 0 w 26"/>
                  <a:gd name="T29" fmla="*/ 0 h 24"/>
                  <a:gd name="T30" fmla="*/ 0 w 26"/>
                  <a:gd name="T31" fmla="*/ 0 h 24"/>
                  <a:gd name="T32" fmla="*/ 0 w 26"/>
                  <a:gd name="T33" fmla="*/ 0 h 2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6"/>
                  <a:gd name="T52" fmla="*/ 0 h 24"/>
                  <a:gd name="T53" fmla="*/ 26 w 26"/>
                  <a:gd name="T54" fmla="*/ 24 h 2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6" h="24">
                    <a:moveTo>
                      <a:pt x="13" y="24"/>
                    </a:moveTo>
                    <a:lnTo>
                      <a:pt x="17" y="23"/>
                    </a:lnTo>
                    <a:lnTo>
                      <a:pt x="22" y="21"/>
                    </a:lnTo>
                    <a:lnTo>
                      <a:pt x="25" y="17"/>
                    </a:lnTo>
                    <a:lnTo>
                      <a:pt x="26" y="12"/>
                    </a:lnTo>
                    <a:lnTo>
                      <a:pt x="25" y="7"/>
                    </a:lnTo>
                    <a:lnTo>
                      <a:pt x="22" y="3"/>
                    </a:lnTo>
                    <a:lnTo>
                      <a:pt x="17" y="1"/>
                    </a:lnTo>
                    <a:lnTo>
                      <a:pt x="13" y="0"/>
                    </a:lnTo>
                    <a:lnTo>
                      <a:pt x="8" y="1"/>
                    </a:lnTo>
                    <a:lnTo>
                      <a:pt x="4" y="3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4" y="21"/>
                    </a:lnTo>
                    <a:lnTo>
                      <a:pt x="8" y="23"/>
                    </a:lnTo>
                    <a:lnTo>
                      <a:pt x="13" y="2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70" name="Freeform 157"/>
              <p:cNvSpPr>
                <a:spLocks/>
              </p:cNvSpPr>
              <p:nvPr/>
            </p:nvSpPr>
            <p:spPr bwMode="auto">
              <a:xfrm>
                <a:off x="4750" y="1602"/>
                <a:ext cx="4" cy="3"/>
              </a:xfrm>
              <a:custGeom>
                <a:avLst/>
                <a:gdLst>
                  <a:gd name="T0" fmla="*/ 0 w 24"/>
                  <a:gd name="T1" fmla="*/ 0 h 25"/>
                  <a:gd name="T2" fmla="*/ 0 w 24"/>
                  <a:gd name="T3" fmla="*/ 0 h 25"/>
                  <a:gd name="T4" fmla="*/ 0 w 24"/>
                  <a:gd name="T5" fmla="*/ 0 h 25"/>
                  <a:gd name="T6" fmla="*/ 0 w 24"/>
                  <a:gd name="T7" fmla="*/ 0 h 25"/>
                  <a:gd name="T8" fmla="*/ 0 w 24"/>
                  <a:gd name="T9" fmla="*/ 0 h 25"/>
                  <a:gd name="T10" fmla="*/ 0 w 24"/>
                  <a:gd name="T11" fmla="*/ 0 h 25"/>
                  <a:gd name="T12" fmla="*/ 0 w 24"/>
                  <a:gd name="T13" fmla="*/ 0 h 25"/>
                  <a:gd name="T14" fmla="*/ 0 w 24"/>
                  <a:gd name="T15" fmla="*/ 0 h 25"/>
                  <a:gd name="T16" fmla="*/ 0 w 24"/>
                  <a:gd name="T17" fmla="*/ 0 h 25"/>
                  <a:gd name="T18" fmla="*/ 0 w 24"/>
                  <a:gd name="T19" fmla="*/ 0 h 25"/>
                  <a:gd name="T20" fmla="*/ 0 w 24"/>
                  <a:gd name="T21" fmla="*/ 0 h 25"/>
                  <a:gd name="T22" fmla="*/ 0 w 24"/>
                  <a:gd name="T23" fmla="*/ 0 h 25"/>
                  <a:gd name="T24" fmla="*/ 0 w 24"/>
                  <a:gd name="T25" fmla="*/ 0 h 25"/>
                  <a:gd name="T26" fmla="*/ 0 w 24"/>
                  <a:gd name="T27" fmla="*/ 0 h 25"/>
                  <a:gd name="T28" fmla="*/ 0 w 24"/>
                  <a:gd name="T29" fmla="*/ 0 h 25"/>
                  <a:gd name="T30" fmla="*/ 0 w 24"/>
                  <a:gd name="T31" fmla="*/ 0 h 25"/>
                  <a:gd name="T32" fmla="*/ 0 w 24"/>
                  <a:gd name="T33" fmla="*/ 0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4"/>
                  <a:gd name="T52" fmla="*/ 0 h 25"/>
                  <a:gd name="T53" fmla="*/ 24 w 24"/>
                  <a:gd name="T54" fmla="*/ 25 h 2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4" h="25">
                    <a:moveTo>
                      <a:pt x="12" y="25"/>
                    </a:moveTo>
                    <a:lnTo>
                      <a:pt x="17" y="24"/>
                    </a:lnTo>
                    <a:lnTo>
                      <a:pt x="21" y="21"/>
                    </a:lnTo>
                    <a:lnTo>
                      <a:pt x="23" y="17"/>
                    </a:lnTo>
                    <a:lnTo>
                      <a:pt x="24" y="13"/>
                    </a:lnTo>
                    <a:lnTo>
                      <a:pt x="23" y="8"/>
                    </a:lnTo>
                    <a:lnTo>
                      <a:pt x="21" y="4"/>
                    </a:lnTo>
                    <a:lnTo>
                      <a:pt x="17" y="1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3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2" y="2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71" name="Freeform 158"/>
              <p:cNvSpPr>
                <a:spLocks/>
              </p:cNvSpPr>
              <p:nvPr/>
            </p:nvSpPr>
            <p:spPr bwMode="auto">
              <a:xfrm>
                <a:off x="4742" y="1604"/>
                <a:ext cx="4" cy="3"/>
              </a:xfrm>
              <a:custGeom>
                <a:avLst/>
                <a:gdLst>
                  <a:gd name="T0" fmla="*/ 0 w 25"/>
                  <a:gd name="T1" fmla="*/ 0 h 24"/>
                  <a:gd name="T2" fmla="*/ 0 w 25"/>
                  <a:gd name="T3" fmla="*/ 0 h 24"/>
                  <a:gd name="T4" fmla="*/ 0 w 25"/>
                  <a:gd name="T5" fmla="*/ 0 h 24"/>
                  <a:gd name="T6" fmla="*/ 0 w 25"/>
                  <a:gd name="T7" fmla="*/ 0 h 24"/>
                  <a:gd name="T8" fmla="*/ 0 w 25"/>
                  <a:gd name="T9" fmla="*/ 0 h 24"/>
                  <a:gd name="T10" fmla="*/ 0 w 25"/>
                  <a:gd name="T11" fmla="*/ 0 h 24"/>
                  <a:gd name="T12" fmla="*/ 0 w 25"/>
                  <a:gd name="T13" fmla="*/ 0 h 24"/>
                  <a:gd name="T14" fmla="*/ 0 w 25"/>
                  <a:gd name="T15" fmla="*/ 0 h 24"/>
                  <a:gd name="T16" fmla="*/ 0 w 25"/>
                  <a:gd name="T17" fmla="*/ 0 h 24"/>
                  <a:gd name="T18" fmla="*/ 0 w 25"/>
                  <a:gd name="T19" fmla="*/ 0 h 24"/>
                  <a:gd name="T20" fmla="*/ 0 w 25"/>
                  <a:gd name="T21" fmla="*/ 0 h 24"/>
                  <a:gd name="T22" fmla="*/ 0 w 25"/>
                  <a:gd name="T23" fmla="*/ 0 h 24"/>
                  <a:gd name="T24" fmla="*/ 0 w 25"/>
                  <a:gd name="T25" fmla="*/ 0 h 24"/>
                  <a:gd name="T26" fmla="*/ 0 w 25"/>
                  <a:gd name="T27" fmla="*/ 0 h 24"/>
                  <a:gd name="T28" fmla="*/ 0 w 25"/>
                  <a:gd name="T29" fmla="*/ 0 h 24"/>
                  <a:gd name="T30" fmla="*/ 0 w 25"/>
                  <a:gd name="T31" fmla="*/ 0 h 24"/>
                  <a:gd name="T32" fmla="*/ 0 w 25"/>
                  <a:gd name="T33" fmla="*/ 0 h 2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5"/>
                  <a:gd name="T52" fmla="*/ 0 h 24"/>
                  <a:gd name="T53" fmla="*/ 25 w 25"/>
                  <a:gd name="T54" fmla="*/ 24 h 2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5" h="24">
                    <a:moveTo>
                      <a:pt x="12" y="24"/>
                    </a:moveTo>
                    <a:lnTo>
                      <a:pt x="17" y="23"/>
                    </a:lnTo>
                    <a:lnTo>
                      <a:pt x="21" y="21"/>
                    </a:lnTo>
                    <a:lnTo>
                      <a:pt x="24" y="17"/>
                    </a:lnTo>
                    <a:lnTo>
                      <a:pt x="25" y="12"/>
                    </a:lnTo>
                    <a:lnTo>
                      <a:pt x="24" y="7"/>
                    </a:lnTo>
                    <a:lnTo>
                      <a:pt x="21" y="3"/>
                    </a:lnTo>
                    <a:lnTo>
                      <a:pt x="17" y="1"/>
                    </a:lnTo>
                    <a:lnTo>
                      <a:pt x="12" y="0"/>
                    </a:lnTo>
                    <a:lnTo>
                      <a:pt x="8" y="1"/>
                    </a:lnTo>
                    <a:lnTo>
                      <a:pt x="4" y="3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4" y="21"/>
                    </a:lnTo>
                    <a:lnTo>
                      <a:pt x="8" y="23"/>
                    </a:lnTo>
                    <a:lnTo>
                      <a:pt x="12" y="2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72" name="Freeform 159"/>
              <p:cNvSpPr>
                <a:spLocks/>
              </p:cNvSpPr>
              <p:nvPr/>
            </p:nvSpPr>
            <p:spPr bwMode="auto">
              <a:xfrm>
                <a:off x="4734" y="1597"/>
                <a:ext cx="4" cy="4"/>
              </a:xfrm>
              <a:custGeom>
                <a:avLst/>
                <a:gdLst>
                  <a:gd name="T0" fmla="*/ 0 w 24"/>
                  <a:gd name="T1" fmla="*/ 0 h 25"/>
                  <a:gd name="T2" fmla="*/ 0 w 24"/>
                  <a:gd name="T3" fmla="*/ 0 h 25"/>
                  <a:gd name="T4" fmla="*/ 0 w 24"/>
                  <a:gd name="T5" fmla="*/ 0 h 25"/>
                  <a:gd name="T6" fmla="*/ 0 w 24"/>
                  <a:gd name="T7" fmla="*/ 0 h 25"/>
                  <a:gd name="T8" fmla="*/ 0 w 24"/>
                  <a:gd name="T9" fmla="*/ 0 h 25"/>
                  <a:gd name="T10" fmla="*/ 0 w 24"/>
                  <a:gd name="T11" fmla="*/ 0 h 25"/>
                  <a:gd name="T12" fmla="*/ 0 w 24"/>
                  <a:gd name="T13" fmla="*/ 0 h 25"/>
                  <a:gd name="T14" fmla="*/ 0 w 24"/>
                  <a:gd name="T15" fmla="*/ 0 h 25"/>
                  <a:gd name="T16" fmla="*/ 0 w 24"/>
                  <a:gd name="T17" fmla="*/ 0 h 25"/>
                  <a:gd name="T18" fmla="*/ 0 w 24"/>
                  <a:gd name="T19" fmla="*/ 0 h 25"/>
                  <a:gd name="T20" fmla="*/ 0 w 24"/>
                  <a:gd name="T21" fmla="*/ 0 h 25"/>
                  <a:gd name="T22" fmla="*/ 0 w 24"/>
                  <a:gd name="T23" fmla="*/ 0 h 25"/>
                  <a:gd name="T24" fmla="*/ 0 w 24"/>
                  <a:gd name="T25" fmla="*/ 0 h 25"/>
                  <a:gd name="T26" fmla="*/ 0 w 24"/>
                  <a:gd name="T27" fmla="*/ 0 h 25"/>
                  <a:gd name="T28" fmla="*/ 0 w 24"/>
                  <a:gd name="T29" fmla="*/ 0 h 25"/>
                  <a:gd name="T30" fmla="*/ 0 w 24"/>
                  <a:gd name="T31" fmla="*/ 0 h 25"/>
                  <a:gd name="T32" fmla="*/ 0 w 24"/>
                  <a:gd name="T33" fmla="*/ 0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4"/>
                  <a:gd name="T52" fmla="*/ 0 h 25"/>
                  <a:gd name="T53" fmla="*/ 24 w 24"/>
                  <a:gd name="T54" fmla="*/ 25 h 2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4" h="25">
                    <a:moveTo>
                      <a:pt x="12" y="25"/>
                    </a:moveTo>
                    <a:lnTo>
                      <a:pt x="17" y="24"/>
                    </a:lnTo>
                    <a:lnTo>
                      <a:pt x="21" y="21"/>
                    </a:lnTo>
                    <a:lnTo>
                      <a:pt x="23" y="17"/>
                    </a:lnTo>
                    <a:lnTo>
                      <a:pt x="24" y="13"/>
                    </a:lnTo>
                    <a:lnTo>
                      <a:pt x="23" y="8"/>
                    </a:lnTo>
                    <a:lnTo>
                      <a:pt x="21" y="4"/>
                    </a:lnTo>
                    <a:lnTo>
                      <a:pt x="17" y="1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3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2" y="2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73" name="Freeform 160"/>
              <p:cNvSpPr>
                <a:spLocks/>
              </p:cNvSpPr>
              <p:nvPr/>
            </p:nvSpPr>
            <p:spPr bwMode="auto">
              <a:xfrm>
                <a:off x="4744" y="1596"/>
                <a:ext cx="3" cy="3"/>
              </a:xfrm>
              <a:custGeom>
                <a:avLst/>
                <a:gdLst>
                  <a:gd name="T0" fmla="*/ 0 w 25"/>
                  <a:gd name="T1" fmla="*/ 0 h 24"/>
                  <a:gd name="T2" fmla="*/ 0 w 25"/>
                  <a:gd name="T3" fmla="*/ 0 h 24"/>
                  <a:gd name="T4" fmla="*/ 0 w 25"/>
                  <a:gd name="T5" fmla="*/ 0 h 24"/>
                  <a:gd name="T6" fmla="*/ 0 w 25"/>
                  <a:gd name="T7" fmla="*/ 0 h 24"/>
                  <a:gd name="T8" fmla="*/ 0 w 25"/>
                  <a:gd name="T9" fmla="*/ 0 h 24"/>
                  <a:gd name="T10" fmla="*/ 0 w 25"/>
                  <a:gd name="T11" fmla="*/ 0 h 24"/>
                  <a:gd name="T12" fmla="*/ 0 w 25"/>
                  <a:gd name="T13" fmla="*/ 0 h 24"/>
                  <a:gd name="T14" fmla="*/ 0 w 25"/>
                  <a:gd name="T15" fmla="*/ 0 h 24"/>
                  <a:gd name="T16" fmla="*/ 0 w 25"/>
                  <a:gd name="T17" fmla="*/ 0 h 24"/>
                  <a:gd name="T18" fmla="*/ 0 w 25"/>
                  <a:gd name="T19" fmla="*/ 0 h 24"/>
                  <a:gd name="T20" fmla="*/ 0 w 25"/>
                  <a:gd name="T21" fmla="*/ 0 h 24"/>
                  <a:gd name="T22" fmla="*/ 0 w 25"/>
                  <a:gd name="T23" fmla="*/ 0 h 24"/>
                  <a:gd name="T24" fmla="*/ 0 w 25"/>
                  <a:gd name="T25" fmla="*/ 0 h 24"/>
                  <a:gd name="T26" fmla="*/ 0 w 25"/>
                  <a:gd name="T27" fmla="*/ 0 h 24"/>
                  <a:gd name="T28" fmla="*/ 0 w 25"/>
                  <a:gd name="T29" fmla="*/ 0 h 24"/>
                  <a:gd name="T30" fmla="*/ 0 w 25"/>
                  <a:gd name="T31" fmla="*/ 0 h 24"/>
                  <a:gd name="T32" fmla="*/ 0 w 25"/>
                  <a:gd name="T33" fmla="*/ 0 h 2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5"/>
                  <a:gd name="T52" fmla="*/ 0 h 24"/>
                  <a:gd name="T53" fmla="*/ 25 w 25"/>
                  <a:gd name="T54" fmla="*/ 24 h 2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5" h="24">
                    <a:moveTo>
                      <a:pt x="12" y="24"/>
                    </a:moveTo>
                    <a:lnTo>
                      <a:pt x="17" y="23"/>
                    </a:lnTo>
                    <a:lnTo>
                      <a:pt x="21" y="21"/>
                    </a:lnTo>
                    <a:lnTo>
                      <a:pt x="24" y="18"/>
                    </a:lnTo>
                    <a:lnTo>
                      <a:pt x="25" y="12"/>
                    </a:lnTo>
                    <a:lnTo>
                      <a:pt x="24" y="7"/>
                    </a:lnTo>
                    <a:lnTo>
                      <a:pt x="21" y="3"/>
                    </a:lnTo>
                    <a:lnTo>
                      <a:pt x="17" y="1"/>
                    </a:lnTo>
                    <a:lnTo>
                      <a:pt x="12" y="0"/>
                    </a:lnTo>
                    <a:lnTo>
                      <a:pt x="8" y="1"/>
                    </a:lnTo>
                    <a:lnTo>
                      <a:pt x="4" y="3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1" y="18"/>
                    </a:lnTo>
                    <a:lnTo>
                      <a:pt x="4" y="21"/>
                    </a:lnTo>
                    <a:lnTo>
                      <a:pt x="8" y="23"/>
                    </a:lnTo>
                    <a:lnTo>
                      <a:pt x="12" y="2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74" name="Freeform 161"/>
              <p:cNvSpPr>
                <a:spLocks/>
              </p:cNvSpPr>
              <p:nvPr/>
            </p:nvSpPr>
            <p:spPr bwMode="auto">
              <a:xfrm>
                <a:off x="4683" y="1730"/>
                <a:ext cx="4" cy="4"/>
              </a:xfrm>
              <a:custGeom>
                <a:avLst/>
                <a:gdLst>
                  <a:gd name="T0" fmla="*/ 0 w 25"/>
                  <a:gd name="T1" fmla="*/ 0 h 25"/>
                  <a:gd name="T2" fmla="*/ 0 w 25"/>
                  <a:gd name="T3" fmla="*/ 0 h 25"/>
                  <a:gd name="T4" fmla="*/ 0 w 25"/>
                  <a:gd name="T5" fmla="*/ 0 h 25"/>
                  <a:gd name="T6" fmla="*/ 0 w 25"/>
                  <a:gd name="T7" fmla="*/ 0 h 25"/>
                  <a:gd name="T8" fmla="*/ 0 w 25"/>
                  <a:gd name="T9" fmla="*/ 0 h 25"/>
                  <a:gd name="T10" fmla="*/ 0 w 25"/>
                  <a:gd name="T11" fmla="*/ 0 h 25"/>
                  <a:gd name="T12" fmla="*/ 0 w 25"/>
                  <a:gd name="T13" fmla="*/ 0 h 25"/>
                  <a:gd name="T14" fmla="*/ 0 w 25"/>
                  <a:gd name="T15" fmla="*/ 0 h 25"/>
                  <a:gd name="T16" fmla="*/ 0 w 25"/>
                  <a:gd name="T17" fmla="*/ 0 h 25"/>
                  <a:gd name="T18" fmla="*/ 0 w 25"/>
                  <a:gd name="T19" fmla="*/ 0 h 25"/>
                  <a:gd name="T20" fmla="*/ 0 w 25"/>
                  <a:gd name="T21" fmla="*/ 0 h 25"/>
                  <a:gd name="T22" fmla="*/ 0 w 25"/>
                  <a:gd name="T23" fmla="*/ 0 h 25"/>
                  <a:gd name="T24" fmla="*/ 0 w 25"/>
                  <a:gd name="T25" fmla="*/ 0 h 25"/>
                  <a:gd name="T26" fmla="*/ 0 w 25"/>
                  <a:gd name="T27" fmla="*/ 0 h 25"/>
                  <a:gd name="T28" fmla="*/ 0 w 25"/>
                  <a:gd name="T29" fmla="*/ 0 h 25"/>
                  <a:gd name="T30" fmla="*/ 0 w 25"/>
                  <a:gd name="T31" fmla="*/ 0 h 25"/>
                  <a:gd name="T32" fmla="*/ 0 w 25"/>
                  <a:gd name="T33" fmla="*/ 0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5"/>
                  <a:gd name="T52" fmla="*/ 0 h 25"/>
                  <a:gd name="T53" fmla="*/ 25 w 25"/>
                  <a:gd name="T54" fmla="*/ 25 h 2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5" h="25">
                    <a:moveTo>
                      <a:pt x="12" y="25"/>
                    </a:moveTo>
                    <a:lnTo>
                      <a:pt x="17" y="24"/>
                    </a:lnTo>
                    <a:lnTo>
                      <a:pt x="21" y="21"/>
                    </a:lnTo>
                    <a:lnTo>
                      <a:pt x="24" y="17"/>
                    </a:lnTo>
                    <a:lnTo>
                      <a:pt x="25" y="13"/>
                    </a:lnTo>
                    <a:lnTo>
                      <a:pt x="24" y="8"/>
                    </a:lnTo>
                    <a:lnTo>
                      <a:pt x="21" y="4"/>
                    </a:lnTo>
                    <a:lnTo>
                      <a:pt x="17" y="1"/>
                    </a:lnTo>
                    <a:lnTo>
                      <a:pt x="12" y="0"/>
                    </a:lnTo>
                    <a:lnTo>
                      <a:pt x="8" y="1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3"/>
                    </a:lnTo>
                    <a:lnTo>
                      <a:pt x="1" y="17"/>
                    </a:lnTo>
                    <a:lnTo>
                      <a:pt x="4" y="21"/>
                    </a:lnTo>
                    <a:lnTo>
                      <a:pt x="8" y="24"/>
                    </a:lnTo>
                    <a:lnTo>
                      <a:pt x="12" y="2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75" name="Freeform 162"/>
              <p:cNvSpPr>
                <a:spLocks/>
              </p:cNvSpPr>
              <p:nvPr/>
            </p:nvSpPr>
            <p:spPr bwMode="auto">
              <a:xfrm>
                <a:off x="4693" y="1727"/>
                <a:ext cx="4" cy="3"/>
              </a:xfrm>
              <a:custGeom>
                <a:avLst/>
                <a:gdLst>
                  <a:gd name="T0" fmla="*/ 0 w 24"/>
                  <a:gd name="T1" fmla="*/ 0 h 25"/>
                  <a:gd name="T2" fmla="*/ 0 w 24"/>
                  <a:gd name="T3" fmla="*/ 0 h 25"/>
                  <a:gd name="T4" fmla="*/ 0 w 24"/>
                  <a:gd name="T5" fmla="*/ 0 h 25"/>
                  <a:gd name="T6" fmla="*/ 0 w 24"/>
                  <a:gd name="T7" fmla="*/ 0 h 25"/>
                  <a:gd name="T8" fmla="*/ 0 w 24"/>
                  <a:gd name="T9" fmla="*/ 0 h 25"/>
                  <a:gd name="T10" fmla="*/ 0 w 24"/>
                  <a:gd name="T11" fmla="*/ 0 h 25"/>
                  <a:gd name="T12" fmla="*/ 0 w 24"/>
                  <a:gd name="T13" fmla="*/ 0 h 25"/>
                  <a:gd name="T14" fmla="*/ 0 w 24"/>
                  <a:gd name="T15" fmla="*/ 0 h 25"/>
                  <a:gd name="T16" fmla="*/ 0 w 24"/>
                  <a:gd name="T17" fmla="*/ 0 h 25"/>
                  <a:gd name="T18" fmla="*/ 0 w 24"/>
                  <a:gd name="T19" fmla="*/ 0 h 25"/>
                  <a:gd name="T20" fmla="*/ 0 w 24"/>
                  <a:gd name="T21" fmla="*/ 0 h 25"/>
                  <a:gd name="T22" fmla="*/ 0 w 24"/>
                  <a:gd name="T23" fmla="*/ 0 h 25"/>
                  <a:gd name="T24" fmla="*/ 0 w 24"/>
                  <a:gd name="T25" fmla="*/ 0 h 25"/>
                  <a:gd name="T26" fmla="*/ 0 w 24"/>
                  <a:gd name="T27" fmla="*/ 0 h 25"/>
                  <a:gd name="T28" fmla="*/ 0 w 24"/>
                  <a:gd name="T29" fmla="*/ 0 h 25"/>
                  <a:gd name="T30" fmla="*/ 0 w 24"/>
                  <a:gd name="T31" fmla="*/ 0 h 25"/>
                  <a:gd name="T32" fmla="*/ 0 w 24"/>
                  <a:gd name="T33" fmla="*/ 0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4"/>
                  <a:gd name="T52" fmla="*/ 0 h 25"/>
                  <a:gd name="T53" fmla="*/ 24 w 24"/>
                  <a:gd name="T54" fmla="*/ 25 h 2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4" h="25">
                    <a:moveTo>
                      <a:pt x="12" y="25"/>
                    </a:moveTo>
                    <a:lnTo>
                      <a:pt x="17" y="24"/>
                    </a:lnTo>
                    <a:lnTo>
                      <a:pt x="21" y="21"/>
                    </a:lnTo>
                    <a:lnTo>
                      <a:pt x="23" y="17"/>
                    </a:lnTo>
                    <a:lnTo>
                      <a:pt x="24" y="13"/>
                    </a:lnTo>
                    <a:lnTo>
                      <a:pt x="23" y="8"/>
                    </a:lnTo>
                    <a:lnTo>
                      <a:pt x="21" y="4"/>
                    </a:lnTo>
                    <a:lnTo>
                      <a:pt x="17" y="1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3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2" y="2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76" name="Freeform 163"/>
              <p:cNvSpPr>
                <a:spLocks/>
              </p:cNvSpPr>
              <p:nvPr/>
            </p:nvSpPr>
            <p:spPr bwMode="auto">
              <a:xfrm>
                <a:off x="4700" y="1733"/>
                <a:ext cx="4" cy="4"/>
              </a:xfrm>
              <a:custGeom>
                <a:avLst/>
                <a:gdLst>
                  <a:gd name="T0" fmla="*/ 0 w 25"/>
                  <a:gd name="T1" fmla="*/ 0 h 25"/>
                  <a:gd name="T2" fmla="*/ 0 w 25"/>
                  <a:gd name="T3" fmla="*/ 0 h 25"/>
                  <a:gd name="T4" fmla="*/ 0 w 25"/>
                  <a:gd name="T5" fmla="*/ 0 h 25"/>
                  <a:gd name="T6" fmla="*/ 0 w 25"/>
                  <a:gd name="T7" fmla="*/ 0 h 25"/>
                  <a:gd name="T8" fmla="*/ 0 w 25"/>
                  <a:gd name="T9" fmla="*/ 0 h 25"/>
                  <a:gd name="T10" fmla="*/ 0 w 25"/>
                  <a:gd name="T11" fmla="*/ 0 h 25"/>
                  <a:gd name="T12" fmla="*/ 0 w 25"/>
                  <a:gd name="T13" fmla="*/ 0 h 25"/>
                  <a:gd name="T14" fmla="*/ 0 w 25"/>
                  <a:gd name="T15" fmla="*/ 0 h 25"/>
                  <a:gd name="T16" fmla="*/ 0 w 25"/>
                  <a:gd name="T17" fmla="*/ 0 h 25"/>
                  <a:gd name="T18" fmla="*/ 0 w 25"/>
                  <a:gd name="T19" fmla="*/ 0 h 25"/>
                  <a:gd name="T20" fmla="*/ 0 w 25"/>
                  <a:gd name="T21" fmla="*/ 0 h 25"/>
                  <a:gd name="T22" fmla="*/ 0 w 25"/>
                  <a:gd name="T23" fmla="*/ 0 h 25"/>
                  <a:gd name="T24" fmla="*/ 0 w 25"/>
                  <a:gd name="T25" fmla="*/ 0 h 25"/>
                  <a:gd name="T26" fmla="*/ 0 w 25"/>
                  <a:gd name="T27" fmla="*/ 0 h 25"/>
                  <a:gd name="T28" fmla="*/ 0 w 25"/>
                  <a:gd name="T29" fmla="*/ 0 h 25"/>
                  <a:gd name="T30" fmla="*/ 0 w 25"/>
                  <a:gd name="T31" fmla="*/ 0 h 25"/>
                  <a:gd name="T32" fmla="*/ 0 w 25"/>
                  <a:gd name="T33" fmla="*/ 0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5"/>
                  <a:gd name="T52" fmla="*/ 0 h 25"/>
                  <a:gd name="T53" fmla="*/ 25 w 25"/>
                  <a:gd name="T54" fmla="*/ 25 h 2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5" h="25">
                    <a:moveTo>
                      <a:pt x="12" y="25"/>
                    </a:moveTo>
                    <a:lnTo>
                      <a:pt x="17" y="24"/>
                    </a:lnTo>
                    <a:lnTo>
                      <a:pt x="21" y="21"/>
                    </a:lnTo>
                    <a:lnTo>
                      <a:pt x="24" y="17"/>
                    </a:lnTo>
                    <a:lnTo>
                      <a:pt x="25" y="13"/>
                    </a:lnTo>
                    <a:lnTo>
                      <a:pt x="24" y="8"/>
                    </a:lnTo>
                    <a:lnTo>
                      <a:pt x="21" y="4"/>
                    </a:lnTo>
                    <a:lnTo>
                      <a:pt x="17" y="1"/>
                    </a:lnTo>
                    <a:lnTo>
                      <a:pt x="12" y="0"/>
                    </a:lnTo>
                    <a:lnTo>
                      <a:pt x="8" y="1"/>
                    </a:lnTo>
                    <a:lnTo>
                      <a:pt x="4" y="4"/>
                    </a:lnTo>
                    <a:lnTo>
                      <a:pt x="1" y="8"/>
                    </a:lnTo>
                    <a:lnTo>
                      <a:pt x="0" y="13"/>
                    </a:lnTo>
                    <a:lnTo>
                      <a:pt x="1" y="17"/>
                    </a:lnTo>
                    <a:lnTo>
                      <a:pt x="4" y="21"/>
                    </a:lnTo>
                    <a:lnTo>
                      <a:pt x="8" y="24"/>
                    </a:lnTo>
                    <a:lnTo>
                      <a:pt x="12" y="2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77" name="Freeform 164"/>
              <p:cNvSpPr>
                <a:spLocks/>
              </p:cNvSpPr>
              <p:nvPr/>
            </p:nvSpPr>
            <p:spPr bwMode="auto">
              <a:xfrm>
                <a:off x="4697" y="1741"/>
                <a:ext cx="4" cy="3"/>
              </a:xfrm>
              <a:custGeom>
                <a:avLst/>
                <a:gdLst>
                  <a:gd name="T0" fmla="*/ 0 w 24"/>
                  <a:gd name="T1" fmla="*/ 0 h 25"/>
                  <a:gd name="T2" fmla="*/ 0 w 24"/>
                  <a:gd name="T3" fmla="*/ 0 h 25"/>
                  <a:gd name="T4" fmla="*/ 0 w 24"/>
                  <a:gd name="T5" fmla="*/ 0 h 25"/>
                  <a:gd name="T6" fmla="*/ 0 w 24"/>
                  <a:gd name="T7" fmla="*/ 0 h 25"/>
                  <a:gd name="T8" fmla="*/ 0 w 24"/>
                  <a:gd name="T9" fmla="*/ 0 h 25"/>
                  <a:gd name="T10" fmla="*/ 0 w 24"/>
                  <a:gd name="T11" fmla="*/ 0 h 25"/>
                  <a:gd name="T12" fmla="*/ 0 w 24"/>
                  <a:gd name="T13" fmla="*/ 0 h 25"/>
                  <a:gd name="T14" fmla="*/ 0 w 24"/>
                  <a:gd name="T15" fmla="*/ 0 h 25"/>
                  <a:gd name="T16" fmla="*/ 0 w 24"/>
                  <a:gd name="T17" fmla="*/ 0 h 25"/>
                  <a:gd name="T18" fmla="*/ 0 w 24"/>
                  <a:gd name="T19" fmla="*/ 0 h 25"/>
                  <a:gd name="T20" fmla="*/ 0 w 24"/>
                  <a:gd name="T21" fmla="*/ 0 h 25"/>
                  <a:gd name="T22" fmla="*/ 0 w 24"/>
                  <a:gd name="T23" fmla="*/ 0 h 25"/>
                  <a:gd name="T24" fmla="*/ 0 w 24"/>
                  <a:gd name="T25" fmla="*/ 0 h 25"/>
                  <a:gd name="T26" fmla="*/ 0 w 24"/>
                  <a:gd name="T27" fmla="*/ 0 h 25"/>
                  <a:gd name="T28" fmla="*/ 0 w 24"/>
                  <a:gd name="T29" fmla="*/ 0 h 25"/>
                  <a:gd name="T30" fmla="*/ 0 w 24"/>
                  <a:gd name="T31" fmla="*/ 0 h 25"/>
                  <a:gd name="T32" fmla="*/ 0 w 24"/>
                  <a:gd name="T33" fmla="*/ 0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4"/>
                  <a:gd name="T52" fmla="*/ 0 h 25"/>
                  <a:gd name="T53" fmla="*/ 24 w 24"/>
                  <a:gd name="T54" fmla="*/ 25 h 2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4" h="25">
                    <a:moveTo>
                      <a:pt x="12" y="25"/>
                    </a:moveTo>
                    <a:lnTo>
                      <a:pt x="17" y="24"/>
                    </a:lnTo>
                    <a:lnTo>
                      <a:pt x="21" y="21"/>
                    </a:lnTo>
                    <a:lnTo>
                      <a:pt x="23" y="17"/>
                    </a:lnTo>
                    <a:lnTo>
                      <a:pt x="24" y="12"/>
                    </a:lnTo>
                    <a:lnTo>
                      <a:pt x="23" y="8"/>
                    </a:lnTo>
                    <a:lnTo>
                      <a:pt x="21" y="4"/>
                    </a:lnTo>
                    <a:lnTo>
                      <a:pt x="17" y="1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2" y="2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78" name="Freeform 165"/>
              <p:cNvSpPr>
                <a:spLocks/>
              </p:cNvSpPr>
              <p:nvPr/>
            </p:nvSpPr>
            <p:spPr bwMode="auto">
              <a:xfrm>
                <a:off x="4689" y="1743"/>
                <a:ext cx="4" cy="3"/>
              </a:xfrm>
              <a:custGeom>
                <a:avLst/>
                <a:gdLst>
                  <a:gd name="T0" fmla="*/ 0 w 26"/>
                  <a:gd name="T1" fmla="*/ 0 h 24"/>
                  <a:gd name="T2" fmla="*/ 0 w 26"/>
                  <a:gd name="T3" fmla="*/ 0 h 24"/>
                  <a:gd name="T4" fmla="*/ 0 w 26"/>
                  <a:gd name="T5" fmla="*/ 0 h 24"/>
                  <a:gd name="T6" fmla="*/ 0 w 26"/>
                  <a:gd name="T7" fmla="*/ 0 h 24"/>
                  <a:gd name="T8" fmla="*/ 0 w 26"/>
                  <a:gd name="T9" fmla="*/ 0 h 24"/>
                  <a:gd name="T10" fmla="*/ 0 w 26"/>
                  <a:gd name="T11" fmla="*/ 0 h 24"/>
                  <a:gd name="T12" fmla="*/ 0 w 26"/>
                  <a:gd name="T13" fmla="*/ 0 h 24"/>
                  <a:gd name="T14" fmla="*/ 0 w 26"/>
                  <a:gd name="T15" fmla="*/ 0 h 24"/>
                  <a:gd name="T16" fmla="*/ 0 w 26"/>
                  <a:gd name="T17" fmla="*/ 0 h 24"/>
                  <a:gd name="T18" fmla="*/ 0 w 26"/>
                  <a:gd name="T19" fmla="*/ 0 h 24"/>
                  <a:gd name="T20" fmla="*/ 0 w 26"/>
                  <a:gd name="T21" fmla="*/ 0 h 24"/>
                  <a:gd name="T22" fmla="*/ 0 w 26"/>
                  <a:gd name="T23" fmla="*/ 0 h 24"/>
                  <a:gd name="T24" fmla="*/ 0 w 26"/>
                  <a:gd name="T25" fmla="*/ 0 h 24"/>
                  <a:gd name="T26" fmla="*/ 0 w 26"/>
                  <a:gd name="T27" fmla="*/ 0 h 24"/>
                  <a:gd name="T28" fmla="*/ 0 w 26"/>
                  <a:gd name="T29" fmla="*/ 0 h 24"/>
                  <a:gd name="T30" fmla="*/ 0 w 26"/>
                  <a:gd name="T31" fmla="*/ 0 h 24"/>
                  <a:gd name="T32" fmla="*/ 0 w 26"/>
                  <a:gd name="T33" fmla="*/ 0 h 2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6"/>
                  <a:gd name="T52" fmla="*/ 0 h 24"/>
                  <a:gd name="T53" fmla="*/ 26 w 26"/>
                  <a:gd name="T54" fmla="*/ 24 h 2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6" h="24">
                    <a:moveTo>
                      <a:pt x="13" y="24"/>
                    </a:moveTo>
                    <a:lnTo>
                      <a:pt x="18" y="23"/>
                    </a:lnTo>
                    <a:lnTo>
                      <a:pt x="22" y="21"/>
                    </a:lnTo>
                    <a:lnTo>
                      <a:pt x="25" y="17"/>
                    </a:lnTo>
                    <a:lnTo>
                      <a:pt x="26" y="12"/>
                    </a:lnTo>
                    <a:lnTo>
                      <a:pt x="25" y="7"/>
                    </a:lnTo>
                    <a:lnTo>
                      <a:pt x="22" y="3"/>
                    </a:lnTo>
                    <a:lnTo>
                      <a:pt x="18" y="1"/>
                    </a:lnTo>
                    <a:lnTo>
                      <a:pt x="13" y="0"/>
                    </a:lnTo>
                    <a:lnTo>
                      <a:pt x="9" y="1"/>
                    </a:lnTo>
                    <a:lnTo>
                      <a:pt x="5" y="3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5" y="21"/>
                    </a:lnTo>
                    <a:lnTo>
                      <a:pt x="9" y="23"/>
                    </a:lnTo>
                    <a:lnTo>
                      <a:pt x="13" y="2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79" name="Freeform 166"/>
              <p:cNvSpPr>
                <a:spLocks/>
              </p:cNvSpPr>
              <p:nvPr/>
            </p:nvSpPr>
            <p:spPr bwMode="auto">
              <a:xfrm>
                <a:off x="4681" y="1736"/>
                <a:ext cx="3" cy="4"/>
              </a:xfrm>
              <a:custGeom>
                <a:avLst/>
                <a:gdLst>
                  <a:gd name="T0" fmla="*/ 0 w 24"/>
                  <a:gd name="T1" fmla="*/ 0 h 25"/>
                  <a:gd name="T2" fmla="*/ 0 w 24"/>
                  <a:gd name="T3" fmla="*/ 0 h 25"/>
                  <a:gd name="T4" fmla="*/ 0 w 24"/>
                  <a:gd name="T5" fmla="*/ 0 h 25"/>
                  <a:gd name="T6" fmla="*/ 0 w 24"/>
                  <a:gd name="T7" fmla="*/ 0 h 25"/>
                  <a:gd name="T8" fmla="*/ 0 w 24"/>
                  <a:gd name="T9" fmla="*/ 0 h 25"/>
                  <a:gd name="T10" fmla="*/ 0 w 24"/>
                  <a:gd name="T11" fmla="*/ 0 h 25"/>
                  <a:gd name="T12" fmla="*/ 0 w 24"/>
                  <a:gd name="T13" fmla="*/ 0 h 25"/>
                  <a:gd name="T14" fmla="*/ 0 w 24"/>
                  <a:gd name="T15" fmla="*/ 0 h 25"/>
                  <a:gd name="T16" fmla="*/ 0 w 24"/>
                  <a:gd name="T17" fmla="*/ 0 h 25"/>
                  <a:gd name="T18" fmla="*/ 0 w 24"/>
                  <a:gd name="T19" fmla="*/ 0 h 25"/>
                  <a:gd name="T20" fmla="*/ 0 w 24"/>
                  <a:gd name="T21" fmla="*/ 0 h 25"/>
                  <a:gd name="T22" fmla="*/ 0 w 24"/>
                  <a:gd name="T23" fmla="*/ 0 h 25"/>
                  <a:gd name="T24" fmla="*/ 0 w 24"/>
                  <a:gd name="T25" fmla="*/ 0 h 25"/>
                  <a:gd name="T26" fmla="*/ 0 w 24"/>
                  <a:gd name="T27" fmla="*/ 0 h 25"/>
                  <a:gd name="T28" fmla="*/ 0 w 24"/>
                  <a:gd name="T29" fmla="*/ 0 h 25"/>
                  <a:gd name="T30" fmla="*/ 0 w 24"/>
                  <a:gd name="T31" fmla="*/ 0 h 25"/>
                  <a:gd name="T32" fmla="*/ 0 w 24"/>
                  <a:gd name="T33" fmla="*/ 0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4"/>
                  <a:gd name="T52" fmla="*/ 0 h 25"/>
                  <a:gd name="T53" fmla="*/ 24 w 24"/>
                  <a:gd name="T54" fmla="*/ 25 h 2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4" h="25">
                    <a:moveTo>
                      <a:pt x="12" y="25"/>
                    </a:moveTo>
                    <a:lnTo>
                      <a:pt x="17" y="24"/>
                    </a:lnTo>
                    <a:lnTo>
                      <a:pt x="21" y="21"/>
                    </a:lnTo>
                    <a:lnTo>
                      <a:pt x="23" y="17"/>
                    </a:lnTo>
                    <a:lnTo>
                      <a:pt x="24" y="12"/>
                    </a:lnTo>
                    <a:lnTo>
                      <a:pt x="23" y="8"/>
                    </a:lnTo>
                    <a:lnTo>
                      <a:pt x="21" y="4"/>
                    </a:lnTo>
                    <a:lnTo>
                      <a:pt x="17" y="1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3" y="4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4"/>
                    </a:lnTo>
                    <a:lnTo>
                      <a:pt x="12" y="2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80" name="Freeform 167"/>
              <p:cNvSpPr>
                <a:spLocks/>
              </p:cNvSpPr>
              <p:nvPr/>
            </p:nvSpPr>
            <p:spPr bwMode="auto">
              <a:xfrm>
                <a:off x="4691" y="1735"/>
                <a:ext cx="3" cy="3"/>
              </a:xfrm>
              <a:custGeom>
                <a:avLst/>
                <a:gdLst>
                  <a:gd name="T0" fmla="*/ 0 w 24"/>
                  <a:gd name="T1" fmla="*/ 0 h 24"/>
                  <a:gd name="T2" fmla="*/ 0 w 24"/>
                  <a:gd name="T3" fmla="*/ 0 h 24"/>
                  <a:gd name="T4" fmla="*/ 0 w 24"/>
                  <a:gd name="T5" fmla="*/ 0 h 24"/>
                  <a:gd name="T6" fmla="*/ 0 w 24"/>
                  <a:gd name="T7" fmla="*/ 0 h 24"/>
                  <a:gd name="T8" fmla="*/ 0 w 24"/>
                  <a:gd name="T9" fmla="*/ 0 h 24"/>
                  <a:gd name="T10" fmla="*/ 0 w 24"/>
                  <a:gd name="T11" fmla="*/ 0 h 24"/>
                  <a:gd name="T12" fmla="*/ 0 w 24"/>
                  <a:gd name="T13" fmla="*/ 0 h 24"/>
                  <a:gd name="T14" fmla="*/ 0 w 24"/>
                  <a:gd name="T15" fmla="*/ 0 h 24"/>
                  <a:gd name="T16" fmla="*/ 0 w 24"/>
                  <a:gd name="T17" fmla="*/ 0 h 24"/>
                  <a:gd name="T18" fmla="*/ 0 w 24"/>
                  <a:gd name="T19" fmla="*/ 0 h 24"/>
                  <a:gd name="T20" fmla="*/ 0 w 24"/>
                  <a:gd name="T21" fmla="*/ 0 h 24"/>
                  <a:gd name="T22" fmla="*/ 0 w 24"/>
                  <a:gd name="T23" fmla="*/ 0 h 24"/>
                  <a:gd name="T24" fmla="*/ 0 w 24"/>
                  <a:gd name="T25" fmla="*/ 0 h 24"/>
                  <a:gd name="T26" fmla="*/ 0 w 24"/>
                  <a:gd name="T27" fmla="*/ 0 h 24"/>
                  <a:gd name="T28" fmla="*/ 0 w 24"/>
                  <a:gd name="T29" fmla="*/ 0 h 24"/>
                  <a:gd name="T30" fmla="*/ 0 w 24"/>
                  <a:gd name="T31" fmla="*/ 0 h 24"/>
                  <a:gd name="T32" fmla="*/ 0 w 24"/>
                  <a:gd name="T33" fmla="*/ 0 h 2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24"/>
                  <a:gd name="T52" fmla="*/ 0 h 24"/>
                  <a:gd name="T53" fmla="*/ 24 w 24"/>
                  <a:gd name="T54" fmla="*/ 24 h 2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24" h="24">
                    <a:moveTo>
                      <a:pt x="12" y="24"/>
                    </a:moveTo>
                    <a:lnTo>
                      <a:pt x="17" y="23"/>
                    </a:lnTo>
                    <a:lnTo>
                      <a:pt x="21" y="21"/>
                    </a:lnTo>
                    <a:lnTo>
                      <a:pt x="23" y="17"/>
                    </a:lnTo>
                    <a:lnTo>
                      <a:pt x="24" y="12"/>
                    </a:lnTo>
                    <a:lnTo>
                      <a:pt x="23" y="7"/>
                    </a:lnTo>
                    <a:lnTo>
                      <a:pt x="21" y="3"/>
                    </a:lnTo>
                    <a:lnTo>
                      <a:pt x="17" y="1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3" y="3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1" y="17"/>
                    </a:lnTo>
                    <a:lnTo>
                      <a:pt x="3" y="21"/>
                    </a:lnTo>
                    <a:lnTo>
                      <a:pt x="7" y="23"/>
                    </a:lnTo>
                    <a:lnTo>
                      <a:pt x="12" y="2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81" name="Freeform 168"/>
              <p:cNvSpPr>
                <a:spLocks/>
              </p:cNvSpPr>
              <p:nvPr/>
            </p:nvSpPr>
            <p:spPr bwMode="auto">
              <a:xfrm>
                <a:off x="4775" y="1541"/>
                <a:ext cx="25" cy="44"/>
              </a:xfrm>
              <a:custGeom>
                <a:avLst/>
                <a:gdLst>
                  <a:gd name="T0" fmla="*/ 0 w 174"/>
                  <a:gd name="T1" fmla="*/ 0 h 313"/>
                  <a:gd name="T2" fmla="*/ 0 w 174"/>
                  <a:gd name="T3" fmla="*/ 0 h 313"/>
                  <a:gd name="T4" fmla="*/ 0 w 174"/>
                  <a:gd name="T5" fmla="*/ 0 h 313"/>
                  <a:gd name="T6" fmla="*/ 0 w 174"/>
                  <a:gd name="T7" fmla="*/ 0 h 313"/>
                  <a:gd name="T8" fmla="*/ 0 w 174"/>
                  <a:gd name="T9" fmla="*/ 0 h 313"/>
                  <a:gd name="T10" fmla="*/ 0 w 174"/>
                  <a:gd name="T11" fmla="*/ 0 h 313"/>
                  <a:gd name="T12" fmla="*/ 0 w 174"/>
                  <a:gd name="T13" fmla="*/ 0 h 313"/>
                  <a:gd name="T14" fmla="*/ 0 w 174"/>
                  <a:gd name="T15" fmla="*/ 0 h 313"/>
                  <a:gd name="T16" fmla="*/ 0 w 174"/>
                  <a:gd name="T17" fmla="*/ 0 h 313"/>
                  <a:gd name="T18" fmla="*/ 0 w 174"/>
                  <a:gd name="T19" fmla="*/ 0 h 313"/>
                  <a:gd name="T20" fmla="*/ 0 w 174"/>
                  <a:gd name="T21" fmla="*/ 0 h 313"/>
                  <a:gd name="T22" fmla="*/ 0 w 174"/>
                  <a:gd name="T23" fmla="*/ 0 h 313"/>
                  <a:gd name="T24" fmla="*/ 0 w 174"/>
                  <a:gd name="T25" fmla="*/ 0 h 313"/>
                  <a:gd name="T26" fmla="*/ 0 w 174"/>
                  <a:gd name="T27" fmla="*/ 0 h 313"/>
                  <a:gd name="T28" fmla="*/ 0 w 174"/>
                  <a:gd name="T29" fmla="*/ 0 h 313"/>
                  <a:gd name="T30" fmla="*/ 0 w 174"/>
                  <a:gd name="T31" fmla="*/ 0 h 313"/>
                  <a:gd name="T32" fmla="*/ 0 w 174"/>
                  <a:gd name="T33" fmla="*/ 0 h 313"/>
                  <a:gd name="T34" fmla="*/ 0 w 174"/>
                  <a:gd name="T35" fmla="*/ 0 h 313"/>
                  <a:gd name="T36" fmla="*/ 0 w 174"/>
                  <a:gd name="T37" fmla="*/ 0 h 313"/>
                  <a:gd name="T38" fmla="*/ 0 w 174"/>
                  <a:gd name="T39" fmla="*/ 0 h 313"/>
                  <a:gd name="T40" fmla="*/ 0 w 174"/>
                  <a:gd name="T41" fmla="*/ 0 h 313"/>
                  <a:gd name="T42" fmla="*/ 0 w 174"/>
                  <a:gd name="T43" fmla="*/ 0 h 313"/>
                  <a:gd name="T44" fmla="*/ 0 w 174"/>
                  <a:gd name="T45" fmla="*/ 0 h 313"/>
                  <a:gd name="T46" fmla="*/ 0 w 174"/>
                  <a:gd name="T47" fmla="*/ 0 h 313"/>
                  <a:gd name="T48" fmla="*/ 0 w 174"/>
                  <a:gd name="T49" fmla="*/ 0 h 313"/>
                  <a:gd name="T50" fmla="*/ 0 w 174"/>
                  <a:gd name="T51" fmla="*/ 0 h 313"/>
                  <a:gd name="T52" fmla="*/ 0 w 174"/>
                  <a:gd name="T53" fmla="*/ 0 h 313"/>
                  <a:gd name="T54" fmla="*/ 0 w 174"/>
                  <a:gd name="T55" fmla="*/ 0 h 313"/>
                  <a:gd name="T56" fmla="*/ 0 w 174"/>
                  <a:gd name="T57" fmla="*/ 0 h 313"/>
                  <a:gd name="T58" fmla="*/ 0 w 174"/>
                  <a:gd name="T59" fmla="*/ 0 h 313"/>
                  <a:gd name="T60" fmla="*/ 0 w 174"/>
                  <a:gd name="T61" fmla="*/ 0 h 313"/>
                  <a:gd name="T62" fmla="*/ 0 w 174"/>
                  <a:gd name="T63" fmla="*/ 0 h 313"/>
                  <a:gd name="T64" fmla="*/ 0 w 174"/>
                  <a:gd name="T65" fmla="*/ 0 h 313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74"/>
                  <a:gd name="T100" fmla="*/ 0 h 313"/>
                  <a:gd name="T101" fmla="*/ 174 w 174"/>
                  <a:gd name="T102" fmla="*/ 313 h 313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74" h="313">
                    <a:moveTo>
                      <a:pt x="64" y="313"/>
                    </a:moveTo>
                    <a:lnTo>
                      <a:pt x="55" y="310"/>
                    </a:lnTo>
                    <a:lnTo>
                      <a:pt x="47" y="306"/>
                    </a:lnTo>
                    <a:lnTo>
                      <a:pt x="40" y="303"/>
                    </a:lnTo>
                    <a:lnTo>
                      <a:pt x="32" y="300"/>
                    </a:lnTo>
                    <a:lnTo>
                      <a:pt x="25" y="297"/>
                    </a:lnTo>
                    <a:lnTo>
                      <a:pt x="17" y="295"/>
                    </a:lnTo>
                    <a:lnTo>
                      <a:pt x="9" y="294"/>
                    </a:lnTo>
                    <a:lnTo>
                      <a:pt x="0" y="293"/>
                    </a:lnTo>
                    <a:lnTo>
                      <a:pt x="20" y="255"/>
                    </a:lnTo>
                    <a:lnTo>
                      <a:pt x="38" y="219"/>
                    </a:lnTo>
                    <a:lnTo>
                      <a:pt x="55" y="184"/>
                    </a:lnTo>
                    <a:lnTo>
                      <a:pt x="72" y="148"/>
                    </a:lnTo>
                    <a:lnTo>
                      <a:pt x="89" y="114"/>
                    </a:lnTo>
                    <a:lnTo>
                      <a:pt x="105" y="79"/>
                    </a:lnTo>
                    <a:lnTo>
                      <a:pt x="122" y="43"/>
                    </a:lnTo>
                    <a:lnTo>
                      <a:pt x="140" y="5"/>
                    </a:lnTo>
                    <a:lnTo>
                      <a:pt x="143" y="1"/>
                    </a:lnTo>
                    <a:lnTo>
                      <a:pt x="147" y="0"/>
                    </a:lnTo>
                    <a:lnTo>
                      <a:pt x="151" y="0"/>
                    </a:lnTo>
                    <a:lnTo>
                      <a:pt x="155" y="1"/>
                    </a:lnTo>
                    <a:lnTo>
                      <a:pt x="160" y="2"/>
                    </a:lnTo>
                    <a:lnTo>
                      <a:pt x="164" y="4"/>
                    </a:lnTo>
                    <a:lnTo>
                      <a:pt x="169" y="5"/>
                    </a:lnTo>
                    <a:lnTo>
                      <a:pt x="174" y="6"/>
                    </a:lnTo>
                    <a:lnTo>
                      <a:pt x="161" y="47"/>
                    </a:lnTo>
                    <a:lnTo>
                      <a:pt x="145" y="93"/>
                    </a:lnTo>
                    <a:lnTo>
                      <a:pt x="126" y="141"/>
                    </a:lnTo>
                    <a:lnTo>
                      <a:pt x="108" y="190"/>
                    </a:lnTo>
                    <a:lnTo>
                      <a:pt x="91" y="234"/>
                    </a:lnTo>
                    <a:lnTo>
                      <a:pt x="77" y="271"/>
                    </a:lnTo>
                    <a:lnTo>
                      <a:pt x="68" y="299"/>
                    </a:lnTo>
                    <a:lnTo>
                      <a:pt x="64" y="313"/>
                    </a:lnTo>
                    <a:close/>
                  </a:path>
                </a:pathLst>
              </a:custGeom>
              <a:solidFill>
                <a:srgbClr val="5BA5C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82" name="Freeform 169"/>
              <p:cNvSpPr>
                <a:spLocks/>
              </p:cNvSpPr>
              <p:nvPr/>
            </p:nvSpPr>
            <p:spPr bwMode="auto">
              <a:xfrm>
                <a:off x="4703" y="1681"/>
                <a:ext cx="14" cy="13"/>
              </a:xfrm>
              <a:custGeom>
                <a:avLst/>
                <a:gdLst>
                  <a:gd name="T0" fmla="*/ 0 w 101"/>
                  <a:gd name="T1" fmla="*/ 0 h 93"/>
                  <a:gd name="T2" fmla="*/ 0 w 101"/>
                  <a:gd name="T3" fmla="*/ 0 h 93"/>
                  <a:gd name="T4" fmla="*/ 0 w 101"/>
                  <a:gd name="T5" fmla="*/ 0 h 93"/>
                  <a:gd name="T6" fmla="*/ 0 w 101"/>
                  <a:gd name="T7" fmla="*/ 0 h 93"/>
                  <a:gd name="T8" fmla="*/ 0 w 101"/>
                  <a:gd name="T9" fmla="*/ 0 h 93"/>
                  <a:gd name="T10" fmla="*/ 0 w 101"/>
                  <a:gd name="T11" fmla="*/ 0 h 93"/>
                  <a:gd name="T12" fmla="*/ 0 w 101"/>
                  <a:gd name="T13" fmla="*/ 0 h 93"/>
                  <a:gd name="T14" fmla="*/ 0 w 101"/>
                  <a:gd name="T15" fmla="*/ 0 h 93"/>
                  <a:gd name="T16" fmla="*/ 0 w 101"/>
                  <a:gd name="T17" fmla="*/ 0 h 93"/>
                  <a:gd name="T18" fmla="*/ 0 w 101"/>
                  <a:gd name="T19" fmla="*/ 0 h 93"/>
                  <a:gd name="T20" fmla="*/ 0 w 101"/>
                  <a:gd name="T21" fmla="*/ 0 h 93"/>
                  <a:gd name="T22" fmla="*/ 0 w 101"/>
                  <a:gd name="T23" fmla="*/ 0 h 93"/>
                  <a:gd name="T24" fmla="*/ 0 w 101"/>
                  <a:gd name="T25" fmla="*/ 0 h 93"/>
                  <a:gd name="T26" fmla="*/ 0 w 101"/>
                  <a:gd name="T27" fmla="*/ 0 h 93"/>
                  <a:gd name="T28" fmla="*/ 0 w 101"/>
                  <a:gd name="T29" fmla="*/ 0 h 93"/>
                  <a:gd name="T30" fmla="*/ 0 w 101"/>
                  <a:gd name="T31" fmla="*/ 0 h 93"/>
                  <a:gd name="T32" fmla="*/ 0 w 101"/>
                  <a:gd name="T33" fmla="*/ 0 h 93"/>
                  <a:gd name="T34" fmla="*/ 0 w 101"/>
                  <a:gd name="T35" fmla="*/ 0 h 93"/>
                  <a:gd name="T36" fmla="*/ 0 w 101"/>
                  <a:gd name="T37" fmla="*/ 0 h 93"/>
                  <a:gd name="T38" fmla="*/ 0 w 101"/>
                  <a:gd name="T39" fmla="*/ 0 h 93"/>
                  <a:gd name="T40" fmla="*/ 0 w 101"/>
                  <a:gd name="T41" fmla="*/ 0 h 93"/>
                  <a:gd name="T42" fmla="*/ 0 w 101"/>
                  <a:gd name="T43" fmla="*/ 0 h 93"/>
                  <a:gd name="T44" fmla="*/ 0 w 101"/>
                  <a:gd name="T45" fmla="*/ 0 h 93"/>
                  <a:gd name="T46" fmla="*/ 0 w 101"/>
                  <a:gd name="T47" fmla="*/ 0 h 93"/>
                  <a:gd name="T48" fmla="*/ 0 w 101"/>
                  <a:gd name="T49" fmla="*/ 0 h 93"/>
                  <a:gd name="T50" fmla="*/ 0 w 101"/>
                  <a:gd name="T51" fmla="*/ 0 h 93"/>
                  <a:gd name="T52" fmla="*/ 0 w 101"/>
                  <a:gd name="T53" fmla="*/ 0 h 93"/>
                  <a:gd name="T54" fmla="*/ 0 w 101"/>
                  <a:gd name="T55" fmla="*/ 0 h 93"/>
                  <a:gd name="T56" fmla="*/ 0 w 101"/>
                  <a:gd name="T57" fmla="*/ 0 h 93"/>
                  <a:gd name="T58" fmla="*/ 0 w 101"/>
                  <a:gd name="T59" fmla="*/ 0 h 93"/>
                  <a:gd name="T60" fmla="*/ 0 w 101"/>
                  <a:gd name="T61" fmla="*/ 0 h 93"/>
                  <a:gd name="T62" fmla="*/ 0 w 101"/>
                  <a:gd name="T63" fmla="*/ 0 h 93"/>
                  <a:gd name="T64" fmla="*/ 0 w 101"/>
                  <a:gd name="T65" fmla="*/ 0 h 93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1"/>
                  <a:gd name="T100" fmla="*/ 0 h 93"/>
                  <a:gd name="T101" fmla="*/ 101 w 101"/>
                  <a:gd name="T102" fmla="*/ 93 h 93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1" h="93">
                    <a:moveTo>
                      <a:pt x="95" y="19"/>
                    </a:moveTo>
                    <a:lnTo>
                      <a:pt x="91" y="11"/>
                    </a:lnTo>
                    <a:lnTo>
                      <a:pt x="84" y="5"/>
                    </a:lnTo>
                    <a:lnTo>
                      <a:pt x="76" y="2"/>
                    </a:lnTo>
                    <a:lnTo>
                      <a:pt x="67" y="0"/>
                    </a:lnTo>
                    <a:lnTo>
                      <a:pt x="58" y="0"/>
                    </a:lnTo>
                    <a:lnTo>
                      <a:pt x="48" y="0"/>
                    </a:lnTo>
                    <a:lnTo>
                      <a:pt x="39" y="1"/>
                    </a:lnTo>
                    <a:lnTo>
                      <a:pt x="30" y="1"/>
                    </a:lnTo>
                    <a:lnTo>
                      <a:pt x="20" y="3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3" y="26"/>
                    </a:lnTo>
                    <a:lnTo>
                      <a:pt x="1" y="37"/>
                    </a:lnTo>
                    <a:lnTo>
                      <a:pt x="0" y="49"/>
                    </a:lnTo>
                    <a:lnTo>
                      <a:pt x="2" y="60"/>
                    </a:lnTo>
                    <a:lnTo>
                      <a:pt x="4" y="70"/>
                    </a:lnTo>
                    <a:lnTo>
                      <a:pt x="9" y="77"/>
                    </a:lnTo>
                    <a:lnTo>
                      <a:pt x="16" y="83"/>
                    </a:lnTo>
                    <a:lnTo>
                      <a:pt x="25" y="87"/>
                    </a:lnTo>
                    <a:lnTo>
                      <a:pt x="35" y="91"/>
                    </a:lnTo>
                    <a:lnTo>
                      <a:pt x="46" y="93"/>
                    </a:lnTo>
                    <a:lnTo>
                      <a:pt x="57" y="93"/>
                    </a:lnTo>
                    <a:lnTo>
                      <a:pt x="68" y="91"/>
                    </a:lnTo>
                    <a:lnTo>
                      <a:pt x="78" y="89"/>
                    </a:lnTo>
                    <a:lnTo>
                      <a:pt x="88" y="85"/>
                    </a:lnTo>
                    <a:lnTo>
                      <a:pt x="95" y="79"/>
                    </a:lnTo>
                    <a:lnTo>
                      <a:pt x="99" y="71"/>
                    </a:lnTo>
                    <a:lnTo>
                      <a:pt x="101" y="61"/>
                    </a:lnTo>
                    <a:lnTo>
                      <a:pt x="101" y="51"/>
                    </a:lnTo>
                    <a:lnTo>
                      <a:pt x="100" y="40"/>
                    </a:lnTo>
                    <a:lnTo>
                      <a:pt x="98" y="29"/>
                    </a:lnTo>
                    <a:lnTo>
                      <a:pt x="95" y="1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83" name="Freeform 170"/>
              <p:cNvSpPr>
                <a:spLocks/>
              </p:cNvSpPr>
              <p:nvPr/>
            </p:nvSpPr>
            <p:spPr bwMode="auto">
              <a:xfrm>
                <a:off x="4705" y="1683"/>
                <a:ext cx="10" cy="8"/>
              </a:xfrm>
              <a:custGeom>
                <a:avLst/>
                <a:gdLst>
                  <a:gd name="T0" fmla="*/ 0 w 71"/>
                  <a:gd name="T1" fmla="*/ 0 h 59"/>
                  <a:gd name="T2" fmla="*/ 0 w 71"/>
                  <a:gd name="T3" fmla="*/ 0 h 59"/>
                  <a:gd name="T4" fmla="*/ 0 w 71"/>
                  <a:gd name="T5" fmla="*/ 0 h 59"/>
                  <a:gd name="T6" fmla="*/ 0 w 71"/>
                  <a:gd name="T7" fmla="*/ 0 h 59"/>
                  <a:gd name="T8" fmla="*/ 0 w 71"/>
                  <a:gd name="T9" fmla="*/ 0 h 59"/>
                  <a:gd name="T10" fmla="*/ 0 w 71"/>
                  <a:gd name="T11" fmla="*/ 0 h 59"/>
                  <a:gd name="T12" fmla="*/ 0 w 71"/>
                  <a:gd name="T13" fmla="*/ 0 h 59"/>
                  <a:gd name="T14" fmla="*/ 0 w 71"/>
                  <a:gd name="T15" fmla="*/ 0 h 59"/>
                  <a:gd name="T16" fmla="*/ 0 w 71"/>
                  <a:gd name="T17" fmla="*/ 0 h 59"/>
                  <a:gd name="T18" fmla="*/ 0 w 71"/>
                  <a:gd name="T19" fmla="*/ 0 h 59"/>
                  <a:gd name="T20" fmla="*/ 0 w 71"/>
                  <a:gd name="T21" fmla="*/ 0 h 59"/>
                  <a:gd name="T22" fmla="*/ 0 w 71"/>
                  <a:gd name="T23" fmla="*/ 0 h 59"/>
                  <a:gd name="T24" fmla="*/ 0 w 71"/>
                  <a:gd name="T25" fmla="*/ 0 h 59"/>
                  <a:gd name="T26" fmla="*/ 0 w 71"/>
                  <a:gd name="T27" fmla="*/ 0 h 59"/>
                  <a:gd name="T28" fmla="*/ 0 w 71"/>
                  <a:gd name="T29" fmla="*/ 0 h 59"/>
                  <a:gd name="T30" fmla="*/ 0 w 71"/>
                  <a:gd name="T31" fmla="*/ 0 h 59"/>
                  <a:gd name="T32" fmla="*/ 0 w 71"/>
                  <a:gd name="T33" fmla="*/ 0 h 59"/>
                  <a:gd name="T34" fmla="*/ 0 w 71"/>
                  <a:gd name="T35" fmla="*/ 0 h 59"/>
                  <a:gd name="T36" fmla="*/ 0 w 71"/>
                  <a:gd name="T37" fmla="*/ 0 h 59"/>
                  <a:gd name="T38" fmla="*/ 0 w 71"/>
                  <a:gd name="T39" fmla="*/ 0 h 59"/>
                  <a:gd name="T40" fmla="*/ 0 w 71"/>
                  <a:gd name="T41" fmla="*/ 0 h 5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1"/>
                  <a:gd name="T64" fmla="*/ 0 h 59"/>
                  <a:gd name="T65" fmla="*/ 71 w 71"/>
                  <a:gd name="T66" fmla="*/ 59 h 5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1" h="59">
                    <a:moveTo>
                      <a:pt x="71" y="30"/>
                    </a:moveTo>
                    <a:lnTo>
                      <a:pt x="69" y="39"/>
                    </a:lnTo>
                    <a:lnTo>
                      <a:pt x="66" y="47"/>
                    </a:lnTo>
                    <a:lnTo>
                      <a:pt x="62" y="53"/>
                    </a:lnTo>
                    <a:lnTo>
                      <a:pt x="58" y="55"/>
                    </a:lnTo>
                    <a:lnTo>
                      <a:pt x="44" y="59"/>
                    </a:lnTo>
                    <a:lnTo>
                      <a:pt x="30" y="59"/>
                    </a:lnTo>
                    <a:lnTo>
                      <a:pt x="19" y="56"/>
                    </a:lnTo>
                    <a:lnTo>
                      <a:pt x="9" y="49"/>
                    </a:lnTo>
                    <a:lnTo>
                      <a:pt x="3" y="41"/>
                    </a:lnTo>
                    <a:lnTo>
                      <a:pt x="0" y="31"/>
                    </a:lnTo>
                    <a:lnTo>
                      <a:pt x="3" y="19"/>
                    </a:lnTo>
                    <a:lnTo>
                      <a:pt x="11" y="8"/>
                    </a:lnTo>
                    <a:lnTo>
                      <a:pt x="18" y="4"/>
                    </a:lnTo>
                    <a:lnTo>
                      <a:pt x="27" y="1"/>
                    </a:lnTo>
                    <a:lnTo>
                      <a:pt x="37" y="0"/>
                    </a:lnTo>
                    <a:lnTo>
                      <a:pt x="48" y="1"/>
                    </a:lnTo>
                    <a:lnTo>
                      <a:pt x="58" y="4"/>
                    </a:lnTo>
                    <a:lnTo>
                      <a:pt x="66" y="10"/>
                    </a:lnTo>
                    <a:lnTo>
                      <a:pt x="70" y="18"/>
                    </a:lnTo>
                    <a:lnTo>
                      <a:pt x="71" y="30"/>
                    </a:lnTo>
                    <a:close/>
                  </a:path>
                </a:pathLst>
              </a:custGeom>
              <a:solidFill>
                <a:srgbClr val="F95E1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84" name="Freeform 171"/>
              <p:cNvSpPr>
                <a:spLocks/>
              </p:cNvSpPr>
              <p:nvPr/>
            </p:nvSpPr>
            <p:spPr bwMode="auto">
              <a:xfrm>
                <a:off x="4698" y="1644"/>
                <a:ext cx="14" cy="13"/>
              </a:xfrm>
              <a:custGeom>
                <a:avLst/>
                <a:gdLst>
                  <a:gd name="T0" fmla="*/ 0 w 101"/>
                  <a:gd name="T1" fmla="*/ 0 h 92"/>
                  <a:gd name="T2" fmla="*/ 0 w 101"/>
                  <a:gd name="T3" fmla="*/ 0 h 92"/>
                  <a:gd name="T4" fmla="*/ 0 w 101"/>
                  <a:gd name="T5" fmla="*/ 0 h 92"/>
                  <a:gd name="T6" fmla="*/ 0 w 101"/>
                  <a:gd name="T7" fmla="*/ 0 h 92"/>
                  <a:gd name="T8" fmla="*/ 0 w 101"/>
                  <a:gd name="T9" fmla="*/ 0 h 92"/>
                  <a:gd name="T10" fmla="*/ 0 w 101"/>
                  <a:gd name="T11" fmla="*/ 0 h 92"/>
                  <a:gd name="T12" fmla="*/ 0 w 101"/>
                  <a:gd name="T13" fmla="*/ 0 h 92"/>
                  <a:gd name="T14" fmla="*/ 0 w 101"/>
                  <a:gd name="T15" fmla="*/ 0 h 92"/>
                  <a:gd name="T16" fmla="*/ 0 w 101"/>
                  <a:gd name="T17" fmla="*/ 0 h 92"/>
                  <a:gd name="T18" fmla="*/ 0 w 101"/>
                  <a:gd name="T19" fmla="*/ 0 h 92"/>
                  <a:gd name="T20" fmla="*/ 0 w 101"/>
                  <a:gd name="T21" fmla="*/ 0 h 92"/>
                  <a:gd name="T22" fmla="*/ 0 w 101"/>
                  <a:gd name="T23" fmla="*/ 0 h 92"/>
                  <a:gd name="T24" fmla="*/ 0 w 101"/>
                  <a:gd name="T25" fmla="*/ 0 h 92"/>
                  <a:gd name="T26" fmla="*/ 0 w 101"/>
                  <a:gd name="T27" fmla="*/ 0 h 92"/>
                  <a:gd name="T28" fmla="*/ 0 w 101"/>
                  <a:gd name="T29" fmla="*/ 0 h 92"/>
                  <a:gd name="T30" fmla="*/ 0 w 101"/>
                  <a:gd name="T31" fmla="*/ 0 h 92"/>
                  <a:gd name="T32" fmla="*/ 0 w 101"/>
                  <a:gd name="T33" fmla="*/ 0 h 92"/>
                  <a:gd name="T34" fmla="*/ 0 w 101"/>
                  <a:gd name="T35" fmla="*/ 0 h 92"/>
                  <a:gd name="T36" fmla="*/ 0 w 101"/>
                  <a:gd name="T37" fmla="*/ 0 h 92"/>
                  <a:gd name="T38" fmla="*/ 0 w 101"/>
                  <a:gd name="T39" fmla="*/ 0 h 92"/>
                  <a:gd name="T40" fmla="*/ 0 w 101"/>
                  <a:gd name="T41" fmla="*/ 0 h 92"/>
                  <a:gd name="T42" fmla="*/ 0 w 101"/>
                  <a:gd name="T43" fmla="*/ 0 h 92"/>
                  <a:gd name="T44" fmla="*/ 0 w 101"/>
                  <a:gd name="T45" fmla="*/ 0 h 92"/>
                  <a:gd name="T46" fmla="*/ 0 w 101"/>
                  <a:gd name="T47" fmla="*/ 0 h 92"/>
                  <a:gd name="T48" fmla="*/ 0 w 101"/>
                  <a:gd name="T49" fmla="*/ 0 h 92"/>
                  <a:gd name="T50" fmla="*/ 0 w 101"/>
                  <a:gd name="T51" fmla="*/ 0 h 92"/>
                  <a:gd name="T52" fmla="*/ 0 w 101"/>
                  <a:gd name="T53" fmla="*/ 0 h 92"/>
                  <a:gd name="T54" fmla="*/ 0 w 101"/>
                  <a:gd name="T55" fmla="*/ 0 h 92"/>
                  <a:gd name="T56" fmla="*/ 0 w 101"/>
                  <a:gd name="T57" fmla="*/ 0 h 92"/>
                  <a:gd name="T58" fmla="*/ 0 w 101"/>
                  <a:gd name="T59" fmla="*/ 0 h 92"/>
                  <a:gd name="T60" fmla="*/ 0 w 101"/>
                  <a:gd name="T61" fmla="*/ 0 h 92"/>
                  <a:gd name="T62" fmla="*/ 0 w 101"/>
                  <a:gd name="T63" fmla="*/ 0 h 92"/>
                  <a:gd name="T64" fmla="*/ 0 w 101"/>
                  <a:gd name="T65" fmla="*/ 0 h 92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1"/>
                  <a:gd name="T100" fmla="*/ 0 h 92"/>
                  <a:gd name="T101" fmla="*/ 101 w 101"/>
                  <a:gd name="T102" fmla="*/ 92 h 92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1" h="92">
                    <a:moveTo>
                      <a:pt x="95" y="19"/>
                    </a:moveTo>
                    <a:lnTo>
                      <a:pt x="91" y="11"/>
                    </a:lnTo>
                    <a:lnTo>
                      <a:pt x="85" y="5"/>
                    </a:lnTo>
                    <a:lnTo>
                      <a:pt x="77" y="2"/>
                    </a:lnTo>
                    <a:lnTo>
                      <a:pt x="68" y="0"/>
                    </a:lnTo>
                    <a:lnTo>
                      <a:pt x="58" y="0"/>
                    </a:lnTo>
                    <a:lnTo>
                      <a:pt x="48" y="0"/>
                    </a:lnTo>
                    <a:lnTo>
                      <a:pt x="39" y="1"/>
                    </a:lnTo>
                    <a:lnTo>
                      <a:pt x="30" y="1"/>
                    </a:lnTo>
                    <a:lnTo>
                      <a:pt x="20" y="3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3" y="26"/>
                    </a:lnTo>
                    <a:lnTo>
                      <a:pt x="1" y="37"/>
                    </a:lnTo>
                    <a:lnTo>
                      <a:pt x="0" y="49"/>
                    </a:lnTo>
                    <a:lnTo>
                      <a:pt x="2" y="61"/>
                    </a:lnTo>
                    <a:lnTo>
                      <a:pt x="4" y="71"/>
                    </a:lnTo>
                    <a:lnTo>
                      <a:pt x="9" y="78"/>
                    </a:lnTo>
                    <a:lnTo>
                      <a:pt x="16" y="84"/>
                    </a:lnTo>
                    <a:lnTo>
                      <a:pt x="25" y="88"/>
                    </a:lnTo>
                    <a:lnTo>
                      <a:pt x="35" y="91"/>
                    </a:lnTo>
                    <a:lnTo>
                      <a:pt x="46" y="92"/>
                    </a:lnTo>
                    <a:lnTo>
                      <a:pt x="57" y="92"/>
                    </a:lnTo>
                    <a:lnTo>
                      <a:pt x="68" y="91"/>
                    </a:lnTo>
                    <a:lnTo>
                      <a:pt x="78" y="88"/>
                    </a:lnTo>
                    <a:lnTo>
                      <a:pt x="88" y="85"/>
                    </a:lnTo>
                    <a:lnTo>
                      <a:pt x="95" y="79"/>
                    </a:lnTo>
                    <a:lnTo>
                      <a:pt x="99" y="71"/>
                    </a:lnTo>
                    <a:lnTo>
                      <a:pt x="101" y="62"/>
                    </a:lnTo>
                    <a:lnTo>
                      <a:pt x="101" y="51"/>
                    </a:lnTo>
                    <a:lnTo>
                      <a:pt x="100" y="40"/>
                    </a:lnTo>
                    <a:lnTo>
                      <a:pt x="98" y="29"/>
                    </a:lnTo>
                    <a:lnTo>
                      <a:pt x="95" y="1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85" name="Freeform 172"/>
              <p:cNvSpPr>
                <a:spLocks/>
              </p:cNvSpPr>
              <p:nvPr/>
            </p:nvSpPr>
            <p:spPr bwMode="auto">
              <a:xfrm>
                <a:off x="4700" y="1646"/>
                <a:ext cx="10" cy="9"/>
              </a:xfrm>
              <a:custGeom>
                <a:avLst/>
                <a:gdLst>
                  <a:gd name="T0" fmla="*/ 0 w 72"/>
                  <a:gd name="T1" fmla="*/ 0 h 60"/>
                  <a:gd name="T2" fmla="*/ 0 w 72"/>
                  <a:gd name="T3" fmla="*/ 0 h 60"/>
                  <a:gd name="T4" fmla="*/ 0 w 72"/>
                  <a:gd name="T5" fmla="*/ 0 h 60"/>
                  <a:gd name="T6" fmla="*/ 0 w 72"/>
                  <a:gd name="T7" fmla="*/ 0 h 60"/>
                  <a:gd name="T8" fmla="*/ 0 w 72"/>
                  <a:gd name="T9" fmla="*/ 0 h 60"/>
                  <a:gd name="T10" fmla="*/ 0 w 72"/>
                  <a:gd name="T11" fmla="*/ 0 h 60"/>
                  <a:gd name="T12" fmla="*/ 0 w 72"/>
                  <a:gd name="T13" fmla="*/ 0 h 60"/>
                  <a:gd name="T14" fmla="*/ 0 w 72"/>
                  <a:gd name="T15" fmla="*/ 0 h 60"/>
                  <a:gd name="T16" fmla="*/ 0 w 72"/>
                  <a:gd name="T17" fmla="*/ 0 h 60"/>
                  <a:gd name="T18" fmla="*/ 0 w 72"/>
                  <a:gd name="T19" fmla="*/ 0 h 60"/>
                  <a:gd name="T20" fmla="*/ 0 w 72"/>
                  <a:gd name="T21" fmla="*/ 0 h 60"/>
                  <a:gd name="T22" fmla="*/ 0 w 72"/>
                  <a:gd name="T23" fmla="*/ 0 h 60"/>
                  <a:gd name="T24" fmla="*/ 0 w 72"/>
                  <a:gd name="T25" fmla="*/ 0 h 60"/>
                  <a:gd name="T26" fmla="*/ 0 w 72"/>
                  <a:gd name="T27" fmla="*/ 0 h 60"/>
                  <a:gd name="T28" fmla="*/ 0 w 72"/>
                  <a:gd name="T29" fmla="*/ 0 h 60"/>
                  <a:gd name="T30" fmla="*/ 0 w 72"/>
                  <a:gd name="T31" fmla="*/ 0 h 60"/>
                  <a:gd name="T32" fmla="*/ 0 w 72"/>
                  <a:gd name="T33" fmla="*/ 0 h 60"/>
                  <a:gd name="T34" fmla="*/ 0 w 72"/>
                  <a:gd name="T35" fmla="*/ 0 h 60"/>
                  <a:gd name="T36" fmla="*/ 0 w 72"/>
                  <a:gd name="T37" fmla="*/ 0 h 60"/>
                  <a:gd name="T38" fmla="*/ 0 w 72"/>
                  <a:gd name="T39" fmla="*/ 0 h 60"/>
                  <a:gd name="T40" fmla="*/ 0 w 72"/>
                  <a:gd name="T41" fmla="*/ 0 h 6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2"/>
                  <a:gd name="T64" fmla="*/ 0 h 60"/>
                  <a:gd name="T65" fmla="*/ 72 w 72"/>
                  <a:gd name="T66" fmla="*/ 60 h 60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2" h="60">
                    <a:moveTo>
                      <a:pt x="72" y="30"/>
                    </a:moveTo>
                    <a:lnTo>
                      <a:pt x="70" y="39"/>
                    </a:lnTo>
                    <a:lnTo>
                      <a:pt x="66" y="47"/>
                    </a:lnTo>
                    <a:lnTo>
                      <a:pt x="62" y="54"/>
                    </a:lnTo>
                    <a:lnTo>
                      <a:pt x="59" y="56"/>
                    </a:lnTo>
                    <a:lnTo>
                      <a:pt x="45" y="60"/>
                    </a:lnTo>
                    <a:lnTo>
                      <a:pt x="31" y="60"/>
                    </a:lnTo>
                    <a:lnTo>
                      <a:pt x="19" y="56"/>
                    </a:lnTo>
                    <a:lnTo>
                      <a:pt x="9" y="50"/>
                    </a:lnTo>
                    <a:lnTo>
                      <a:pt x="3" y="41"/>
                    </a:lnTo>
                    <a:lnTo>
                      <a:pt x="0" y="31"/>
                    </a:lnTo>
                    <a:lnTo>
                      <a:pt x="3" y="19"/>
                    </a:lnTo>
                    <a:lnTo>
                      <a:pt x="11" y="8"/>
                    </a:lnTo>
                    <a:lnTo>
                      <a:pt x="18" y="4"/>
                    </a:lnTo>
                    <a:lnTo>
                      <a:pt x="27" y="1"/>
                    </a:lnTo>
                    <a:lnTo>
                      <a:pt x="37" y="0"/>
                    </a:lnTo>
                    <a:lnTo>
                      <a:pt x="48" y="1"/>
                    </a:lnTo>
                    <a:lnTo>
                      <a:pt x="58" y="4"/>
                    </a:lnTo>
                    <a:lnTo>
                      <a:pt x="66" y="10"/>
                    </a:lnTo>
                    <a:lnTo>
                      <a:pt x="71" y="18"/>
                    </a:lnTo>
                    <a:lnTo>
                      <a:pt x="72" y="30"/>
                    </a:lnTo>
                    <a:close/>
                  </a:path>
                </a:pathLst>
              </a:custGeom>
              <a:solidFill>
                <a:srgbClr val="F95E1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86" name="Freeform 173"/>
              <p:cNvSpPr>
                <a:spLocks/>
              </p:cNvSpPr>
              <p:nvPr/>
            </p:nvSpPr>
            <p:spPr bwMode="auto">
              <a:xfrm>
                <a:off x="4716" y="1646"/>
                <a:ext cx="14" cy="13"/>
              </a:xfrm>
              <a:custGeom>
                <a:avLst/>
                <a:gdLst>
                  <a:gd name="T0" fmla="*/ 0 w 101"/>
                  <a:gd name="T1" fmla="*/ 0 h 91"/>
                  <a:gd name="T2" fmla="*/ 0 w 101"/>
                  <a:gd name="T3" fmla="*/ 0 h 91"/>
                  <a:gd name="T4" fmla="*/ 0 w 101"/>
                  <a:gd name="T5" fmla="*/ 0 h 91"/>
                  <a:gd name="T6" fmla="*/ 0 w 101"/>
                  <a:gd name="T7" fmla="*/ 0 h 91"/>
                  <a:gd name="T8" fmla="*/ 0 w 101"/>
                  <a:gd name="T9" fmla="*/ 0 h 91"/>
                  <a:gd name="T10" fmla="*/ 0 w 101"/>
                  <a:gd name="T11" fmla="*/ 0 h 91"/>
                  <a:gd name="T12" fmla="*/ 0 w 101"/>
                  <a:gd name="T13" fmla="*/ 0 h 91"/>
                  <a:gd name="T14" fmla="*/ 0 w 101"/>
                  <a:gd name="T15" fmla="*/ 0 h 91"/>
                  <a:gd name="T16" fmla="*/ 0 w 101"/>
                  <a:gd name="T17" fmla="*/ 0 h 91"/>
                  <a:gd name="T18" fmla="*/ 0 w 101"/>
                  <a:gd name="T19" fmla="*/ 0 h 91"/>
                  <a:gd name="T20" fmla="*/ 0 w 101"/>
                  <a:gd name="T21" fmla="*/ 0 h 91"/>
                  <a:gd name="T22" fmla="*/ 0 w 101"/>
                  <a:gd name="T23" fmla="*/ 0 h 91"/>
                  <a:gd name="T24" fmla="*/ 0 w 101"/>
                  <a:gd name="T25" fmla="*/ 0 h 91"/>
                  <a:gd name="T26" fmla="*/ 0 w 101"/>
                  <a:gd name="T27" fmla="*/ 0 h 91"/>
                  <a:gd name="T28" fmla="*/ 0 w 101"/>
                  <a:gd name="T29" fmla="*/ 0 h 91"/>
                  <a:gd name="T30" fmla="*/ 0 w 101"/>
                  <a:gd name="T31" fmla="*/ 0 h 91"/>
                  <a:gd name="T32" fmla="*/ 0 w 101"/>
                  <a:gd name="T33" fmla="*/ 0 h 91"/>
                  <a:gd name="T34" fmla="*/ 0 w 101"/>
                  <a:gd name="T35" fmla="*/ 0 h 91"/>
                  <a:gd name="T36" fmla="*/ 0 w 101"/>
                  <a:gd name="T37" fmla="*/ 0 h 91"/>
                  <a:gd name="T38" fmla="*/ 0 w 101"/>
                  <a:gd name="T39" fmla="*/ 0 h 91"/>
                  <a:gd name="T40" fmla="*/ 0 w 101"/>
                  <a:gd name="T41" fmla="*/ 0 h 91"/>
                  <a:gd name="T42" fmla="*/ 0 w 101"/>
                  <a:gd name="T43" fmla="*/ 0 h 91"/>
                  <a:gd name="T44" fmla="*/ 0 w 101"/>
                  <a:gd name="T45" fmla="*/ 0 h 91"/>
                  <a:gd name="T46" fmla="*/ 0 w 101"/>
                  <a:gd name="T47" fmla="*/ 0 h 91"/>
                  <a:gd name="T48" fmla="*/ 0 w 101"/>
                  <a:gd name="T49" fmla="*/ 0 h 91"/>
                  <a:gd name="T50" fmla="*/ 0 w 101"/>
                  <a:gd name="T51" fmla="*/ 0 h 91"/>
                  <a:gd name="T52" fmla="*/ 0 w 101"/>
                  <a:gd name="T53" fmla="*/ 0 h 91"/>
                  <a:gd name="T54" fmla="*/ 0 w 101"/>
                  <a:gd name="T55" fmla="*/ 0 h 91"/>
                  <a:gd name="T56" fmla="*/ 0 w 101"/>
                  <a:gd name="T57" fmla="*/ 0 h 91"/>
                  <a:gd name="T58" fmla="*/ 0 w 101"/>
                  <a:gd name="T59" fmla="*/ 0 h 91"/>
                  <a:gd name="T60" fmla="*/ 0 w 101"/>
                  <a:gd name="T61" fmla="*/ 0 h 91"/>
                  <a:gd name="T62" fmla="*/ 0 w 101"/>
                  <a:gd name="T63" fmla="*/ 0 h 91"/>
                  <a:gd name="T64" fmla="*/ 0 w 101"/>
                  <a:gd name="T65" fmla="*/ 0 h 9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1"/>
                  <a:gd name="T100" fmla="*/ 0 h 91"/>
                  <a:gd name="T101" fmla="*/ 101 w 101"/>
                  <a:gd name="T102" fmla="*/ 91 h 91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1" h="91">
                    <a:moveTo>
                      <a:pt x="95" y="18"/>
                    </a:moveTo>
                    <a:lnTo>
                      <a:pt x="91" y="10"/>
                    </a:lnTo>
                    <a:lnTo>
                      <a:pt x="85" y="4"/>
                    </a:lnTo>
                    <a:lnTo>
                      <a:pt x="77" y="1"/>
                    </a:lnTo>
                    <a:lnTo>
                      <a:pt x="68" y="0"/>
                    </a:lnTo>
                    <a:lnTo>
                      <a:pt x="58" y="0"/>
                    </a:lnTo>
                    <a:lnTo>
                      <a:pt x="48" y="0"/>
                    </a:lnTo>
                    <a:lnTo>
                      <a:pt x="39" y="1"/>
                    </a:lnTo>
                    <a:lnTo>
                      <a:pt x="30" y="1"/>
                    </a:lnTo>
                    <a:lnTo>
                      <a:pt x="20" y="3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3" y="26"/>
                    </a:lnTo>
                    <a:lnTo>
                      <a:pt x="1" y="37"/>
                    </a:lnTo>
                    <a:lnTo>
                      <a:pt x="0" y="48"/>
                    </a:lnTo>
                    <a:lnTo>
                      <a:pt x="2" y="60"/>
                    </a:lnTo>
                    <a:lnTo>
                      <a:pt x="4" y="70"/>
                    </a:lnTo>
                    <a:lnTo>
                      <a:pt x="9" y="77"/>
                    </a:lnTo>
                    <a:lnTo>
                      <a:pt x="16" y="83"/>
                    </a:lnTo>
                    <a:lnTo>
                      <a:pt x="25" y="87"/>
                    </a:lnTo>
                    <a:lnTo>
                      <a:pt x="35" y="90"/>
                    </a:lnTo>
                    <a:lnTo>
                      <a:pt x="46" y="91"/>
                    </a:lnTo>
                    <a:lnTo>
                      <a:pt x="57" y="91"/>
                    </a:lnTo>
                    <a:lnTo>
                      <a:pt x="68" y="90"/>
                    </a:lnTo>
                    <a:lnTo>
                      <a:pt x="78" y="87"/>
                    </a:lnTo>
                    <a:lnTo>
                      <a:pt x="88" y="84"/>
                    </a:lnTo>
                    <a:lnTo>
                      <a:pt x="95" y="78"/>
                    </a:lnTo>
                    <a:lnTo>
                      <a:pt x="99" y="70"/>
                    </a:lnTo>
                    <a:lnTo>
                      <a:pt x="101" y="61"/>
                    </a:lnTo>
                    <a:lnTo>
                      <a:pt x="101" y="50"/>
                    </a:lnTo>
                    <a:lnTo>
                      <a:pt x="100" y="39"/>
                    </a:lnTo>
                    <a:lnTo>
                      <a:pt x="98" y="28"/>
                    </a:lnTo>
                    <a:lnTo>
                      <a:pt x="95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87" name="Freeform 174"/>
              <p:cNvSpPr>
                <a:spLocks/>
              </p:cNvSpPr>
              <p:nvPr/>
            </p:nvSpPr>
            <p:spPr bwMode="auto">
              <a:xfrm>
                <a:off x="4718" y="1648"/>
                <a:ext cx="10" cy="9"/>
              </a:xfrm>
              <a:custGeom>
                <a:avLst/>
                <a:gdLst>
                  <a:gd name="T0" fmla="*/ 0 w 72"/>
                  <a:gd name="T1" fmla="*/ 0 h 60"/>
                  <a:gd name="T2" fmla="*/ 0 w 72"/>
                  <a:gd name="T3" fmla="*/ 0 h 60"/>
                  <a:gd name="T4" fmla="*/ 0 w 72"/>
                  <a:gd name="T5" fmla="*/ 0 h 60"/>
                  <a:gd name="T6" fmla="*/ 0 w 72"/>
                  <a:gd name="T7" fmla="*/ 0 h 60"/>
                  <a:gd name="T8" fmla="*/ 0 w 72"/>
                  <a:gd name="T9" fmla="*/ 0 h 60"/>
                  <a:gd name="T10" fmla="*/ 0 w 72"/>
                  <a:gd name="T11" fmla="*/ 0 h 60"/>
                  <a:gd name="T12" fmla="*/ 0 w 72"/>
                  <a:gd name="T13" fmla="*/ 0 h 60"/>
                  <a:gd name="T14" fmla="*/ 0 w 72"/>
                  <a:gd name="T15" fmla="*/ 0 h 60"/>
                  <a:gd name="T16" fmla="*/ 0 w 72"/>
                  <a:gd name="T17" fmla="*/ 0 h 60"/>
                  <a:gd name="T18" fmla="*/ 0 w 72"/>
                  <a:gd name="T19" fmla="*/ 0 h 60"/>
                  <a:gd name="T20" fmla="*/ 0 w 72"/>
                  <a:gd name="T21" fmla="*/ 0 h 60"/>
                  <a:gd name="T22" fmla="*/ 0 w 72"/>
                  <a:gd name="T23" fmla="*/ 0 h 60"/>
                  <a:gd name="T24" fmla="*/ 0 w 72"/>
                  <a:gd name="T25" fmla="*/ 0 h 60"/>
                  <a:gd name="T26" fmla="*/ 0 w 72"/>
                  <a:gd name="T27" fmla="*/ 0 h 60"/>
                  <a:gd name="T28" fmla="*/ 0 w 72"/>
                  <a:gd name="T29" fmla="*/ 0 h 60"/>
                  <a:gd name="T30" fmla="*/ 0 w 72"/>
                  <a:gd name="T31" fmla="*/ 0 h 60"/>
                  <a:gd name="T32" fmla="*/ 0 w 72"/>
                  <a:gd name="T33" fmla="*/ 0 h 60"/>
                  <a:gd name="T34" fmla="*/ 0 w 72"/>
                  <a:gd name="T35" fmla="*/ 0 h 60"/>
                  <a:gd name="T36" fmla="*/ 0 w 72"/>
                  <a:gd name="T37" fmla="*/ 0 h 60"/>
                  <a:gd name="T38" fmla="*/ 0 w 72"/>
                  <a:gd name="T39" fmla="*/ 0 h 60"/>
                  <a:gd name="T40" fmla="*/ 0 w 72"/>
                  <a:gd name="T41" fmla="*/ 0 h 6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2"/>
                  <a:gd name="T64" fmla="*/ 0 h 60"/>
                  <a:gd name="T65" fmla="*/ 72 w 72"/>
                  <a:gd name="T66" fmla="*/ 60 h 60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2" h="60">
                    <a:moveTo>
                      <a:pt x="72" y="30"/>
                    </a:moveTo>
                    <a:lnTo>
                      <a:pt x="70" y="40"/>
                    </a:lnTo>
                    <a:lnTo>
                      <a:pt x="66" y="48"/>
                    </a:lnTo>
                    <a:lnTo>
                      <a:pt x="62" y="54"/>
                    </a:lnTo>
                    <a:lnTo>
                      <a:pt x="59" y="56"/>
                    </a:lnTo>
                    <a:lnTo>
                      <a:pt x="45" y="60"/>
                    </a:lnTo>
                    <a:lnTo>
                      <a:pt x="31" y="60"/>
                    </a:lnTo>
                    <a:lnTo>
                      <a:pt x="19" y="56"/>
                    </a:lnTo>
                    <a:lnTo>
                      <a:pt x="9" y="50"/>
                    </a:lnTo>
                    <a:lnTo>
                      <a:pt x="3" y="41"/>
                    </a:lnTo>
                    <a:lnTo>
                      <a:pt x="0" y="31"/>
                    </a:lnTo>
                    <a:lnTo>
                      <a:pt x="3" y="20"/>
                    </a:lnTo>
                    <a:lnTo>
                      <a:pt x="11" y="8"/>
                    </a:lnTo>
                    <a:lnTo>
                      <a:pt x="18" y="4"/>
                    </a:lnTo>
                    <a:lnTo>
                      <a:pt x="27" y="1"/>
                    </a:lnTo>
                    <a:lnTo>
                      <a:pt x="37" y="0"/>
                    </a:lnTo>
                    <a:lnTo>
                      <a:pt x="48" y="1"/>
                    </a:lnTo>
                    <a:lnTo>
                      <a:pt x="58" y="4"/>
                    </a:lnTo>
                    <a:lnTo>
                      <a:pt x="66" y="10"/>
                    </a:lnTo>
                    <a:lnTo>
                      <a:pt x="71" y="18"/>
                    </a:lnTo>
                    <a:lnTo>
                      <a:pt x="72" y="30"/>
                    </a:lnTo>
                    <a:close/>
                  </a:path>
                </a:pathLst>
              </a:custGeom>
              <a:solidFill>
                <a:srgbClr val="F95E1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88" name="Freeform 175"/>
              <p:cNvSpPr>
                <a:spLocks/>
              </p:cNvSpPr>
              <p:nvPr/>
            </p:nvSpPr>
            <p:spPr bwMode="auto">
              <a:xfrm>
                <a:off x="4733" y="1649"/>
                <a:ext cx="14" cy="13"/>
              </a:xfrm>
              <a:custGeom>
                <a:avLst/>
                <a:gdLst>
                  <a:gd name="T0" fmla="*/ 0 w 100"/>
                  <a:gd name="T1" fmla="*/ 0 h 93"/>
                  <a:gd name="T2" fmla="*/ 0 w 100"/>
                  <a:gd name="T3" fmla="*/ 0 h 93"/>
                  <a:gd name="T4" fmla="*/ 0 w 100"/>
                  <a:gd name="T5" fmla="*/ 0 h 93"/>
                  <a:gd name="T6" fmla="*/ 0 w 100"/>
                  <a:gd name="T7" fmla="*/ 0 h 93"/>
                  <a:gd name="T8" fmla="*/ 0 w 100"/>
                  <a:gd name="T9" fmla="*/ 0 h 93"/>
                  <a:gd name="T10" fmla="*/ 0 w 100"/>
                  <a:gd name="T11" fmla="*/ 0 h 93"/>
                  <a:gd name="T12" fmla="*/ 0 w 100"/>
                  <a:gd name="T13" fmla="*/ 0 h 93"/>
                  <a:gd name="T14" fmla="*/ 0 w 100"/>
                  <a:gd name="T15" fmla="*/ 0 h 93"/>
                  <a:gd name="T16" fmla="*/ 0 w 100"/>
                  <a:gd name="T17" fmla="*/ 0 h 93"/>
                  <a:gd name="T18" fmla="*/ 0 w 100"/>
                  <a:gd name="T19" fmla="*/ 0 h 93"/>
                  <a:gd name="T20" fmla="*/ 0 w 100"/>
                  <a:gd name="T21" fmla="*/ 0 h 93"/>
                  <a:gd name="T22" fmla="*/ 0 w 100"/>
                  <a:gd name="T23" fmla="*/ 0 h 93"/>
                  <a:gd name="T24" fmla="*/ 0 w 100"/>
                  <a:gd name="T25" fmla="*/ 0 h 93"/>
                  <a:gd name="T26" fmla="*/ 0 w 100"/>
                  <a:gd name="T27" fmla="*/ 0 h 93"/>
                  <a:gd name="T28" fmla="*/ 0 w 100"/>
                  <a:gd name="T29" fmla="*/ 0 h 93"/>
                  <a:gd name="T30" fmla="*/ 0 w 100"/>
                  <a:gd name="T31" fmla="*/ 0 h 93"/>
                  <a:gd name="T32" fmla="*/ 0 w 100"/>
                  <a:gd name="T33" fmla="*/ 0 h 93"/>
                  <a:gd name="T34" fmla="*/ 0 w 100"/>
                  <a:gd name="T35" fmla="*/ 0 h 93"/>
                  <a:gd name="T36" fmla="*/ 0 w 100"/>
                  <a:gd name="T37" fmla="*/ 0 h 93"/>
                  <a:gd name="T38" fmla="*/ 0 w 100"/>
                  <a:gd name="T39" fmla="*/ 0 h 93"/>
                  <a:gd name="T40" fmla="*/ 0 w 100"/>
                  <a:gd name="T41" fmla="*/ 0 h 93"/>
                  <a:gd name="T42" fmla="*/ 0 w 100"/>
                  <a:gd name="T43" fmla="*/ 0 h 93"/>
                  <a:gd name="T44" fmla="*/ 0 w 100"/>
                  <a:gd name="T45" fmla="*/ 0 h 93"/>
                  <a:gd name="T46" fmla="*/ 0 w 100"/>
                  <a:gd name="T47" fmla="*/ 0 h 93"/>
                  <a:gd name="T48" fmla="*/ 0 w 100"/>
                  <a:gd name="T49" fmla="*/ 0 h 93"/>
                  <a:gd name="T50" fmla="*/ 0 w 100"/>
                  <a:gd name="T51" fmla="*/ 0 h 93"/>
                  <a:gd name="T52" fmla="*/ 0 w 100"/>
                  <a:gd name="T53" fmla="*/ 0 h 93"/>
                  <a:gd name="T54" fmla="*/ 0 w 100"/>
                  <a:gd name="T55" fmla="*/ 0 h 93"/>
                  <a:gd name="T56" fmla="*/ 0 w 100"/>
                  <a:gd name="T57" fmla="*/ 0 h 93"/>
                  <a:gd name="T58" fmla="*/ 0 w 100"/>
                  <a:gd name="T59" fmla="*/ 0 h 93"/>
                  <a:gd name="T60" fmla="*/ 0 w 100"/>
                  <a:gd name="T61" fmla="*/ 0 h 93"/>
                  <a:gd name="T62" fmla="*/ 0 w 100"/>
                  <a:gd name="T63" fmla="*/ 0 h 93"/>
                  <a:gd name="T64" fmla="*/ 0 w 100"/>
                  <a:gd name="T65" fmla="*/ 0 h 93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"/>
                  <a:gd name="T100" fmla="*/ 0 h 93"/>
                  <a:gd name="T101" fmla="*/ 100 w 100"/>
                  <a:gd name="T102" fmla="*/ 93 h 93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" h="93">
                    <a:moveTo>
                      <a:pt x="94" y="18"/>
                    </a:moveTo>
                    <a:lnTo>
                      <a:pt x="89" y="10"/>
                    </a:lnTo>
                    <a:lnTo>
                      <a:pt x="83" y="4"/>
                    </a:lnTo>
                    <a:lnTo>
                      <a:pt x="75" y="1"/>
                    </a:lnTo>
                    <a:lnTo>
                      <a:pt x="66" y="0"/>
                    </a:lnTo>
                    <a:lnTo>
                      <a:pt x="57" y="0"/>
                    </a:lnTo>
                    <a:lnTo>
                      <a:pt x="47" y="0"/>
                    </a:lnTo>
                    <a:lnTo>
                      <a:pt x="38" y="1"/>
                    </a:lnTo>
                    <a:lnTo>
                      <a:pt x="30" y="1"/>
                    </a:lnTo>
                    <a:lnTo>
                      <a:pt x="20" y="3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2" y="26"/>
                    </a:lnTo>
                    <a:lnTo>
                      <a:pt x="0" y="37"/>
                    </a:lnTo>
                    <a:lnTo>
                      <a:pt x="0" y="48"/>
                    </a:lnTo>
                    <a:lnTo>
                      <a:pt x="1" y="60"/>
                    </a:lnTo>
                    <a:lnTo>
                      <a:pt x="4" y="70"/>
                    </a:lnTo>
                    <a:lnTo>
                      <a:pt x="8" y="77"/>
                    </a:lnTo>
                    <a:lnTo>
                      <a:pt x="15" y="83"/>
                    </a:lnTo>
                    <a:lnTo>
                      <a:pt x="23" y="87"/>
                    </a:lnTo>
                    <a:lnTo>
                      <a:pt x="33" y="91"/>
                    </a:lnTo>
                    <a:lnTo>
                      <a:pt x="44" y="93"/>
                    </a:lnTo>
                    <a:lnTo>
                      <a:pt x="55" y="93"/>
                    </a:lnTo>
                    <a:lnTo>
                      <a:pt x="66" y="91"/>
                    </a:lnTo>
                    <a:lnTo>
                      <a:pt x="76" y="88"/>
                    </a:lnTo>
                    <a:lnTo>
                      <a:pt x="86" y="85"/>
                    </a:lnTo>
                    <a:lnTo>
                      <a:pt x="93" y="79"/>
                    </a:lnTo>
                    <a:lnTo>
                      <a:pt x="97" y="71"/>
                    </a:lnTo>
                    <a:lnTo>
                      <a:pt x="100" y="61"/>
                    </a:lnTo>
                    <a:lnTo>
                      <a:pt x="100" y="50"/>
                    </a:lnTo>
                    <a:lnTo>
                      <a:pt x="99" y="39"/>
                    </a:lnTo>
                    <a:lnTo>
                      <a:pt x="97" y="28"/>
                    </a:lnTo>
                    <a:lnTo>
                      <a:pt x="94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89" name="Freeform 176"/>
              <p:cNvSpPr>
                <a:spLocks/>
              </p:cNvSpPr>
              <p:nvPr/>
            </p:nvSpPr>
            <p:spPr bwMode="auto">
              <a:xfrm>
                <a:off x="4735" y="1651"/>
                <a:ext cx="10" cy="8"/>
              </a:xfrm>
              <a:custGeom>
                <a:avLst/>
                <a:gdLst>
                  <a:gd name="T0" fmla="*/ 0 w 71"/>
                  <a:gd name="T1" fmla="*/ 0 h 59"/>
                  <a:gd name="T2" fmla="*/ 0 w 71"/>
                  <a:gd name="T3" fmla="*/ 0 h 59"/>
                  <a:gd name="T4" fmla="*/ 0 w 71"/>
                  <a:gd name="T5" fmla="*/ 0 h 59"/>
                  <a:gd name="T6" fmla="*/ 0 w 71"/>
                  <a:gd name="T7" fmla="*/ 0 h 59"/>
                  <a:gd name="T8" fmla="*/ 0 w 71"/>
                  <a:gd name="T9" fmla="*/ 0 h 59"/>
                  <a:gd name="T10" fmla="*/ 0 w 71"/>
                  <a:gd name="T11" fmla="*/ 0 h 59"/>
                  <a:gd name="T12" fmla="*/ 0 w 71"/>
                  <a:gd name="T13" fmla="*/ 0 h 59"/>
                  <a:gd name="T14" fmla="*/ 0 w 71"/>
                  <a:gd name="T15" fmla="*/ 0 h 59"/>
                  <a:gd name="T16" fmla="*/ 0 w 71"/>
                  <a:gd name="T17" fmla="*/ 0 h 59"/>
                  <a:gd name="T18" fmla="*/ 0 w 71"/>
                  <a:gd name="T19" fmla="*/ 0 h 59"/>
                  <a:gd name="T20" fmla="*/ 0 w 71"/>
                  <a:gd name="T21" fmla="*/ 0 h 59"/>
                  <a:gd name="T22" fmla="*/ 0 w 71"/>
                  <a:gd name="T23" fmla="*/ 0 h 59"/>
                  <a:gd name="T24" fmla="*/ 0 w 71"/>
                  <a:gd name="T25" fmla="*/ 0 h 59"/>
                  <a:gd name="T26" fmla="*/ 0 w 71"/>
                  <a:gd name="T27" fmla="*/ 0 h 59"/>
                  <a:gd name="T28" fmla="*/ 0 w 71"/>
                  <a:gd name="T29" fmla="*/ 0 h 59"/>
                  <a:gd name="T30" fmla="*/ 0 w 71"/>
                  <a:gd name="T31" fmla="*/ 0 h 59"/>
                  <a:gd name="T32" fmla="*/ 0 w 71"/>
                  <a:gd name="T33" fmla="*/ 0 h 59"/>
                  <a:gd name="T34" fmla="*/ 0 w 71"/>
                  <a:gd name="T35" fmla="*/ 0 h 59"/>
                  <a:gd name="T36" fmla="*/ 0 w 71"/>
                  <a:gd name="T37" fmla="*/ 0 h 59"/>
                  <a:gd name="T38" fmla="*/ 0 w 71"/>
                  <a:gd name="T39" fmla="*/ 0 h 59"/>
                  <a:gd name="T40" fmla="*/ 0 w 71"/>
                  <a:gd name="T41" fmla="*/ 0 h 5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1"/>
                  <a:gd name="T64" fmla="*/ 0 h 59"/>
                  <a:gd name="T65" fmla="*/ 71 w 71"/>
                  <a:gd name="T66" fmla="*/ 59 h 5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1" h="59">
                    <a:moveTo>
                      <a:pt x="71" y="29"/>
                    </a:moveTo>
                    <a:lnTo>
                      <a:pt x="69" y="39"/>
                    </a:lnTo>
                    <a:lnTo>
                      <a:pt x="65" y="47"/>
                    </a:lnTo>
                    <a:lnTo>
                      <a:pt x="61" y="53"/>
                    </a:lnTo>
                    <a:lnTo>
                      <a:pt x="58" y="55"/>
                    </a:lnTo>
                    <a:lnTo>
                      <a:pt x="44" y="59"/>
                    </a:lnTo>
                    <a:lnTo>
                      <a:pt x="30" y="59"/>
                    </a:lnTo>
                    <a:lnTo>
                      <a:pt x="19" y="56"/>
                    </a:lnTo>
                    <a:lnTo>
                      <a:pt x="9" y="49"/>
                    </a:lnTo>
                    <a:lnTo>
                      <a:pt x="3" y="41"/>
                    </a:lnTo>
                    <a:lnTo>
                      <a:pt x="0" y="31"/>
                    </a:lnTo>
                    <a:lnTo>
                      <a:pt x="3" y="19"/>
                    </a:lnTo>
                    <a:lnTo>
                      <a:pt x="11" y="8"/>
                    </a:lnTo>
                    <a:lnTo>
                      <a:pt x="17" y="4"/>
                    </a:lnTo>
                    <a:lnTo>
                      <a:pt x="26" y="1"/>
                    </a:lnTo>
                    <a:lnTo>
                      <a:pt x="37" y="0"/>
                    </a:lnTo>
                    <a:lnTo>
                      <a:pt x="47" y="1"/>
                    </a:lnTo>
                    <a:lnTo>
                      <a:pt x="57" y="4"/>
                    </a:lnTo>
                    <a:lnTo>
                      <a:pt x="65" y="10"/>
                    </a:lnTo>
                    <a:lnTo>
                      <a:pt x="70" y="18"/>
                    </a:lnTo>
                    <a:lnTo>
                      <a:pt x="71" y="29"/>
                    </a:lnTo>
                    <a:close/>
                  </a:path>
                </a:pathLst>
              </a:custGeom>
              <a:solidFill>
                <a:srgbClr val="F95E1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90" name="Freeform 177"/>
              <p:cNvSpPr>
                <a:spLocks/>
              </p:cNvSpPr>
              <p:nvPr/>
            </p:nvSpPr>
            <p:spPr bwMode="auto">
              <a:xfrm>
                <a:off x="4710" y="1663"/>
                <a:ext cx="15" cy="13"/>
              </a:xfrm>
              <a:custGeom>
                <a:avLst/>
                <a:gdLst>
                  <a:gd name="T0" fmla="*/ 0 w 101"/>
                  <a:gd name="T1" fmla="*/ 0 h 92"/>
                  <a:gd name="T2" fmla="*/ 0 w 101"/>
                  <a:gd name="T3" fmla="*/ 0 h 92"/>
                  <a:gd name="T4" fmla="*/ 0 w 101"/>
                  <a:gd name="T5" fmla="*/ 0 h 92"/>
                  <a:gd name="T6" fmla="*/ 0 w 101"/>
                  <a:gd name="T7" fmla="*/ 0 h 92"/>
                  <a:gd name="T8" fmla="*/ 0 w 101"/>
                  <a:gd name="T9" fmla="*/ 0 h 92"/>
                  <a:gd name="T10" fmla="*/ 0 w 101"/>
                  <a:gd name="T11" fmla="*/ 0 h 92"/>
                  <a:gd name="T12" fmla="*/ 0 w 101"/>
                  <a:gd name="T13" fmla="*/ 0 h 92"/>
                  <a:gd name="T14" fmla="*/ 0 w 101"/>
                  <a:gd name="T15" fmla="*/ 0 h 92"/>
                  <a:gd name="T16" fmla="*/ 0 w 101"/>
                  <a:gd name="T17" fmla="*/ 0 h 92"/>
                  <a:gd name="T18" fmla="*/ 0 w 101"/>
                  <a:gd name="T19" fmla="*/ 0 h 92"/>
                  <a:gd name="T20" fmla="*/ 0 w 101"/>
                  <a:gd name="T21" fmla="*/ 0 h 92"/>
                  <a:gd name="T22" fmla="*/ 0 w 101"/>
                  <a:gd name="T23" fmla="*/ 0 h 92"/>
                  <a:gd name="T24" fmla="*/ 0 w 101"/>
                  <a:gd name="T25" fmla="*/ 0 h 92"/>
                  <a:gd name="T26" fmla="*/ 0 w 101"/>
                  <a:gd name="T27" fmla="*/ 0 h 92"/>
                  <a:gd name="T28" fmla="*/ 0 w 101"/>
                  <a:gd name="T29" fmla="*/ 0 h 92"/>
                  <a:gd name="T30" fmla="*/ 0 w 101"/>
                  <a:gd name="T31" fmla="*/ 0 h 92"/>
                  <a:gd name="T32" fmla="*/ 0 w 101"/>
                  <a:gd name="T33" fmla="*/ 0 h 92"/>
                  <a:gd name="T34" fmla="*/ 0 w 101"/>
                  <a:gd name="T35" fmla="*/ 0 h 92"/>
                  <a:gd name="T36" fmla="*/ 0 w 101"/>
                  <a:gd name="T37" fmla="*/ 0 h 92"/>
                  <a:gd name="T38" fmla="*/ 0 w 101"/>
                  <a:gd name="T39" fmla="*/ 0 h 92"/>
                  <a:gd name="T40" fmla="*/ 0 w 101"/>
                  <a:gd name="T41" fmla="*/ 0 h 92"/>
                  <a:gd name="T42" fmla="*/ 0 w 101"/>
                  <a:gd name="T43" fmla="*/ 0 h 92"/>
                  <a:gd name="T44" fmla="*/ 0 w 101"/>
                  <a:gd name="T45" fmla="*/ 0 h 92"/>
                  <a:gd name="T46" fmla="*/ 0 w 101"/>
                  <a:gd name="T47" fmla="*/ 0 h 92"/>
                  <a:gd name="T48" fmla="*/ 0 w 101"/>
                  <a:gd name="T49" fmla="*/ 0 h 92"/>
                  <a:gd name="T50" fmla="*/ 0 w 101"/>
                  <a:gd name="T51" fmla="*/ 0 h 92"/>
                  <a:gd name="T52" fmla="*/ 0 w 101"/>
                  <a:gd name="T53" fmla="*/ 0 h 92"/>
                  <a:gd name="T54" fmla="*/ 0 w 101"/>
                  <a:gd name="T55" fmla="*/ 0 h 92"/>
                  <a:gd name="T56" fmla="*/ 0 w 101"/>
                  <a:gd name="T57" fmla="*/ 0 h 92"/>
                  <a:gd name="T58" fmla="*/ 0 w 101"/>
                  <a:gd name="T59" fmla="*/ 0 h 92"/>
                  <a:gd name="T60" fmla="*/ 0 w 101"/>
                  <a:gd name="T61" fmla="*/ 0 h 92"/>
                  <a:gd name="T62" fmla="*/ 0 w 101"/>
                  <a:gd name="T63" fmla="*/ 0 h 92"/>
                  <a:gd name="T64" fmla="*/ 0 w 101"/>
                  <a:gd name="T65" fmla="*/ 0 h 92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1"/>
                  <a:gd name="T100" fmla="*/ 0 h 92"/>
                  <a:gd name="T101" fmla="*/ 101 w 101"/>
                  <a:gd name="T102" fmla="*/ 92 h 92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1" h="92">
                    <a:moveTo>
                      <a:pt x="95" y="18"/>
                    </a:moveTo>
                    <a:lnTo>
                      <a:pt x="91" y="10"/>
                    </a:lnTo>
                    <a:lnTo>
                      <a:pt x="84" y="5"/>
                    </a:lnTo>
                    <a:lnTo>
                      <a:pt x="76" y="2"/>
                    </a:lnTo>
                    <a:lnTo>
                      <a:pt x="67" y="0"/>
                    </a:lnTo>
                    <a:lnTo>
                      <a:pt x="58" y="0"/>
                    </a:lnTo>
                    <a:lnTo>
                      <a:pt x="48" y="0"/>
                    </a:lnTo>
                    <a:lnTo>
                      <a:pt x="39" y="1"/>
                    </a:lnTo>
                    <a:lnTo>
                      <a:pt x="30" y="1"/>
                    </a:lnTo>
                    <a:lnTo>
                      <a:pt x="20" y="3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2" y="26"/>
                    </a:lnTo>
                    <a:lnTo>
                      <a:pt x="0" y="37"/>
                    </a:lnTo>
                    <a:lnTo>
                      <a:pt x="0" y="48"/>
                    </a:lnTo>
                    <a:lnTo>
                      <a:pt x="1" y="60"/>
                    </a:lnTo>
                    <a:lnTo>
                      <a:pt x="4" y="70"/>
                    </a:lnTo>
                    <a:lnTo>
                      <a:pt x="9" y="77"/>
                    </a:lnTo>
                    <a:lnTo>
                      <a:pt x="16" y="83"/>
                    </a:lnTo>
                    <a:lnTo>
                      <a:pt x="25" y="87"/>
                    </a:lnTo>
                    <a:lnTo>
                      <a:pt x="35" y="90"/>
                    </a:lnTo>
                    <a:lnTo>
                      <a:pt x="46" y="92"/>
                    </a:lnTo>
                    <a:lnTo>
                      <a:pt x="57" y="92"/>
                    </a:lnTo>
                    <a:lnTo>
                      <a:pt x="68" y="90"/>
                    </a:lnTo>
                    <a:lnTo>
                      <a:pt x="78" y="88"/>
                    </a:lnTo>
                    <a:lnTo>
                      <a:pt x="88" y="85"/>
                    </a:lnTo>
                    <a:lnTo>
                      <a:pt x="95" y="79"/>
                    </a:lnTo>
                    <a:lnTo>
                      <a:pt x="99" y="71"/>
                    </a:lnTo>
                    <a:lnTo>
                      <a:pt x="101" y="61"/>
                    </a:lnTo>
                    <a:lnTo>
                      <a:pt x="101" y="50"/>
                    </a:lnTo>
                    <a:lnTo>
                      <a:pt x="100" y="39"/>
                    </a:lnTo>
                    <a:lnTo>
                      <a:pt x="98" y="28"/>
                    </a:lnTo>
                    <a:lnTo>
                      <a:pt x="95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91" name="Freeform 178"/>
              <p:cNvSpPr>
                <a:spLocks/>
              </p:cNvSpPr>
              <p:nvPr/>
            </p:nvSpPr>
            <p:spPr bwMode="auto">
              <a:xfrm>
                <a:off x="4713" y="1665"/>
                <a:ext cx="10" cy="8"/>
              </a:xfrm>
              <a:custGeom>
                <a:avLst/>
                <a:gdLst>
                  <a:gd name="T0" fmla="*/ 0 w 71"/>
                  <a:gd name="T1" fmla="*/ 0 h 59"/>
                  <a:gd name="T2" fmla="*/ 0 w 71"/>
                  <a:gd name="T3" fmla="*/ 0 h 59"/>
                  <a:gd name="T4" fmla="*/ 0 w 71"/>
                  <a:gd name="T5" fmla="*/ 0 h 59"/>
                  <a:gd name="T6" fmla="*/ 0 w 71"/>
                  <a:gd name="T7" fmla="*/ 0 h 59"/>
                  <a:gd name="T8" fmla="*/ 0 w 71"/>
                  <a:gd name="T9" fmla="*/ 0 h 59"/>
                  <a:gd name="T10" fmla="*/ 0 w 71"/>
                  <a:gd name="T11" fmla="*/ 0 h 59"/>
                  <a:gd name="T12" fmla="*/ 0 w 71"/>
                  <a:gd name="T13" fmla="*/ 0 h 59"/>
                  <a:gd name="T14" fmla="*/ 0 w 71"/>
                  <a:gd name="T15" fmla="*/ 0 h 59"/>
                  <a:gd name="T16" fmla="*/ 0 w 71"/>
                  <a:gd name="T17" fmla="*/ 0 h 59"/>
                  <a:gd name="T18" fmla="*/ 0 w 71"/>
                  <a:gd name="T19" fmla="*/ 0 h 59"/>
                  <a:gd name="T20" fmla="*/ 0 w 71"/>
                  <a:gd name="T21" fmla="*/ 0 h 59"/>
                  <a:gd name="T22" fmla="*/ 0 w 71"/>
                  <a:gd name="T23" fmla="*/ 0 h 59"/>
                  <a:gd name="T24" fmla="*/ 0 w 71"/>
                  <a:gd name="T25" fmla="*/ 0 h 59"/>
                  <a:gd name="T26" fmla="*/ 0 w 71"/>
                  <a:gd name="T27" fmla="*/ 0 h 59"/>
                  <a:gd name="T28" fmla="*/ 0 w 71"/>
                  <a:gd name="T29" fmla="*/ 0 h 59"/>
                  <a:gd name="T30" fmla="*/ 0 w 71"/>
                  <a:gd name="T31" fmla="*/ 0 h 59"/>
                  <a:gd name="T32" fmla="*/ 0 w 71"/>
                  <a:gd name="T33" fmla="*/ 0 h 59"/>
                  <a:gd name="T34" fmla="*/ 0 w 71"/>
                  <a:gd name="T35" fmla="*/ 0 h 59"/>
                  <a:gd name="T36" fmla="*/ 0 w 71"/>
                  <a:gd name="T37" fmla="*/ 0 h 59"/>
                  <a:gd name="T38" fmla="*/ 0 w 71"/>
                  <a:gd name="T39" fmla="*/ 0 h 59"/>
                  <a:gd name="T40" fmla="*/ 0 w 71"/>
                  <a:gd name="T41" fmla="*/ 0 h 5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1"/>
                  <a:gd name="T64" fmla="*/ 0 h 59"/>
                  <a:gd name="T65" fmla="*/ 71 w 71"/>
                  <a:gd name="T66" fmla="*/ 59 h 5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1" h="59">
                    <a:moveTo>
                      <a:pt x="71" y="29"/>
                    </a:moveTo>
                    <a:lnTo>
                      <a:pt x="69" y="39"/>
                    </a:lnTo>
                    <a:lnTo>
                      <a:pt x="66" y="47"/>
                    </a:lnTo>
                    <a:lnTo>
                      <a:pt x="62" y="53"/>
                    </a:lnTo>
                    <a:lnTo>
                      <a:pt x="58" y="55"/>
                    </a:lnTo>
                    <a:lnTo>
                      <a:pt x="44" y="59"/>
                    </a:lnTo>
                    <a:lnTo>
                      <a:pt x="30" y="59"/>
                    </a:lnTo>
                    <a:lnTo>
                      <a:pt x="18" y="56"/>
                    </a:lnTo>
                    <a:lnTo>
                      <a:pt x="8" y="49"/>
                    </a:lnTo>
                    <a:lnTo>
                      <a:pt x="2" y="41"/>
                    </a:lnTo>
                    <a:lnTo>
                      <a:pt x="0" y="31"/>
                    </a:lnTo>
                    <a:lnTo>
                      <a:pt x="3" y="19"/>
                    </a:lnTo>
                    <a:lnTo>
                      <a:pt x="11" y="8"/>
                    </a:lnTo>
                    <a:lnTo>
                      <a:pt x="18" y="4"/>
                    </a:lnTo>
                    <a:lnTo>
                      <a:pt x="27" y="1"/>
                    </a:lnTo>
                    <a:lnTo>
                      <a:pt x="37" y="0"/>
                    </a:lnTo>
                    <a:lnTo>
                      <a:pt x="48" y="1"/>
                    </a:lnTo>
                    <a:lnTo>
                      <a:pt x="58" y="4"/>
                    </a:lnTo>
                    <a:lnTo>
                      <a:pt x="66" y="10"/>
                    </a:lnTo>
                    <a:lnTo>
                      <a:pt x="70" y="18"/>
                    </a:lnTo>
                    <a:lnTo>
                      <a:pt x="71" y="29"/>
                    </a:lnTo>
                    <a:close/>
                  </a:path>
                </a:pathLst>
              </a:custGeom>
              <a:solidFill>
                <a:srgbClr val="F95E1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92" name="Freeform 179"/>
              <p:cNvSpPr>
                <a:spLocks/>
              </p:cNvSpPr>
              <p:nvPr/>
            </p:nvSpPr>
            <p:spPr bwMode="auto">
              <a:xfrm>
                <a:off x="4691" y="1660"/>
                <a:ext cx="14" cy="13"/>
              </a:xfrm>
              <a:custGeom>
                <a:avLst/>
                <a:gdLst>
                  <a:gd name="T0" fmla="*/ 0 w 101"/>
                  <a:gd name="T1" fmla="*/ 0 h 92"/>
                  <a:gd name="T2" fmla="*/ 0 w 101"/>
                  <a:gd name="T3" fmla="*/ 0 h 92"/>
                  <a:gd name="T4" fmla="*/ 0 w 101"/>
                  <a:gd name="T5" fmla="*/ 0 h 92"/>
                  <a:gd name="T6" fmla="*/ 0 w 101"/>
                  <a:gd name="T7" fmla="*/ 0 h 92"/>
                  <a:gd name="T8" fmla="*/ 0 w 101"/>
                  <a:gd name="T9" fmla="*/ 0 h 92"/>
                  <a:gd name="T10" fmla="*/ 0 w 101"/>
                  <a:gd name="T11" fmla="*/ 0 h 92"/>
                  <a:gd name="T12" fmla="*/ 0 w 101"/>
                  <a:gd name="T13" fmla="*/ 0 h 92"/>
                  <a:gd name="T14" fmla="*/ 0 w 101"/>
                  <a:gd name="T15" fmla="*/ 0 h 92"/>
                  <a:gd name="T16" fmla="*/ 0 w 101"/>
                  <a:gd name="T17" fmla="*/ 0 h 92"/>
                  <a:gd name="T18" fmla="*/ 0 w 101"/>
                  <a:gd name="T19" fmla="*/ 0 h 92"/>
                  <a:gd name="T20" fmla="*/ 0 w 101"/>
                  <a:gd name="T21" fmla="*/ 0 h 92"/>
                  <a:gd name="T22" fmla="*/ 0 w 101"/>
                  <a:gd name="T23" fmla="*/ 0 h 92"/>
                  <a:gd name="T24" fmla="*/ 0 w 101"/>
                  <a:gd name="T25" fmla="*/ 0 h 92"/>
                  <a:gd name="T26" fmla="*/ 0 w 101"/>
                  <a:gd name="T27" fmla="*/ 0 h 92"/>
                  <a:gd name="T28" fmla="*/ 0 w 101"/>
                  <a:gd name="T29" fmla="*/ 0 h 92"/>
                  <a:gd name="T30" fmla="*/ 0 w 101"/>
                  <a:gd name="T31" fmla="*/ 0 h 92"/>
                  <a:gd name="T32" fmla="*/ 0 w 101"/>
                  <a:gd name="T33" fmla="*/ 0 h 92"/>
                  <a:gd name="T34" fmla="*/ 0 w 101"/>
                  <a:gd name="T35" fmla="*/ 0 h 92"/>
                  <a:gd name="T36" fmla="*/ 0 w 101"/>
                  <a:gd name="T37" fmla="*/ 0 h 92"/>
                  <a:gd name="T38" fmla="*/ 0 w 101"/>
                  <a:gd name="T39" fmla="*/ 0 h 92"/>
                  <a:gd name="T40" fmla="*/ 0 w 101"/>
                  <a:gd name="T41" fmla="*/ 0 h 92"/>
                  <a:gd name="T42" fmla="*/ 0 w 101"/>
                  <a:gd name="T43" fmla="*/ 0 h 92"/>
                  <a:gd name="T44" fmla="*/ 0 w 101"/>
                  <a:gd name="T45" fmla="*/ 0 h 92"/>
                  <a:gd name="T46" fmla="*/ 0 w 101"/>
                  <a:gd name="T47" fmla="*/ 0 h 92"/>
                  <a:gd name="T48" fmla="*/ 0 w 101"/>
                  <a:gd name="T49" fmla="*/ 0 h 92"/>
                  <a:gd name="T50" fmla="*/ 0 w 101"/>
                  <a:gd name="T51" fmla="*/ 0 h 92"/>
                  <a:gd name="T52" fmla="*/ 0 w 101"/>
                  <a:gd name="T53" fmla="*/ 0 h 92"/>
                  <a:gd name="T54" fmla="*/ 0 w 101"/>
                  <a:gd name="T55" fmla="*/ 0 h 92"/>
                  <a:gd name="T56" fmla="*/ 0 w 101"/>
                  <a:gd name="T57" fmla="*/ 0 h 92"/>
                  <a:gd name="T58" fmla="*/ 0 w 101"/>
                  <a:gd name="T59" fmla="*/ 0 h 92"/>
                  <a:gd name="T60" fmla="*/ 0 w 101"/>
                  <a:gd name="T61" fmla="*/ 0 h 92"/>
                  <a:gd name="T62" fmla="*/ 0 w 101"/>
                  <a:gd name="T63" fmla="*/ 0 h 92"/>
                  <a:gd name="T64" fmla="*/ 0 w 101"/>
                  <a:gd name="T65" fmla="*/ 0 h 92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1"/>
                  <a:gd name="T100" fmla="*/ 0 h 92"/>
                  <a:gd name="T101" fmla="*/ 101 w 101"/>
                  <a:gd name="T102" fmla="*/ 92 h 92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1" h="92">
                    <a:moveTo>
                      <a:pt x="95" y="19"/>
                    </a:moveTo>
                    <a:lnTo>
                      <a:pt x="91" y="11"/>
                    </a:lnTo>
                    <a:lnTo>
                      <a:pt x="85" y="4"/>
                    </a:lnTo>
                    <a:lnTo>
                      <a:pt x="77" y="1"/>
                    </a:lnTo>
                    <a:lnTo>
                      <a:pt x="68" y="0"/>
                    </a:lnTo>
                    <a:lnTo>
                      <a:pt x="58" y="0"/>
                    </a:lnTo>
                    <a:lnTo>
                      <a:pt x="48" y="0"/>
                    </a:lnTo>
                    <a:lnTo>
                      <a:pt x="39" y="1"/>
                    </a:lnTo>
                    <a:lnTo>
                      <a:pt x="30" y="1"/>
                    </a:lnTo>
                    <a:lnTo>
                      <a:pt x="20" y="3"/>
                    </a:lnTo>
                    <a:lnTo>
                      <a:pt x="12" y="8"/>
                    </a:lnTo>
                    <a:lnTo>
                      <a:pt x="6" y="17"/>
                    </a:lnTo>
                    <a:lnTo>
                      <a:pt x="3" y="27"/>
                    </a:lnTo>
                    <a:lnTo>
                      <a:pt x="1" y="38"/>
                    </a:lnTo>
                    <a:lnTo>
                      <a:pt x="0" y="49"/>
                    </a:lnTo>
                    <a:lnTo>
                      <a:pt x="2" y="61"/>
                    </a:lnTo>
                    <a:lnTo>
                      <a:pt x="4" y="71"/>
                    </a:lnTo>
                    <a:lnTo>
                      <a:pt x="9" y="78"/>
                    </a:lnTo>
                    <a:lnTo>
                      <a:pt x="16" y="84"/>
                    </a:lnTo>
                    <a:lnTo>
                      <a:pt x="25" y="88"/>
                    </a:lnTo>
                    <a:lnTo>
                      <a:pt x="35" y="91"/>
                    </a:lnTo>
                    <a:lnTo>
                      <a:pt x="46" y="92"/>
                    </a:lnTo>
                    <a:lnTo>
                      <a:pt x="57" y="92"/>
                    </a:lnTo>
                    <a:lnTo>
                      <a:pt x="68" y="91"/>
                    </a:lnTo>
                    <a:lnTo>
                      <a:pt x="78" y="88"/>
                    </a:lnTo>
                    <a:lnTo>
                      <a:pt x="88" y="85"/>
                    </a:lnTo>
                    <a:lnTo>
                      <a:pt x="95" y="79"/>
                    </a:lnTo>
                    <a:lnTo>
                      <a:pt x="99" y="71"/>
                    </a:lnTo>
                    <a:lnTo>
                      <a:pt x="101" y="62"/>
                    </a:lnTo>
                    <a:lnTo>
                      <a:pt x="101" y="51"/>
                    </a:lnTo>
                    <a:lnTo>
                      <a:pt x="100" y="40"/>
                    </a:lnTo>
                    <a:lnTo>
                      <a:pt x="98" y="29"/>
                    </a:lnTo>
                    <a:lnTo>
                      <a:pt x="95" y="1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93" name="Freeform 180"/>
              <p:cNvSpPr>
                <a:spLocks/>
              </p:cNvSpPr>
              <p:nvPr/>
            </p:nvSpPr>
            <p:spPr bwMode="auto">
              <a:xfrm>
                <a:off x="4693" y="1663"/>
                <a:ext cx="10" cy="8"/>
              </a:xfrm>
              <a:custGeom>
                <a:avLst/>
                <a:gdLst>
                  <a:gd name="T0" fmla="*/ 0 w 72"/>
                  <a:gd name="T1" fmla="*/ 0 h 59"/>
                  <a:gd name="T2" fmla="*/ 0 w 72"/>
                  <a:gd name="T3" fmla="*/ 0 h 59"/>
                  <a:gd name="T4" fmla="*/ 0 w 72"/>
                  <a:gd name="T5" fmla="*/ 0 h 59"/>
                  <a:gd name="T6" fmla="*/ 0 w 72"/>
                  <a:gd name="T7" fmla="*/ 0 h 59"/>
                  <a:gd name="T8" fmla="*/ 0 w 72"/>
                  <a:gd name="T9" fmla="*/ 0 h 59"/>
                  <a:gd name="T10" fmla="*/ 0 w 72"/>
                  <a:gd name="T11" fmla="*/ 0 h 59"/>
                  <a:gd name="T12" fmla="*/ 0 w 72"/>
                  <a:gd name="T13" fmla="*/ 0 h 59"/>
                  <a:gd name="T14" fmla="*/ 0 w 72"/>
                  <a:gd name="T15" fmla="*/ 0 h 59"/>
                  <a:gd name="T16" fmla="*/ 0 w 72"/>
                  <a:gd name="T17" fmla="*/ 0 h 59"/>
                  <a:gd name="T18" fmla="*/ 0 w 72"/>
                  <a:gd name="T19" fmla="*/ 0 h 59"/>
                  <a:gd name="T20" fmla="*/ 0 w 72"/>
                  <a:gd name="T21" fmla="*/ 0 h 59"/>
                  <a:gd name="T22" fmla="*/ 0 w 72"/>
                  <a:gd name="T23" fmla="*/ 0 h 59"/>
                  <a:gd name="T24" fmla="*/ 0 w 72"/>
                  <a:gd name="T25" fmla="*/ 0 h 59"/>
                  <a:gd name="T26" fmla="*/ 0 w 72"/>
                  <a:gd name="T27" fmla="*/ 0 h 59"/>
                  <a:gd name="T28" fmla="*/ 0 w 72"/>
                  <a:gd name="T29" fmla="*/ 0 h 59"/>
                  <a:gd name="T30" fmla="*/ 0 w 72"/>
                  <a:gd name="T31" fmla="*/ 0 h 59"/>
                  <a:gd name="T32" fmla="*/ 0 w 72"/>
                  <a:gd name="T33" fmla="*/ 0 h 59"/>
                  <a:gd name="T34" fmla="*/ 0 w 72"/>
                  <a:gd name="T35" fmla="*/ 0 h 59"/>
                  <a:gd name="T36" fmla="*/ 0 w 72"/>
                  <a:gd name="T37" fmla="*/ 0 h 59"/>
                  <a:gd name="T38" fmla="*/ 0 w 72"/>
                  <a:gd name="T39" fmla="*/ 0 h 59"/>
                  <a:gd name="T40" fmla="*/ 0 w 72"/>
                  <a:gd name="T41" fmla="*/ 0 h 5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2"/>
                  <a:gd name="T64" fmla="*/ 0 h 59"/>
                  <a:gd name="T65" fmla="*/ 72 w 72"/>
                  <a:gd name="T66" fmla="*/ 59 h 5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2" h="59">
                    <a:moveTo>
                      <a:pt x="72" y="29"/>
                    </a:moveTo>
                    <a:lnTo>
                      <a:pt x="70" y="39"/>
                    </a:lnTo>
                    <a:lnTo>
                      <a:pt x="66" y="47"/>
                    </a:lnTo>
                    <a:lnTo>
                      <a:pt x="62" y="53"/>
                    </a:lnTo>
                    <a:lnTo>
                      <a:pt x="59" y="55"/>
                    </a:lnTo>
                    <a:lnTo>
                      <a:pt x="45" y="59"/>
                    </a:lnTo>
                    <a:lnTo>
                      <a:pt x="31" y="59"/>
                    </a:lnTo>
                    <a:lnTo>
                      <a:pt x="19" y="55"/>
                    </a:lnTo>
                    <a:lnTo>
                      <a:pt x="9" y="49"/>
                    </a:lnTo>
                    <a:lnTo>
                      <a:pt x="3" y="40"/>
                    </a:lnTo>
                    <a:lnTo>
                      <a:pt x="0" y="30"/>
                    </a:lnTo>
                    <a:lnTo>
                      <a:pt x="3" y="19"/>
                    </a:lnTo>
                    <a:lnTo>
                      <a:pt x="11" y="7"/>
                    </a:lnTo>
                    <a:lnTo>
                      <a:pt x="18" y="3"/>
                    </a:lnTo>
                    <a:lnTo>
                      <a:pt x="27" y="1"/>
                    </a:lnTo>
                    <a:lnTo>
                      <a:pt x="37" y="0"/>
                    </a:lnTo>
                    <a:lnTo>
                      <a:pt x="48" y="1"/>
                    </a:lnTo>
                    <a:lnTo>
                      <a:pt x="58" y="4"/>
                    </a:lnTo>
                    <a:lnTo>
                      <a:pt x="66" y="10"/>
                    </a:lnTo>
                    <a:lnTo>
                      <a:pt x="71" y="18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F95E1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94" name="Freeform 181"/>
              <p:cNvSpPr>
                <a:spLocks/>
              </p:cNvSpPr>
              <p:nvPr/>
            </p:nvSpPr>
            <p:spPr bwMode="auto">
              <a:xfrm>
                <a:off x="4726" y="1666"/>
                <a:ext cx="14" cy="13"/>
              </a:xfrm>
              <a:custGeom>
                <a:avLst/>
                <a:gdLst>
                  <a:gd name="T0" fmla="*/ 0 w 100"/>
                  <a:gd name="T1" fmla="*/ 0 h 92"/>
                  <a:gd name="T2" fmla="*/ 0 w 100"/>
                  <a:gd name="T3" fmla="*/ 0 h 92"/>
                  <a:gd name="T4" fmla="*/ 0 w 100"/>
                  <a:gd name="T5" fmla="*/ 0 h 92"/>
                  <a:gd name="T6" fmla="*/ 0 w 100"/>
                  <a:gd name="T7" fmla="*/ 0 h 92"/>
                  <a:gd name="T8" fmla="*/ 0 w 100"/>
                  <a:gd name="T9" fmla="*/ 0 h 92"/>
                  <a:gd name="T10" fmla="*/ 0 w 100"/>
                  <a:gd name="T11" fmla="*/ 0 h 92"/>
                  <a:gd name="T12" fmla="*/ 0 w 100"/>
                  <a:gd name="T13" fmla="*/ 0 h 92"/>
                  <a:gd name="T14" fmla="*/ 0 w 100"/>
                  <a:gd name="T15" fmla="*/ 0 h 92"/>
                  <a:gd name="T16" fmla="*/ 0 w 100"/>
                  <a:gd name="T17" fmla="*/ 0 h 92"/>
                  <a:gd name="T18" fmla="*/ 0 w 100"/>
                  <a:gd name="T19" fmla="*/ 0 h 92"/>
                  <a:gd name="T20" fmla="*/ 0 w 100"/>
                  <a:gd name="T21" fmla="*/ 0 h 92"/>
                  <a:gd name="T22" fmla="*/ 0 w 100"/>
                  <a:gd name="T23" fmla="*/ 0 h 92"/>
                  <a:gd name="T24" fmla="*/ 0 w 100"/>
                  <a:gd name="T25" fmla="*/ 0 h 92"/>
                  <a:gd name="T26" fmla="*/ 0 w 100"/>
                  <a:gd name="T27" fmla="*/ 0 h 92"/>
                  <a:gd name="T28" fmla="*/ 0 w 100"/>
                  <a:gd name="T29" fmla="*/ 0 h 92"/>
                  <a:gd name="T30" fmla="*/ 0 w 100"/>
                  <a:gd name="T31" fmla="*/ 0 h 92"/>
                  <a:gd name="T32" fmla="*/ 0 w 100"/>
                  <a:gd name="T33" fmla="*/ 0 h 92"/>
                  <a:gd name="T34" fmla="*/ 0 w 100"/>
                  <a:gd name="T35" fmla="*/ 0 h 92"/>
                  <a:gd name="T36" fmla="*/ 0 w 100"/>
                  <a:gd name="T37" fmla="*/ 0 h 92"/>
                  <a:gd name="T38" fmla="*/ 0 w 100"/>
                  <a:gd name="T39" fmla="*/ 0 h 92"/>
                  <a:gd name="T40" fmla="*/ 0 w 100"/>
                  <a:gd name="T41" fmla="*/ 0 h 92"/>
                  <a:gd name="T42" fmla="*/ 0 w 100"/>
                  <a:gd name="T43" fmla="*/ 0 h 92"/>
                  <a:gd name="T44" fmla="*/ 0 w 100"/>
                  <a:gd name="T45" fmla="*/ 0 h 92"/>
                  <a:gd name="T46" fmla="*/ 0 w 100"/>
                  <a:gd name="T47" fmla="*/ 0 h 92"/>
                  <a:gd name="T48" fmla="*/ 0 w 100"/>
                  <a:gd name="T49" fmla="*/ 0 h 92"/>
                  <a:gd name="T50" fmla="*/ 0 w 100"/>
                  <a:gd name="T51" fmla="*/ 0 h 92"/>
                  <a:gd name="T52" fmla="*/ 0 w 100"/>
                  <a:gd name="T53" fmla="*/ 0 h 92"/>
                  <a:gd name="T54" fmla="*/ 0 w 100"/>
                  <a:gd name="T55" fmla="*/ 0 h 92"/>
                  <a:gd name="T56" fmla="*/ 0 w 100"/>
                  <a:gd name="T57" fmla="*/ 0 h 92"/>
                  <a:gd name="T58" fmla="*/ 0 w 100"/>
                  <a:gd name="T59" fmla="*/ 0 h 92"/>
                  <a:gd name="T60" fmla="*/ 0 w 100"/>
                  <a:gd name="T61" fmla="*/ 0 h 92"/>
                  <a:gd name="T62" fmla="*/ 0 w 100"/>
                  <a:gd name="T63" fmla="*/ 0 h 92"/>
                  <a:gd name="T64" fmla="*/ 0 w 100"/>
                  <a:gd name="T65" fmla="*/ 0 h 92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"/>
                  <a:gd name="T100" fmla="*/ 0 h 92"/>
                  <a:gd name="T101" fmla="*/ 100 w 100"/>
                  <a:gd name="T102" fmla="*/ 92 h 92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" h="92">
                    <a:moveTo>
                      <a:pt x="95" y="19"/>
                    </a:moveTo>
                    <a:lnTo>
                      <a:pt x="90" y="11"/>
                    </a:lnTo>
                    <a:lnTo>
                      <a:pt x="84" y="5"/>
                    </a:lnTo>
                    <a:lnTo>
                      <a:pt x="76" y="2"/>
                    </a:lnTo>
                    <a:lnTo>
                      <a:pt x="67" y="0"/>
                    </a:lnTo>
                    <a:lnTo>
                      <a:pt x="57" y="0"/>
                    </a:lnTo>
                    <a:lnTo>
                      <a:pt x="48" y="0"/>
                    </a:lnTo>
                    <a:lnTo>
                      <a:pt x="38" y="1"/>
                    </a:lnTo>
                    <a:lnTo>
                      <a:pt x="30" y="1"/>
                    </a:lnTo>
                    <a:lnTo>
                      <a:pt x="20" y="3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2" y="26"/>
                    </a:lnTo>
                    <a:lnTo>
                      <a:pt x="0" y="37"/>
                    </a:lnTo>
                    <a:lnTo>
                      <a:pt x="0" y="49"/>
                    </a:lnTo>
                    <a:lnTo>
                      <a:pt x="1" y="61"/>
                    </a:lnTo>
                    <a:lnTo>
                      <a:pt x="4" y="71"/>
                    </a:lnTo>
                    <a:lnTo>
                      <a:pt x="8" y="78"/>
                    </a:lnTo>
                    <a:lnTo>
                      <a:pt x="15" y="84"/>
                    </a:lnTo>
                    <a:lnTo>
                      <a:pt x="24" y="88"/>
                    </a:lnTo>
                    <a:lnTo>
                      <a:pt x="34" y="91"/>
                    </a:lnTo>
                    <a:lnTo>
                      <a:pt x="45" y="92"/>
                    </a:lnTo>
                    <a:lnTo>
                      <a:pt x="56" y="92"/>
                    </a:lnTo>
                    <a:lnTo>
                      <a:pt x="67" y="91"/>
                    </a:lnTo>
                    <a:lnTo>
                      <a:pt x="77" y="88"/>
                    </a:lnTo>
                    <a:lnTo>
                      <a:pt x="87" y="85"/>
                    </a:lnTo>
                    <a:lnTo>
                      <a:pt x="93" y="79"/>
                    </a:lnTo>
                    <a:lnTo>
                      <a:pt x="98" y="71"/>
                    </a:lnTo>
                    <a:lnTo>
                      <a:pt x="100" y="62"/>
                    </a:lnTo>
                    <a:lnTo>
                      <a:pt x="100" y="51"/>
                    </a:lnTo>
                    <a:lnTo>
                      <a:pt x="99" y="40"/>
                    </a:lnTo>
                    <a:lnTo>
                      <a:pt x="97" y="29"/>
                    </a:lnTo>
                    <a:lnTo>
                      <a:pt x="95" y="1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95" name="Freeform 182"/>
              <p:cNvSpPr>
                <a:spLocks/>
              </p:cNvSpPr>
              <p:nvPr/>
            </p:nvSpPr>
            <p:spPr bwMode="auto">
              <a:xfrm>
                <a:off x="4728" y="1668"/>
                <a:ext cx="10" cy="8"/>
              </a:xfrm>
              <a:custGeom>
                <a:avLst/>
                <a:gdLst>
                  <a:gd name="T0" fmla="*/ 0 w 72"/>
                  <a:gd name="T1" fmla="*/ 0 h 60"/>
                  <a:gd name="T2" fmla="*/ 0 w 72"/>
                  <a:gd name="T3" fmla="*/ 0 h 60"/>
                  <a:gd name="T4" fmla="*/ 0 w 72"/>
                  <a:gd name="T5" fmla="*/ 0 h 60"/>
                  <a:gd name="T6" fmla="*/ 0 w 72"/>
                  <a:gd name="T7" fmla="*/ 0 h 60"/>
                  <a:gd name="T8" fmla="*/ 0 w 72"/>
                  <a:gd name="T9" fmla="*/ 0 h 60"/>
                  <a:gd name="T10" fmla="*/ 0 w 72"/>
                  <a:gd name="T11" fmla="*/ 0 h 60"/>
                  <a:gd name="T12" fmla="*/ 0 w 72"/>
                  <a:gd name="T13" fmla="*/ 0 h 60"/>
                  <a:gd name="T14" fmla="*/ 0 w 72"/>
                  <a:gd name="T15" fmla="*/ 0 h 60"/>
                  <a:gd name="T16" fmla="*/ 0 w 72"/>
                  <a:gd name="T17" fmla="*/ 0 h 60"/>
                  <a:gd name="T18" fmla="*/ 0 w 72"/>
                  <a:gd name="T19" fmla="*/ 0 h 60"/>
                  <a:gd name="T20" fmla="*/ 0 w 72"/>
                  <a:gd name="T21" fmla="*/ 0 h 60"/>
                  <a:gd name="T22" fmla="*/ 0 w 72"/>
                  <a:gd name="T23" fmla="*/ 0 h 60"/>
                  <a:gd name="T24" fmla="*/ 0 w 72"/>
                  <a:gd name="T25" fmla="*/ 0 h 60"/>
                  <a:gd name="T26" fmla="*/ 0 w 72"/>
                  <a:gd name="T27" fmla="*/ 0 h 60"/>
                  <a:gd name="T28" fmla="*/ 0 w 72"/>
                  <a:gd name="T29" fmla="*/ 0 h 60"/>
                  <a:gd name="T30" fmla="*/ 0 w 72"/>
                  <a:gd name="T31" fmla="*/ 0 h 60"/>
                  <a:gd name="T32" fmla="*/ 0 w 72"/>
                  <a:gd name="T33" fmla="*/ 0 h 60"/>
                  <a:gd name="T34" fmla="*/ 0 w 72"/>
                  <a:gd name="T35" fmla="*/ 0 h 60"/>
                  <a:gd name="T36" fmla="*/ 0 w 72"/>
                  <a:gd name="T37" fmla="*/ 0 h 60"/>
                  <a:gd name="T38" fmla="*/ 0 w 72"/>
                  <a:gd name="T39" fmla="*/ 0 h 60"/>
                  <a:gd name="T40" fmla="*/ 0 w 72"/>
                  <a:gd name="T41" fmla="*/ 0 h 6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2"/>
                  <a:gd name="T64" fmla="*/ 0 h 60"/>
                  <a:gd name="T65" fmla="*/ 72 w 72"/>
                  <a:gd name="T66" fmla="*/ 60 h 60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2" h="60">
                    <a:moveTo>
                      <a:pt x="72" y="30"/>
                    </a:moveTo>
                    <a:lnTo>
                      <a:pt x="70" y="40"/>
                    </a:lnTo>
                    <a:lnTo>
                      <a:pt x="66" y="48"/>
                    </a:lnTo>
                    <a:lnTo>
                      <a:pt x="62" y="54"/>
                    </a:lnTo>
                    <a:lnTo>
                      <a:pt x="59" y="56"/>
                    </a:lnTo>
                    <a:lnTo>
                      <a:pt x="45" y="60"/>
                    </a:lnTo>
                    <a:lnTo>
                      <a:pt x="31" y="60"/>
                    </a:lnTo>
                    <a:lnTo>
                      <a:pt x="19" y="56"/>
                    </a:lnTo>
                    <a:lnTo>
                      <a:pt x="9" y="50"/>
                    </a:lnTo>
                    <a:lnTo>
                      <a:pt x="3" y="41"/>
                    </a:lnTo>
                    <a:lnTo>
                      <a:pt x="0" y="31"/>
                    </a:lnTo>
                    <a:lnTo>
                      <a:pt x="3" y="19"/>
                    </a:lnTo>
                    <a:lnTo>
                      <a:pt x="11" y="8"/>
                    </a:lnTo>
                    <a:lnTo>
                      <a:pt x="18" y="4"/>
                    </a:lnTo>
                    <a:lnTo>
                      <a:pt x="27" y="1"/>
                    </a:lnTo>
                    <a:lnTo>
                      <a:pt x="37" y="0"/>
                    </a:lnTo>
                    <a:lnTo>
                      <a:pt x="48" y="1"/>
                    </a:lnTo>
                    <a:lnTo>
                      <a:pt x="58" y="4"/>
                    </a:lnTo>
                    <a:lnTo>
                      <a:pt x="66" y="10"/>
                    </a:lnTo>
                    <a:lnTo>
                      <a:pt x="71" y="18"/>
                    </a:lnTo>
                    <a:lnTo>
                      <a:pt x="72" y="30"/>
                    </a:lnTo>
                    <a:close/>
                  </a:path>
                </a:pathLst>
              </a:custGeom>
              <a:solidFill>
                <a:srgbClr val="F95E1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96" name="Freeform 183"/>
              <p:cNvSpPr>
                <a:spLocks/>
              </p:cNvSpPr>
              <p:nvPr/>
            </p:nvSpPr>
            <p:spPr bwMode="auto">
              <a:xfrm>
                <a:off x="4720" y="1683"/>
                <a:ext cx="14" cy="13"/>
              </a:xfrm>
              <a:custGeom>
                <a:avLst/>
                <a:gdLst>
                  <a:gd name="T0" fmla="*/ 0 w 100"/>
                  <a:gd name="T1" fmla="*/ 0 h 92"/>
                  <a:gd name="T2" fmla="*/ 0 w 100"/>
                  <a:gd name="T3" fmla="*/ 0 h 92"/>
                  <a:gd name="T4" fmla="*/ 0 w 100"/>
                  <a:gd name="T5" fmla="*/ 0 h 92"/>
                  <a:gd name="T6" fmla="*/ 0 w 100"/>
                  <a:gd name="T7" fmla="*/ 0 h 92"/>
                  <a:gd name="T8" fmla="*/ 0 w 100"/>
                  <a:gd name="T9" fmla="*/ 0 h 92"/>
                  <a:gd name="T10" fmla="*/ 0 w 100"/>
                  <a:gd name="T11" fmla="*/ 0 h 92"/>
                  <a:gd name="T12" fmla="*/ 0 w 100"/>
                  <a:gd name="T13" fmla="*/ 0 h 92"/>
                  <a:gd name="T14" fmla="*/ 0 w 100"/>
                  <a:gd name="T15" fmla="*/ 0 h 92"/>
                  <a:gd name="T16" fmla="*/ 0 w 100"/>
                  <a:gd name="T17" fmla="*/ 0 h 92"/>
                  <a:gd name="T18" fmla="*/ 0 w 100"/>
                  <a:gd name="T19" fmla="*/ 0 h 92"/>
                  <a:gd name="T20" fmla="*/ 0 w 100"/>
                  <a:gd name="T21" fmla="*/ 0 h 92"/>
                  <a:gd name="T22" fmla="*/ 0 w 100"/>
                  <a:gd name="T23" fmla="*/ 0 h 92"/>
                  <a:gd name="T24" fmla="*/ 0 w 100"/>
                  <a:gd name="T25" fmla="*/ 0 h 92"/>
                  <a:gd name="T26" fmla="*/ 0 w 100"/>
                  <a:gd name="T27" fmla="*/ 0 h 92"/>
                  <a:gd name="T28" fmla="*/ 0 w 100"/>
                  <a:gd name="T29" fmla="*/ 0 h 92"/>
                  <a:gd name="T30" fmla="*/ 0 w 100"/>
                  <a:gd name="T31" fmla="*/ 0 h 92"/>
                  <a:gd name="T32" fmla="*/ 0 w 100"/>
                  <a:gd name="T33" fmla="*/ 0 h 92"/>
                  <a:gd name="T34" fmla="*/ 0 w 100"/>
                  <a:gd name="T35" fmla="*/ 0 h 92"/>
                  <a:gd name="T36" fmla="*/ 0 w 100"/>
                  <a:gd name="T37" fmla="*/ 0 h 92"/>
                  <a:gd name="T38" fmla="*/ 0 w 100"/>
                  <a:gd name="T39" fmla="*/ 0 h 92"/>
                  <a:gd name="T40" fmla="*/ 0 w 100"/>
                  <a:gd name="T41" fmla="*/ 0 h 92"/>
                  <a:gd name="T42" fmla="*/ 0 w 100"/>
                  <a:gd name="T43" fmla="*/ 0 h 92"/>
                  <a:gd name="T44" fmla="*/ 0 w 100"/>
                  <a:gd name="T45" fmla="*/ 0 h 92"/>
                  <a:gd name="T46" fmla="*/ 0 w 100"/>
                  <a:gd name="T47" fmla="*/ 0 h 92"/>
                  <a:gd name="T48" fmla="*/ 0 w 100"/>
                  <a:gd name="T49" fmla="*/ 0 h 92"/>
                  <a:gd name="T50" fmla="*/ 0 w 100"/>
                  <a:gd name="T51" fmla="*/ 0 h 92"/>
                  <a:gd name="T52" fmla="*/ 0 w 100"/>
                  <a:gd name="T53" fmla="*/ 0 h 92"/>
                  <a:gd name="T54" fmla="*/ 0 w 100"/>
                  <a:gd name="T55" fmla="*/ 0 h 92"/>
                  <a:gd name="T56" fmla="*/ 0 w 100"/>
                  <a:gd name="T57" fmla="*/ 0 h 92"/>
                  <a:gd name="T58" fmla="*/ 0 w 100"/>
                  <a:gd name="T59" fmla="*/ 0 h 92"/>
                  <a:gd name="T60" fmla="*/ 0 w 100"/>
                  <a:gd name="T61" fmla="*/ 0 h 92"/>
                  <a:gd name="T62" fmla="*/ 0 w 100"/>
                  <a:gd name="T63" fmla="*/ 0 h 92"/>
                  <a:gd name="T64" fmla="*/ 0 w 100"/>
                  <a:gd name="T65" fmla="*/ 0 h 92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0"/>
                  <a:gd name="T100" fmla="*/ 0 h 92"/>
                  <a:gd name="T101" fmla="*/ 100 w 100"/>
                  <a:gd name="T102" fmla="*/ 92 h 92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0" h="92">
                    <a:moveTo>
                      <a:pt x="94" y="18"/>
                    </a:moveTo>
                    <a:lnTo>
                      <a:pt x="90" y="10"/>
                    </a:lnTo>
                    <a:lnTo>
                      <a:pt x="84" y="4"/>
                    </a:lnTo>
                    <a:lnTo>
                      <a:pt x="76" y="1"/>
                    </a:lnTo>
                    <a:lnTo>
                      <a:pt x="67" y="0"/>
                    </a:lnTo>
                    <a:lnTo>
                      <a:pt x="57" y="0"/>
                    </a:lnTo>
                    <a:lnTo>
                      <a:pt x="48" y="0"/>
                    </a:lnTo>
                    <a:lnTo>
                      <a:pt x="38" y="1"/>
                    </a:lnTo>
                    <a:lnTo>
                      <a:pt x="30" y="1"/>
                    </a:lnTo>
                    <a:lnTo>
                      <a:pt x="20" y="3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2" y="26"/>
                    </a:lnTo>
                    <a:lnTo>
                      <a:pt x="0" y="37"/>
                    </a:lnTo>
                    <a:lnTo>
                      <a:pt x="0" y="48"/>
                    </a:lnTo>
                    <a:lnTo>
                      <a:pt x="1" y="60"/>
                    </a:lnTo>
                    <a:lnTo>
                      <a:pt x="4" y="71"/>
                    </a:lnTo>
                    <a:lnTo>
                      <a:pt x="8" y="78"/>
                    </a:lnTo>
                    <a:lnTo>
                      <a:pt x="15" y="84"/>
                    </a:lnTo>
                    <a:lnTo>
                      <a:pt x="24" y="88"/>
                    </a:lnTo>
                    <a:lnTo>
                      <a:pt x="34" y="91"/>
                    </a:lnTo>
                    <a:lnTo>
                      <a:pt x="45" y="92"/>
                    </a:lnTo>
                    <a:lnTo>
                      <a:pt x="56" y="92"/>
                    </a:lnTo>
                    <a:lnTo>
                      <a:pt x="67" y="91"/>
                    </a:lnTo>
                    <a:lnTo>
                      <a:pt x="77" y="88"/>
                    </a:lnTo>
                    <a:lnTo>
                      <a:pt x="87" y="85"/>
                    </a:lnTo>
                    <a:lnTo>
                      <a:pt x="94" y="79"/>
                    </a:lnTo>
                    <a:lnTo>
                      <a:pt x="98" y="71"/>
                    </a:lnTo>
                    <a:lnTo>
                      <a:pt x="100" y="61"/>
                    </a:lnTo>
                    <a:lnTo>
                      <a:pt x="100" y="50"/>
                    </a:lnTo>
                    <a:lnTo>
                      <a:pt x="99" y="39"/>
                    </a:lnTo>
                    <a:lnTo>
                      <a:pt x="97" y="28"/>
                    </a:lnTo>
                    <a:lnTo>
                      <a:pt x="94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97" name="Freeform 184"/>
              <p:cNvSpPr>
                <a:spLocks/>
              </p:cNvSpPr>
              <p:nvPr/>
            </p:nvSpPr>
            <p:spPr bwMode="auto">
              <a:xfrm>
                <a:off x="4722" y="1685"/>
                <a:ext cx="10" cy="9"/>
              </a:xfrm>
              <a:custGeom>
                <a:avLst/>
                <a:gdLst>
                  <a:gd name="T0" fmla="*/ 0 w 72"/>
                  <a:gd name="T1" fmla="*/ 0 h 61"/>
                  <a:gd name="T2" fmla="*/ 0 w 72"/>
                  <a:gd name="T3" fmla="*/ 0 h 61"/>
                  <a:gd name="T4" fmla="*/ 0 w 72"/>
                  <a:gd name="T5" fmla="*/ 0 h 61"/>
                  <a:gd name="T6" fmla="*/ 0 w 72"/>
                  <a:gd name="T7" fmla="*/ 0 h 61"/>
                  <a:gd name="T8" fmla="*/ 0 w 72"/>
                  <a:gd name="T9" fmla="*/ 0 h 61"/>
                  <a:gd name="T10" fmla="*/ 0 w 72"/>
                  <a:gd name="T11" fmla="*/ 0 h 61"/>
                  <a:gd name="T12" fmla="*/ 0 w 72"/>
                  <a:gd name="T13" fmla="*/ 0 h 61"/>
                  <a:gd name="T14" fmla="*/ 0 w 72"/>
                  <a:gd name="T15" fmla="*/ 0 h 61"/>
                  <a:gd name="T16" fmla="*/ 0 w 72"/>
                  <a:gd name="T17" fmla="*/ 0 h 61"/>
                  <a:gd name="T18" fmla="*/ 0 w 72"/>
                  <a:gd name="T19" fmla="*/ 0 h 61"/>
                  <a:gd name="T20" fmla="*/ 0 w 72"/>
                  <a:gd name="T21" fmla="*/ 0 h 61"/>
                  <a:gd name="T22" fmla="*/ 0 w 72"/>
                  <a:gd name="T23" fmla="*/ 0 h 61"/>
                  <a:gd name="T24" fmla="*/ 0 w 72"/>
                  <a:gd name="T25" fmla="*/ 0 h 61"/>
                  <a:gd name="T26" fmla="*/ 0 w 72"/>
                  <a:gd name="T27" fmla="*/ 0 h 61"/>
                  <a:gd name="T28" fmla="*/ 0 w 72"/>
                  <a:gd name="T29" fmla="*/ 0 h 61"/>
                  <a:gd name="T30" fmla="*/ 0 w 72"/>
                  <a:gd name="T31" fmla="*/ 0 h 61"/>
                  <a:gd name="T32" fmla="*/ 0 w 72"/>
                  <a:gd name="T33" fmla="*/ 0 h 61"/>
                  <a:gd name="T34" fmla="*/ 0 w 72"/>
                  <a:gd name="T35" fmla="*/ 0 h 61"/>
                  <a:gd name="T36" fmla="*/ 0 w 72"/>
                  <a:gd name="T37" fmla="*/ 0 h 61"/>
                  <a:gd name="T38" fmla="*/ 0 w 72"/>
                  <a:gd name="T39" fmla="*/ 0 h 61"/>
                  <a:gd name="T40" fmla="*/ 0 w 72"/>
                  <a:gd name="T41" fmla="*/ 0 h 6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2"/>
                  <a:gd name="T64" fmla="*/ 0 h 61"/>
                  <a:gd name="T65" fmla="*/ 72 w 72"/>
                  <a:gd name="T66" fmla="*/ 61 h 61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2" h="61">
                    <a:moveTo>
                      <a:pt x="72" y="30"/>
                    </a:moveTo>
                    <a:lnTo>
                      <a:pt x="70" y="40"/>
                    </a:lnTo>
                    <a:lnTo>
                      <a:pt x="66" y="48"/>
                    </a:lnTo>
                    <a:lnTo>
                      <a:pt x="62" y="54"/>
                    </a:lnTo>
                    <a:lnTo>
                      <a:pt x="59" y="57"/>
                    </a:lnTo>
                    <a:lnTo>
                      <a:pt x="45" y="61"/>
                    </a:lnTo>
                    <a:lnTo>
                      <a:pt x="31" y="61"/>
                    </a:lnTo>
                    <a:lnTo>
                      <a:pt x="19" y="57"/>
                    </a:lnTo>
                    <a:lnTo>
                      <a:pt x="9" y="50"/>
                    </a:lnTo>
                    <a:lnTo>
                      <a:pt x="3" y="41"/>
                    </a:lnTo>
                    <a:lnTo>
                      <a:pt x="0" y="31"/>
                    </a:lnTo>
                    <a:lnTo>
                      <a:pt x="3" y="19"/>
                    </a:lnTo>
                    <a:lnTo>
                      <a:pt x="11" y="8"/>
                    </a:lnTo>
                    <a:lnTo>
                      <a:pt x="18" y="4"/>
                    </a:lnTo>
                    <a:lnTo>
                      <a:pt x="27" y="1"/>
                    </a:lnTo>
                    <a:lnTo>
                      <a:pt x="37" y="0"/>
                    </a:lnTo>
                    <a:lnTo>
                      <a:pt x="48" y="1"/>
                    </a:lnTo>
                    <a:lnTo>
                      <a:pt x="58" y="4"/>
                    </a:lnTo>
                    <a:lnTo>
                      <a:pt x="66" y="10"/>
                    </a:lnTo>
                    <a:lnTo>
                      <a:pt x="71" y="18"/>
                    </a:lnTo>
                    <a:lnTo>
                      <a:pt x="72" y="30"/>
                    </a:lnTo>
                    <a:close/>
                  </a:path>
                </a:pathLst>
              </a:custGeom>
              <a:solidFill>
                <a:srgbClr val="F95E1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98" name="Freeform 185"/>
              <p:cNvSpPr>
                <a:spLocks/>
              </p:cNvSpPr>
              <p:nvPr/>
            </p:nvSpPr>
            <p:spPr bwMode="auto">
              <a:xfrm>
                <a:off x="4686" y="1679"/>
                <a:ext cx="14" cy="13"/>
              </a:xfrm>
              <a:custGeom>
                <a:avLst/>
                <a:gdLst>
                  <a:gd name="T0" fmla="*/ 0 w 102"/>
                  <a:gd name="T1" fmla="*/ 0 h 91"/>
                  <a:gd name="T2" fmla="*/ 0 w 102"/>
                  <a:gd name="T3" fmla="*/ 0 h 91"/>
                  <a:gd name="T4" fmla="*/ 0 w 102"/>
                  <a:gd name="T5" fmla="*/ 0 h 91"/>
                  <a:gd name="T6" fmla="*/ 0 w 102"/>
                  <a:gd name="T7" fmla="*/ 0 h 91"/>
                  <a:gd name="T8" fmla="*/ 0 w 102"/>
                  <a:gd name="T9" fmla="*/ 0 h 91"/>
                  <a:gd name="T10" fmla="*/ 0 w 102"/>
                  <a:gd name="T11" fmla="*/ 0 h 91"/>
                  <a:gd name="T12" fmla="*/ 0 w 102"/>
                  <a:gd name="T13" fmla="*/ 0 h 91"/>
                  <a:gd name="T14" fmla="*/ 0 w 102"/>
                  <a:gd name="T15" fmla="*/ 0 h 91"/>
                  <a:gd name="T16" fmla="*/ 0 w 102"/>
                  <a:gd name="T17" fmla="*/ 0 h 91"/>
                  <a:gd name="T18" fmla="*/ 0 w 102"/>
                  <a:gd name="T19" fmla="*/ 0 h 91"/>
                  <a:gd name="T20" fmla="*/ 0 w 102"/>
                  <a:gd name="T21" fmla="*/ 0 h 91"/>
                  <a:gd name="T22" fmla="*/ 0 w 102"/>
                  <a:gd name="T23" fmla="*/ 0 h 91"/>
                  <a:gd name="T24" fmla="*/ 0 w 102"/>
                  <a:gd name="T25" fmla="*/ 0 h 91"/>
                  <a:gd name="T26" fmla="*/ 0 w 102"/>
                  <a:gd name="T27" fmla="*/ 0 h 91"/>
                  <a:gd name="T28" fmla="*/ 0 w 102"/>
                  <a:gd name="T29" fmla="*/ 0 h 91"/>
                  <a:gd name="T30" fmla="*/ 0 w 102"/>
                  <a:gd name="T31" fmla="*/ 0 h 91"/>
                  <a:gd name="T32" fmla="*/ 0 w 102"/>
                  <a:gd name="T33" fmla="*/ 0 h 91"/>
                  <a:gd name="T34" fmla="*/ 0 w 102"/>
                  <a:gd name="T35" fmla="*/ 0 h 91"/>
                  <a:gd name="T36" fmla="*/ 0 w 102"/>
                  <a:gd name="T37" fmla="*/ 0 h 91"/>
                  <a:gd name="T38" fmla="*/ 0 w 102"/>
                  <a:gd name="T39" fmla="*/ 0 h 91"/>
                  <a:gd name="T40" fmla="*/ 0 w 102"/>
                  <a:gd name="T41" fmla="*/ 0 h 91"/>
                  <a:gd name="T42" fmla="*/ 0 w 102"/>
                  <a:gd name="T43" fmla="*/ 0 h 91"/>
                  <a:gd name="T44" fmla="*/ 0 w 102"/>
                  <a:gd name="T45" fmla="*/ 0 h 91"/>
                  <a:gd name="T46" fmla="*/ 0 w 102"/>
                  <a:gd name="T47" fmla="*/ 0 h 91"/>
                  <a:gd name="T48" fmla="*/ 0 w 102"/>
                  <a:gd name="T49" fmla="*/ 0 h 91"/>
                  <a:gd name="T50" fmla="*/ 0 w 102"/>
                  <a:gd name="T51" fmla="*/ 0 h 91"/>
                  <a:gd name="T52" fmla="*/ 0 w 102"/>
                  <a:gd name="T53" fmla="*/ 0 h 91"/>
                  <a:gd name="T54" fmla="*/ 0 w 102"/>
                  <a:gd name="T55" fmla="*/ 0 h 91"/>
                  <a:gd name="T56" fmla="*/ 0 w 102"/>
                  <a:gd name="T57" fmla="*/ 0 h 91"/>
                  <a:gd name="T58" fmla="*/ 0 w 102"/>
                  <a:gd name="T59" fmla="*/ 0 h 91"/>
                  <a:gd name="T60" fmla="*/ 0 w 102"/>
                  <a:gd name="T61" fmla="*/ 0 h 91"/>
                  <a:gd name="T62" fmla="*/ 0 w 102"/>
                  <a:gd name="T63" fmla="*/ 0 h 91"/>
                  <a:gd name="T64" fmla="*/ 0 w 102"/>
                  <a:gd name="T65" fmla="*/ 0 h 91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2"/>
                  <a:gd name="T100" fmla="*/ 0 h 91"/>
                  <a:gd name="T101" fmla="*/ 102 w 102"/>
                  <a:gd name="T102" fmla="*/ 91 h 91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2" h="91">
                    <a:moveTo>
                      <a:pt x="96" y="18"/>
                    </a:moveTo>
                    <a:lnTo>
                      <a:pt x="92" y="10"/>
                    </a:lnTo>
                    <a:lnTo>
                      <a:pt x="85" y="4"/>
                    </a:lnTo>
                    <a:lnTo>
                      <a:pt x="77" y="1"/>
                    </a:lnTo>
                    <a:lnTo>
                      <a:pt x="68" y="0"/>
                    </a:lnTo>
                    <a:lnTo>
                      <a:pt x="59" y="0"/>
                    </a:lnTo>
                    <a:lnTo>
                      <a:pt x="49" y="0"/>
                    </a:lnTo>
                    <a:lnTo>
                      <a:pt x="40" y="1"/>
                    </a:lnTo>
                    <a:lnTo>
                      <a:pt x="31" y="1"/>
                    </a:lnTo>
                    <a:lnTo>
                      <a:pt x="20" y="3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2" y="26"/>
                    </a:lnTo>
                    <a:lnTo>
                      <a:pt x="0" y="37"/>
                    </a:lnTo>
                    <a:lnTo>
                      <a:pt x="0" y="48"/>
                    </a:lnTo>
                    <a:lnTo>
                      <a:pt x="1" y="60"/>
                    </a:lnTo>
                    <a:lnTo>
                      <a:pt x="4" y="70"/>
                    </a:lnTo>
                    <a:lnTo>
                      <a:pt x="9" y="77"/>
                    </a:lnTo>
                    <a:lnTo>
                      <a:pt x="16" y="83"/>
                    </a:lnTo>
                    <a:lnTo>
                      <a:pt x="25" y="87"/>
                    </a:lnTo>
                    <a:lnTo>
                      <a:pt x="36" y="90"/>
                    </a:lnTo>
                    <a:lnTo>
                      <a:pt x="47" y="91"/>
                    </a:lnTo>
                    <a:lnTo>
                      <a:pt x="58" y="91"/>
                    </a:lnTo>
                    <a:lnTo>
                      <a:pt x="69" y="90"/>
                    </a:lnTo>
                    <a:lnTo>
                      <a:pt x="79" y="87"/>
                    </a:lnTo>
                    <a:lnTo>
                      <a:pt x="89" y="84"/>
                    </a:lnTo>
                    <a:lnTo>
                      <a:pt x="95" y="78"/>
                    </a:lnTo>
                    <a:lnTo>
                      <a:pt x="100" y="70"/>
                    </a:lnTo>
                    <a:lnTo>
                      <a:pt x="102" y="61"/>
                    </a:lnTo>
                    <a:lnTo>
                      <a:pt x="102" y="50"/>
                    </a:lnTo>
                    <a:lnTo>
                      <a:pt x="101" y="39"/>
                    </a:lnTo>
                    <a:lnTo>
                      <a:pt x="99" y="28"/>
                    </a:lnTo>
                    <a:lnTo>
                      <a:pt x="96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99" name="Freeform 186"/>
              <p:cNvSpPr>
                <a:spLocks/>
              </p:cNvSpPr>
              <p:nvPr/>
            </p:nvSpPr>
            <p:spPr bwMode="auto">
              <a:xfrm>
                <a:off x="4688" y="1681"/>
                <a:ext cx="10" cy="9"/>
              </a:xfrm>
              <a:custGeom>
                <a:avLst/>
                <a:gdLst>
                  <a:gd name="T0" fmla="*/ 0 w 72"/>
                  <a:gd name="T1" fmla="*/ 0 h 60"/>
                  <a:gd name="T2" fmla="*/ 0 w 72"/>
                  <a:gd name="T3" fmla="*/ 0 h 60"/>
                  <a:gd name="T4" fmla="*/ 0 w 72"/>
                  <a:gd name="T5" fmla="*/ 0 h 60"/>
                  <a:gd name="T6" fmla="*/ 0 w 72"/>
                  <a:gd name="T7" fmla="*/ 0 h 60"/>
                  <a:gd name="T8" fmla="*/ 0 w 72"/>
                  <a:gd name="T9" fmla="*/ 0 h 60"/>
                  <a:gd name="T10" fmla="*/ 0 w 72"/>
                  <a:gd name="T11" fmla="*/ 0 h 60"/>
                  <a:gd name="T12" fmla="*/ 0 w 72"/>
                  <a:gd name="T13" fmla="*/ 0 h 60"/>
                  <a:gd name="T14" fmla="*/ 0 w 72"/>
                  <a:gd name="T15" fmla="*/ 0 h 60"/>
                  <a:gd name="T16" fmla="*/ 0 w 72"/>
                  <a:gd name="T17" fmla="*/ 0 h 60"/>
                  <a:gd name="T18" fmla="*/ 0 w 72"/>
                  <a:gd name="T19" fmla="*/ 0 h 60"/>
                  <a:gd name="T20" fmla="*/ 0 w 72"/>
                  <a:gd name="T21" fmla="*/ 0 h 60"/>
                  <a:gd name="T22" fmla="*/ 0 w 72"/>
                  <a:gd name="T23" fmla="*/ 0 h 60"/>
                  <a:gd name="T24" fmla="*/ 0 w 72"/>
                  <a:gd name="T25" fmla="*/ 0 h 60"/>
                  <a:gd name="T26" fmla="*/ 0 w 72"/>
                  <a:gd name="T27" fmla="*/ 0 h 60"/>
                  <a:gd name="T28" fmla="*/ 0 w 72"/>
                  <a:gd name="T29" fmla="*/ 0 h 60"/>
                  <a:gd name="T30" fmla="*/ 0 w 72"/>
                  <a:gd name="T31" fmla="*/ 0 h 60"/>
                  <a:gd name="T32" fmla="*/ 0 w 72"/>
                  <a:gd name="T33" fmla="*/ 0 h 60"/>
                  <a:gd name="T34" fmla="*/ 0 w 72"/>
                  <a:gd name="T35" fmla="*/ 0 h 60"/>
                  <a:gd name="T36" fmla="*/ 0 w 72"/>
                  <a:gd name="T37" fmla="*/ 0 h 60"/>
                  <a:gd name="T38" fmla="*/ 0 w 72"/>
                  <a:gd name="T39" fmla="*/ 0 h 60"/>
                  <a:gd name="T40" fmla="*/ 0 w 72"/>
                  <a:gd name="T41" fmla="*/ 0 h 6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2"/>
                  <a:gd name="T64" fmla="*/ 0 h 60"/>
                  <a:gd name="T65" fmla="*/ 72 w 72"/>
                  <a:gd name="T66" fmla="*/ 60 h 60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2" h="60">
                    <a:moveTo>
                      <a:pt x="72" y="30"/>
                    </a:moveTo>
                    <a:lnTo>
                      <a:pt x="70" y="40"/>
                    </a:lnTo>
                    <a:lnTo>
                      <a:pt x="67" y="48"/>
                    </a:lnTo>
                    <a:lnTo>
                      <a:pt x="63" y="54"/>
                    </a:lnTo>
                    <a:lnTo>
                      <a:pt x="59" y="56"/>
                    </a:lnTo>
                    <a:lnTo>
                      <a:pt x="45" y="60"/>
                    </a:lnTo>
                    <a:lnTo>
                      <a:pt x="31" y="60"/>
                    </a:lnTo>
                    <a:lnTo>
                      <a:pt x="19" y="56"/>
                    </a:lnTo>
                    <a:lnTo>
                      <a:pt x="8" y="50"/>
                    </a:lnTo>
                    <a:lnTo>
                      <a:pt x="2" y="41"/>
                    </a:lnTo>
                    <a:lnTo>
                      <a:pt x="0" y="31"/>
                    </a:lnTo>
                    <a:lnTo>
                      <a:pt x="3" y="20"/>
                    </a:lnTo>
                    <a:lnTo>
                      <a:pt x="12" y="8"/>
                    </a:lnTo>
                    <a:lnTo>
                      <a:pt x="18" y="4"/>
                    </a:lnTo>
                    <a:lnTo>
                      <a:pt x="27" y="1"/>
                    </a:lnTo>
                    <a:lnTo>
                      <a:pt x="38" y="0"/>
                    </a:lnTo>
                    <a:lnTo>
                      <a:pt x="48" y="1"/>
                    </a:lnTo>
                    <a:lnTo>
                      <a:pt x="58" y="4"/>
                    </a:lnTo>
                    <a:lnTo>
                      <a:pt x="66" y="10"/>
                    </a:lnTo>
                    <a:lnTo>
                      <a:pt x="71" y="18"/>
                    </a:lnTo>
                    <a:lnTo>
                      <a:pt x="72" y="30"/>
                    </a:lnTo>
                    <a:close/>
                  </a:path>
                </a:pathLst>
              </a:custGeom>
              <a:solidFill>
                <a:srgbClr val="F95E1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00" name="Freeform 187"/>
              <p:cNvSpPr>
                <a:spLocks/>
              </p:cNvSpPr>
              <p:nvPr/>
            </p:nvSpPr>
            <p:spPr bwMode="auto">
              <a:xfrm>
                <a:off x="4680" y="1702"/>
                <a:ext cx="48" cy="15"/>
              </a:xfrm>
              <a:custGeom>
                <a:avLst/>
                <a:gdLst>
                  <a:gd name="T0" fmla="*/ 0 w 330"/>
                  <a:gd name="T1" fmla="*/ 0 h 104"/>
                  <a:gd name="T2" fmla="*/ 0 w 330"/>
                  <a:gd name="T3" fmla="*/ 0 h 104"/>
                  <a:gd name="T4" fmla="*/ 0 w 330"/>
                  <a:gd name="T5" fmla="*/ 0 h 104"/>
                  <a:gd name="T6" fmla="*/ 0 w 330"/>
                  <a:gd name="T7" fmla="*/ 0 h 104"/>
                  <a:gd name="T8" fmla="*/ 0 w 330"/>
                  <a:gd name="T9" fmla="*/ 0 h 104"/>
                  <a:gd name="T10" fmla="*/ 0 w 330"/>
                  <a:gd name="T11" fmla="*/ 0 h 104"/>
                  <a:gd name="T12" fmla="*/ 0 w 330"/>
                  <a:gd name="T13" fmla="*/ 0 h 104"/>
                  <a:gd name="T14" fmla="*/ 0 w 330"/>
                  <a:gd name="T15" fmla="*/ 0 h 104"/>
                  <a:gd name="T16" fmla="*/ 0 w 330"/>
                  <a:gd name="T17" fmla="*/ 0 h 104"/>
                  <a:gd name="T18" fmla="*/ 0 w 330"/>
                  <a:gd name="T19" fmla="*/ 0 h 104"/>
                  <a:gd name="T20" fmla="*/ 0 w 330"/>
                  <a:gd name="T21" fmla="*/ 0 h 104"/>
                  <a:gd name="T22" fmla="*/ 0 w 330"/>
                  <a:gd name="T23" fmla="*/ 0 h 104"/>
                  <a:gd name="T24" fmla="*/ 0 w 330"/>
                  <a:gd name="T25" fmla="*/ 0 h 104"/>
                  <a:gd name="T26" fmla="*/ 0 w 330"/>
                  <a:gd name="T27" fmla="*/ 0 h 104"/>
                  <a:gd name="T28" fmla="*/ 0 w 330"/>
                  <a:gd name="T29" fmla="*/ 0 h 104"/>
                  <a:gd name="T30" fmla="*/ 0 w 330"/>
                  <a:gd name="T31" fmla="*/ 0 h 104"/>
                  <a:gd name="T32" fmla="*/ 0 w 330"/>
                  <a:gd name="T33" fmla="*/ 0 h 104"/>
                  <a:gd name="T34" fmla="*/ 0 w 330"/>
                  <a:gd name="T35" fmla="*/ 0 h 104"/>
                  <a:gd name="T36" fmla="*/ 0 w 330"/>
                  <a:gd name="T37" fmla="*/ 0 h 104"/>
                  <a:gd name="T38" fmla="*/ 0 w 330"/>
                  <a:gd name="T39" fmla="*/ 0 h 104"/>
                  <a:gd name="T40" fmla="*/ 0 w 330"/>
                  <a:gd name="T41" fmla="*/ 0 h 104"/>
                  <a:gd name="T42" fmla="*/ 0 w 330"/>
                  <a:gd name="T43" fmla="*/ 0 h 104"/>
                  <a:gd name="T44" fmla="*/ 0 w 330"/>
                  <a:gd name="T45" fmla="*/ 0 h 104"/>
                  <a:gd name="T46" fmla="*/ 0 w 330"/>
                  <a:gd name="T47" fmla="*/ 0 h 104"/>
                  <a:gd name="T48" fmla="*/ 0 w 330"/>
                  <a:gd name="T49" fmla="*/ 0 h 104"/>
                  <a:gd name="T50" fmla="*/ 0 w 330"/>
                  <a:gd name="T51" fmla="*/ 0 h 104"/>
                  <a:gd name="T52" fmla="*/ 0 w 330"/>
                  <a:gd name="T53" fmla="*/ 0 h 104"/>
                  <a:gd name="T54" fmla="*/ 0 w 330"/>
                  <a:gd name="T55" fmla="*/ 0 h 104"/>
                  <a:gd name="T56" fmla="*/ 0 w 330"/>
                  <a:gd name="T57" fmla="*/ 0 h 104"/>
                  <a:gd name="T58" fmla="*/ 0 w 330"/>
                  <a:gd name="T59" fmla="*/ 0 h 104"/>
                  <a:gd name="T60" fmla="*/ 0 w 330"/>
                  <a:gd name="T61" fmla="*/ 0 h 104"/>
                  <a:gd name="T62" fmla="*/ 0 w 330"/>
                  <a:gd name="T63" fmla="*/ 0 h 104"/>
                  <a:gd name="T64" fmla="*/ 0 w 330"/>
                  <a:gd name="T65" fmla="*/ 0 h 104"/>
                  <a:gd name="T66" fmla="*/ 0 w 330"/>
                  <a:gd name="T67" fmla="*/ 0 h 104"/>
                  <a:gd name="T68" fmla="*/ 0 w 330"/>
                  <a:gd name="T69" fmla="*/ 0 h 104"/>
                  <a:gd name="T70" fmla="*/ 0 w 330"/>
                  <a:gd name="T71" fmla="*/ 0 h 104"/>
                  <a:gd name="T72" fmla="*/ 0 w 330"/>
                  <a:gd name="T73" fmla="*/ 0 h 104"/>
                  <a:gd name="T74" fmla="*/ 0 w 330"/>
                  <a:gd name="T75" fmla="*/ 0 h 104"/>
                  <a:gd name="T76" fmla="*/ 0 w 330"/>
                  <a:gd name="T77" fmla="*/ 0 h 104"/>
                  <a:gd name="T78" fmla="*/ 0 w 330"/>
                  <a:gd name="T79" fmla="*/ 0 h 104"/>
                  <a:gd name="T80" fmla="*/ 0 w 330"/>
                  <a:gd name="T81" fmla="*/ 0 h 104"/>
                  <a:gd name="T82" fmla="*/ 0 w 330"/>
                  <a:gd name="T83" fmla="*/ 0 h 104"/>
                  <a:gd name="T84" fmla="*/ 0 w 330"/>
                  <a:gd name="T85" fmla="*/ 0 h 104"/>
                  <a:gd name="T86" fmla="*/ 0 w 330"/>
                  <a:gd name="T87" fmla="*/ 0 h 104"/>
                  <a:gd name="T88" fmla="*/ 0 w 330"/>
                  <a:gd name="T89" fmla="*/ 0 h 104"/>
                  <a:gd name="T90" fmla="*/ 0 w 330"/>
                  <a:gd name="T91" fmla="*/ 0 h 104"/>
                  <a:gd name="T92" fmla="*/ 0 w 330"/>
                  <a:gd name="T93" fmla="*/ 0 h 104"/>
                  <a:gd name="T94" fmla="*/ 0 w 330"/>
                  <a:gd name="T95" fmla="*/ 0 h 104"/>
                  <a:gd name="T96" fmla="*/ 0 w 330"/>
                  <a:gd name="T97" fmla="*/ 0 h 104"/>
                  <a:gd name="T98" fmla="*/ 0 w 330"/>
                  <a:gd name="T99" fmla="*/ 0 h 104"/>
                  <a:gd name="T100" fmla="*/ 0 w 330"/>
                  <a:gd name="T101" fmla="*/ 0 h 104"/>
                  <a:gd name="T102" fmla="*/ 0 w 330"/>
                  <a:gd name="T103" fmla="*/ 0 h 104"/>
                  <a:gd name="T104" fmla="*/ 0 w 330"/>
                  <a:gd name="T105" fmla="*/ 0 h 104"/>
                  <a:gd name="T106" fmla="*/ 0 w 330"/>
                  <a:gd name="T107" fmla="*/ 0 h 104"/>
                  <a:gd name="T108" fmla="*/ 0 w 330"/>
                  <a:gd name="T109" fmla="*/ 0 h 104"/>
                  <a:gd name="T110" fmla="*/ 0 w 330"/>
                  <a:gd name="T111" fmla="*/ 0 h 104"/>
                  <a:gd name="T112" fmla="*/ 0 w 330"/>
                  <a:gd name="T113" fmla="*/ 0 h 104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330"/>
                  <a:gd name="T172" fmla="*/ 0 h 104"/>
                  <a:gd name="T173" fmla="*/ 330 w 330"/>
                  <a:gd name="T174" fmla="*/ 104 h 104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330" h="104">
                    <a:moveTo>
                      <a:pt x="330" y="48"/>
                    </a:moveTo>
                    <a:lnTo>
                      <a:pt x="329" y="42"/>
                    </a:lnTo>
                    <a:lnTo>
                      <a:pt x="327" y="36"/>
                    </a:lnTo>
                    <a:lnTo>
                      <a:pt x="324" y="32"/>
                    </a:lnTo>
                    <a:lnTo>
                      <a:pt x="321" y="31"/>
                    </a:lnTo>
                    <a:lnTo>
                      <a:pt x="303" y="30"/>
                    </a:lnTo>
                    <a:lnTo>
                      <a:pt x="286" y="28"/>
                    </a:lnTo>
                    <a:lnTo>
                      <a:pt x="268" y="27"/>
                    </a:lnTo>
                    <a:lnTo>
                      <a:pt x="250" y="25"/>
                    </a:lnTo>
                    <a:lnTo>
                      <a:pt x="233" y="23"/>
                    </a:lnTo>
                    <a:lnTo>
                      <a:pt x="215" y="20"/>
                    </a:lnTo>
                    <a:lnTo>
                      <a:pt x="198" y="18"/>
                    </a:lnTo>
                    <a:lnTo>
                      <a:pt x="181" y="15"/>
                    </a:lnTo>
                    <a:lnTo>
                      <a:pt x="163" y="13"/>
                    </a:lnTo>
                    <a:lnTo>
                      <a:pt x="146" y="11"/>
                    </a:lnTo>
                    <a:lnTo>
                      <a:pt x="128" y="8"/>
                    </a:lnTo>
                    <a:lnTo>
                      <a:pt x="111" y="6"/>
                    </a:lnTo>
                    <a:lnTo>
                      <a:pt x="93" y="4"/>
                    </a:lnTo>
                    <a:lnTo>
                      <a:pt x="75" y="3"/>
                    </a:lnTo>
                    <a:lnTo>
                      <a:pt x="57" y="1"/>
                    </a:lnTo>
                    <a:lnTo>
                      <a:pt x="39" y="0"/>
                    </a:lnTo>
                    <a:lnTo>
                      <a:pt x="31" y="1"/>
                    </a:lnTo>
                    <a:lnTo>
                      <a:pt x="24" y="2"/>
                    </a:lnTo>
                    <a:lnTo>
                      <a:pt x="17" y="5"/>
                    </a:lnTo>
                    <a:lnTo>
                      <a:pt x="11" y="10"/>
                    </a:lnTo>
                    <a:lnTo>
                      <a:pt x="7" y="15"/>
                    </a:lnTo>
                    <a:lnTo>
                      <a:pt x="3" y="22"/>
                    </a:lnTo>
                    <a:lnTo>
                      <a:pt x="1" y="30"/>
                    </a:lnTo>
                    <a:lnTo>
                      <a:pt x="0" y="39"/>
                    </a:lnTo>
                    <a:lnTo>
                      <a:pt x="3" y="46"/>
                    </a:lnTo>
                    <a:lnTo>
                      <a:pt x="7" y="52"/>
                    </a:lnTo>
                    <a:lnTo>
                      <a:pt x="11" y="57"/>
                    </a:lnTo>
                    <a:lnTo>
                      <a:pt x="17" y="61"/>
                    </a:lnTo>
                    <a:lnTo>
                      <a:pt x="31" y="63"/>
                    </a:lnTo>
                    <a:lnTo>
                      <a:pt x="45" y="64"/>
                    </a:lnTo>
                    <a:lnTo>
                      <a:pt x="58" y="66"/>
                    </a:lnTo>
                    <a:lnTo>
                      <a:pt x="73" y="68"/>
                    </a:lnTo>
                    <a:lnTo>
                      <a:pt x="86" y="70"/>
                    </a:lnTo>
                    <a:lnTo>
                      <a:pt x="99" y="71"/>
                    </a:lnTo>
                    <a:lnTo>
                      <a:pt x="113" y="73"/>
                    </a:lnTo>
                    <a:lnTo>
                      <a:pt x="126" y="76"/>
                    </a:lnTo>
                    <a:lnTo>
                      <a:pt x="139" y="78"/>
                    </a:lnTo>
                    <a:lnTo>
                      <a:pt x="152" y="80"/>
                    </a:lnTo>
                    <a:lnTo>
                      <a:pt x="165" y="83"/>
                    </a:lnTo>
                    <a:lnTo>
                      <a:pt x="178" y="86"/>
                    </a:lnTo>
                    <a:lnTo>
                      <a:pt x="191" y="89"/>
                    </a:lnTo>
                    <a:lnTo>
                      <a:pt x="204" y="92"/>
                    </a:lnTo>
                    <a:lnTo>
                      <a:pt x="217" y="96"/>
                    </a:lnTo>
                    <a:lnTo>
                      <a:pt x="230" y="100"/>
                    </a:lnTo>
                    <a:lnTo>
                      <a:pt x="247" y="103"/>
                    </a:lnTo>
                    <a:lnTo>
                      <a:pt x="264" y="104"/>
                    </a:lnTo>
                    <a:lnTo>
                      <a:pt x="281" y="104"/>
                    </a:lnTo>
                    <a:lnTo>
                      <a:pt x="296" y="100"/>
                    </a:lnTo>
                    <a:lnTo>
                      <a:pt x="310" y="94"/>
                    </a:lnTo>
                    <a:lnTo>
                      <a:pt x="320" y="83"/>
                    </a:lnTo>
                    <a:lnTo>
                      <a:pt x="327" y="68"/>
                    </a:lnTo>
                    <a:lnTo>
                      <a:pt x="330" y="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01" name="Freeform 188"/>
              <p:cNvSpPr>
                <a:spLocks/>
              </p:cNvSpPr>
              <p:nvPr/>
            </p:nvSpPr>
            <p:spPr bwMode="auto">
              <a:xfrm>
                <a:off x="4683" y="1704"/>
                <a:ext cx="42" cy="10"/>
              </a:xfrm>
              <a:custGeom>
                <a:avLst/>
                <a:gdLst>
                  <a:gd name="T0" fmla="*/ 0 w 295"/>
                  <a:gd name="T1" fmla="*/ 0 h 70"/>
                  <a:gd name="T2" fmla="*/ 0 w 295"/>
                  <a:gd name="T3" fmla="*/ 0 h 70"/>
                  <a:gd name="T4" fmla="*/ 0 w 295"/>
                  <a:gd name="T5" fmla="*/ 0 h 70"/>
                  <a:gd name="T6" fmla="*/ 0 w 295"/>
                  <a:gd name="T7" fmla="*/ 0 h 70"/>
                  <a:gd name="T8" fmla="*/ 0 w 295"/>
                  <a:gd name="T9" fmla="*/ 0 h 70"/>
                  <a:gd name="T10" fmla="*/ 0 w 295"/>
                  <a:gd name="T11" fmla="*/ 0 h 70"/>
                  <a:gd name="T12" fmla="*/ 0 w 295"/>
                  <a:gd name="T13" fmla="*/ 0 h 70"/>
                  <a:gd name="T14" fmla="*/ 0 w 295"/>
                  <a:gd name="T15" fmla="*/ 0 h 70"/>
                  <a:gd name="T16" fmla="*/ 0 w 295"/>
                  <a:gd name="T17" fmla="*/ 0 h 70"/>
                  <a:gd name="T18" fmla="*/ 0 w 295"/>
                  <a:gd name="T19" fmla="*/ 0 h 70"/>
                  <a:gd name="T20" fmla="*/ 0 w 295"/>
                  <a:gd name="T21" fmla="*/ 0 h 70"/>
                  <a:gd name="T22" fmla="*/ 0 w 295"/>
                  <a:gd name="T23" fmla="*/ 0 h 70"/>
                  <a:gd name="T24" fmla="*/ 0 w 295"/>
                  <a:gd name="T25" fmla="*/ 0 h 70"/>
                  <a:gd name="T26" fmla="*/ 0 w 295"/>
                  <a:gd name="T27" fmla="*/ 0 h 70"/>
                  <a:gd name="T28" fmla="*/ 0 w 295"/>
                  <a:gd name="T29" fmla="*/ 0 h 70"/>
                  <a:gd name="T30" fmla="*/ 0 w 295"/>
                  <a:gd name="T31" fmla="*/ 0 h 70"/>
                  <a:gd name="T32" fmla="*/ 0 w 295"/>
                  <a:gd name="T33" fmla="*/ 0 h 70"/>
                  <a:gd name="T34" fmla="*/ 0 w 295"/>
                  <a:gd name="T35" fmla="*/ 0 h 70"/>
                  <a:gd name="T36" fmla="*/ 0 w 295"/>
                  <a:gd name="T37" fmla="*/ 0 h 70"/>
                  <a:gd name="T38" fmla="*/ 0 w 295"/>
                  <a:gd name="T39" fmla="*/ 0 h 70"/>
                  <a:gd name="T40" fmla="*/ 0 w 295"/>
                  <a:gd name="T41" fmla="*/ 0 h 70"/>
                  <a:gd name="T42" fmla="*/ 0 w 295"/>
                  <a:gd name="T43" fmla="*/ 0 h 70"/>
                  <a:gd name="T44" fmla="*/ 0 w 295"/>
                  <a:gd name="T45" fmla="*/ 0 h 70"/>
                  <a:gd name="T46" fmla="*/ 0 w 295"/>
                  <a:gd name="T47" fmla="*/ 0 h 70"/>
                  <a:gd name="T48" fmla="*/ 0 w 295"/>
                  <a:gd name="T49" fmla="*/ 0 h 70"/>
                  <a:gd name="T50" fmla="*/ 0 w 295"/>
                  <a:gd name="T51" fmla="*/ 0 h 70"/>
                  <a:gd name="T52" fmla="*/ 0 w 295"/>
                  <a:gd name="T53" fmla="*/ 0 h 70"/>
                  <a:gd name="T54" fmla="*/ 0 w 295"/>
                  <a:gd name="T55" fmla="*/ 0 h 70"/>
                  <a:gd name="T56" fmla="*/ 0 w 295"/>
                  <a:gd name="T57" fmla="*/ 0 h 70"/>
                  <a:gd name="T58" fmla="*/ 0 w 295"/>
                  <a:gd name="T59" fmla="*/ 0 h 70"/>
                  <a:gd name="T60" fmla="*/ 0 w 295"/>
                  <a:gd name="T61" fmla="*/ 0 h 70"/>
                  <a:gd name="T62" fmla="*/ 0 w 295"/>
                  <a:gd name="T63" fmla="*/ 0 h 70"/>
                  <a:gd name="T64" fmla="*/ 0 w 295"/>
                  <a:gd name="T65" fmla="*/ 0 h 70"/>
                  <a:gd name="T66" fmla="*/ 0 w 295"/>
                  <a:gd name="T67" fmla="*/ 0 h 70"/>
                  <a:gd name="T68" fmla="*/ 0 w 295"/>
                  <a:gd name="T69" fmla="*/ 0 h 70"/>
                  <a:gd name="T70" fmla="*/ 0 w 295"/>
                  <a:gd name="T71" fmla="*/ 0 h 70"/>
                  <a:gd name="T72" fmla="*/ 0 w 295"/>
                  <a:gd name="T73" fmla="*/ 0 h 70"/>
                  <a:gd name="T74" fmla="*/ 0 w 295"/>
                  <a:gd name="T75" fmla="*/ 0 h 70"/>
                  <a:gd name="T76" fmla="*/ 0 w 295"/>
                  <a:gd name="T77" fmla="*/ 0 h 70"/>
                  <a:gd name="T78" fmla="*/ 0 w 295"/>
                  <a:gd name="T79" fmla="*/ 0 h 70"/>
                  <a:gd name="T80" fmla="*/ 0 w 295"/>
                  <a:gd name="T81" fmla="*/ 0 h 70"/>
                  <a:gd name="T82" fmla="*/ 0 w 295"/>
                  <a:gd name="T83" fmla="*/ 0 h 70"/>
                  <a:gd name="T84" fmla="*/ 0 w 295"/>
                  <a:gd name="T85" fmla="*/ 0 h 70"/>
                  <a:gd name="T86" fmla="*/ 0 w 295"/>
                  <a:gd name="T87" fmla="*/ 0 h 70"/>
                  <a:gd name="T88" fmla="*/ 0 w 295"/>
                  <a:gd name="T89" fmla="*/ 0 h 7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95"/>
                  <a:gd name="T136" fmla="*/ 0 h 70"/>
                  <a:gd name="T137" fmla="*/ 295 w 295"/>
                  <a:gd name="T138" fmla="*/ 70 h 7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95" h="70">
                    <a:moveTo>
                      <a:pt x="265" y="70"/>
                    </a:moveTo>
                    <a:lnTo>
                      <a:pt x="249" y="70"/>
                    </a:lnTo>
                    <a:lnTo>
                      <a:pt x="233" y="68"/>
                    </a:lnTo>
                    <a:lnTo>
                      <a:pt x="217" y="66"/>
                    </a:lnTo>
                    <a:lnTo>
                      <a:pt x="201" y="64"/>
                    </a:lnTo>
                    <a:lnTo>
                      <a:pt x="185" y="61"/>
                    </a:lnTo>
                    <a:lnTo>
                      <a:pt x="169" y="58"/>
                    </a:lnTo>
                    <a:lnTo>
                      <a:pt x="153" y="54"/>
                    </a:lnTo>
                    <a:lnTo>
                      <a:pt x="137" y="50"/>
                    </a:lnTo>
                    <a:lnTo>
                      <a:pt x="121" y="47"/>
                    </a:lnTo>
                    <a:lnTo>
                      <a:pt x="106" y="43"/>
                    </a:lnTo>
                    <a:lnTo>
                      <a:pt x="90" y="40"/>
                    </a:lnTo>
                    <a:lnTo>
                      <a:pt x="74" y="37"/>
                    </a:lnTo>
                    <a:lnTo>
                      <a:pt x="58" y="35"/>
                    </a:lnTo>
                    <a:lnTo>
                      <a:pt x="41" y="33"/>
                    </a:lnTo>
                    <a:lnTo>
                      <a:pt x="25" y="31"/>
                    </a:lnTo>
                    <a:lnTo>
                      <a:pt x="9" y="31"/>
                    </a:lnTo>
                    <a:lnTo>
                      <a:pt x="2" y="28"/>
                    </a:lnTo>
                    <a:lnTo>
                      <a:pt x="0" y="20"/>
                    </a:lnTo>
                    <a:lnTo>
                      <a:pt x="0" y="12"/>
                    </a:lnTo>
                    <a:lnTo>
                      <a:pt x="0" y="9"/>
                    </a:lnTo>
                    <a:lnTo>
                      <a:pt x="19" y="4"/>
                    </a:lnTo>
                    <a:lnTo>
                      <a:pt x="37" y="1"/>
                    </a:lnTo>
                    <a:lnTo>
                      <a:pt x="57" y="0"/>
                    </a:lnTo>
                    <a:lnTo>
                      <a:pt x="75" y="0"/>
                    </a:lnTo>
                    <a:lnTo>
                      <a:pt x="94" y="1"/>
                    </a:lnTo>
                    <a:lnTo>
                      <a:pt x="112" y="4"/>
                    </a:lnTo>
                    <a:lnTo>
                      <a:pt x="130" y="6"/>
                    </a:lnTo>
                    <a:lnTo>
                      <a:pt x="148" y="10"/>
                    </a:lnTo>
                    <a:lnTo>
                      <a:pt x="167" y="13"/>
                    </a:lnTo>
                    <a:lnTo>
                      <a:pt x="185" y="17"/>
                    </a:lnTo>
                    <a:lnTo>
                      <a:pt x="203" y="20"/>
                    </a:lnTo>
                    <a:lnTo>
                      <a:pt x="221" y="23"/>
                    </a:lnTo>
                    <a:lnTo>
                      <a:pt x="240" y="26"/>
                    </a:lnTo>
                    <a:lnTo>
                      <a:pt x="258" y="27"/>
                    </a:lnTo>
                    <a:lnTo>
                      <a:pt x="276" y="28"/>
                    </a:lnTo>
                    <a:lnTo>
                      <a:pt x="295" y="27"/>
                    </a:lnTo>
                    <a:lnTo>
                      <a:pt x="295" y="35"/>
                    </a:lnTo>
                    <a:lnTo>
                      <a:pt x="293" y="43"/>
                    </a:lnTo>
                    <a:lnTo>
                      <a:pt x="291" y="50"/>
                    </a:lnTo>
                    <a:lnTo>
                      <a:pt x="288" y="56"/>
                    </a:lnTo>
                    <a:lnTo>
                      <a:pt x="284" y="62"/>
                    </a:lnTo>
                    <a:lnTo>
                      <a:pt x="279" y="66"/>
                    </a:lnTo>
                    <a:lnTo>
                      <a:pt x="273" y="69"/>
                    </a:lnTo>
                    <a:lnTo>
                      <a:pt x="265" y="70"/>
                    </a:lnTo>
                    <a:close/>
                  </a:path>
                </a:pathLst>
              </a:custGeom>
              <a:solidFill>
                <a:srgbClr val="C6FF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02" name="Freeform 189"/>
              <p:cNvSpPr>
                <a:spLocks/>
              </p:cNvSpPr>
              <p:nvPr/>
            </p:nvSpPr>
            <p:spPr bwMode="auto">
              <a:xfrm>
                <a:off x="4799" y="1488"/>
                <a:ext cx="19" cy="41"/>
              </a:xfrm>
              <a:custGeom>
                <a:avLst/>
                <a:gdLst>
                  <a:gd name="T0" fmla="*/ 0 w 134"/>
                  <a:gd name="T1" fmla="*/ 0 h 287"/>
                  <a:gd name="T2" fmla="*/ 0 w 134"/>
                  <a:gd name="T3" fmla="*/ 0 h 287"/>
                  <a:gd name="T4" fmla="*/ 0 w 134"/>
                  <a:gd name="T5" fmla="*/ 0 h 287"/>
                  <a:gd name="T6" fmla="*/ 0 w 134"/>
                  <a:gd name="T7" fmla="*/ 0 h 287"/>
                  <a:gd name="T8" fmla="*/ 0 w 134"/>
                  <a:gd name="T9" fmla="*/ 0 h 287"/>
                  <a:gd name="T10" fmla="*/ 0 w 134"/>
                  <a:gd name="T11" fmla="*/ 0 h 287"/>
                  <a:gd name="T12" fmla="*/ 0 w 134"/>
                  <a:gd name="T13" fmla="*/ 0 h 287"/>
                  <a:gd name="T14" fmla="*/ 0 w 134"/>
                  <a:gd name="T15" fmla="*/ 0 h 28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34"/>
                  <a:gd name="T25" fmla="*/ 0 h 287"/>
                  <a:gd name="T26" fmla="*/ 134 w 134"/>
                  <a:gd name="T27" fmla="*/ 287 h 28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34" h="287">
                    <a:moveTo>
                      <a:pt x="0" y="274"/>
                    </a:moveTo>
                    <a:lnTo>
                      <a:pt x="65" y="287"/>
                    </a:lnTo>
                    <a:lnTo>
                      <a:pt x="86" y="165"/>
                    </a:lnTo>
                    <a:lnTo>
                      <a:pt x="125" y="200"/>
                    </a:lnTo>
                    <a:lnTo>
                      <a:pt x="134" y="0"/>
                    </a:lnTo>
                    <a:lnTo>
                      <a:pt x="91" y="118"/>
                    </a:lnTo>
                    <a:lnTo>
                      <a:pt x="47" y="78"/>
                    </a:lnTo>
                    <a:lnTo>
                      <a:pt x="0" y="274"/>
                    </a:lnTo>
                    <a:close/>
                  </a:path>
                </a:pathLst>
              </a:custGeom>
              <a:solidFill>
                <a:srgbClr val="309E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03" name="Freeform 190"/>
              <p:cNvSpPr>
                <a:spLocks/>
              </p:cNvSpPr>
              <p:nvPr/>
            </p:nvSpPr>
            <p:spPr bwMode="auto">
              <a:xfrm>
                <a:off x="4813" y="1526"/>
                <a:ext cx="43" cy="19"/>
              </a:xfrm>
              <a:custGeom>
                <a:avLst/>
                <a:gdLst>
                  <a:gd name="T0" fmla="*/ 0 w 302"/>
                  <a:gd name="T1" fmla="*/ 0 h 133"/>
                  <a:gd name="T2" fmla="*/ 0 w 302"/>
                  <a:gd name="T3" fmla="*/ 0 h 133"/>
                  <a:gd name="T4" fmla="*/ 0 w 302"/>
                  <a:gd name="T5" fmla="*/ 0 h 133"/>
                  <a:gd name="T6" fmla="*/ 0 w 302"/>
                  <a:gd name="T7" fmla="*/ 0 h 133"/>
                  <a:gd name="T8" fmla="*/ 0 w 302"/>
                  <a:gd name="T9" fmla="*/ 0 h 133"/>
                  <a:gd name="T10" fmla="*/ 0 w 302"/>
                  <a:gd name="T11" fmla="*/ 0 h 133"/>
                  <a:gd name="T12" fmla="*/ 0 w 302"/>
                  <a:gd name="T13" fmla="*/ 0 h 133"/>
                  <a:gd name="T14" fmla="*/ 0 w 302"/>
                  <a:gd name="T15" fmla="*/ 0 h 13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02"/>
                  <a:gd name="T25" fmla="*/ 0 h 133"/>
                  <a:gd name="T26" fmla="*/ 302 w 302"/>
                  <a:gd name="T27" fmla="*/ 133 h 133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02" h="133">
                    <a:moveTo>
                      <a:pt x="0" y="70"/>
                    </a:moveTo>
                    <a:lnTo>
                      <a:pt x="25" y="131"/>
                    </a:lnTo>
                    <a:lnTo>
                      <a:pt x="139" y="82"/>
                    </a:lnTo>
                    <a:lnTo>
                      <a:pt x="132" y="133"/>
                    </a:lnTo>
                    <a:lnTo>
                      <a:pt x="302" y="29"/>
                    </a:lnTo>
                    <a:lnTo>
                      <a:pt x="181" y="58"/>
                    </a:lnTo>
                    <a:lnTo>
                      <a:pt x="190" y="0"/>
                    </a:lnTo>
                    <a:lnTo>
                      <a:pt x="0" y="70"/>
                    </a:lnTo>
                    <a:close/>
                  </a:path>
                </a:pathLst>
              </a:custGeom>
              <a:solidFill>
                <a:srgbClr val="309E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04" name="Freeform 191"/>
              <p:cNvSpPr>
                <a:spLocks/>
              </p:cNvSpPr>
              <p:nvPr/>
            </p:nvSpPr>
            <p:spPr bwMode="auto">
              <a:xfrm>
                <a:off x="4770" y="1494"/>
                <a:ext cx="23" cy="40"/>
              </a:xfrm>
              <a:custGeom>
                <a:avLst/>
                <a:gdLst>
                  <a:gd name="T0" fmla="*/ 0 w 166"/>
                  <a:gd name="T1" fmla="*/ 0 h 283"/>
                  <a:gd name="T2" fmla="*/ 0 w 166"/>
                  <a:gd name="T3" fmla="*/ 0 h 283"/>
                  <a:gd name="T4" fmla="*/ 0 w 166"/>
                  <a:gd name="T5" fmla="*/ 0 h 283"/>
                  <a:gd name="T6" fmla="*/ 0 w 166"/>
                  <a:gd name="T7" fmla="*/ 0 h 283"/>
                  <a:gd name="T8" fmla="*/ 0 w 166"/>
                  <a:gd name="T9" fmla="*/ 0 h 283"/>
                  <a:gd name="T10" fmla="*/ 0 w 166"/>
                  <a:gd name="T11" fmla="*/ 0 h 283"/>
                  <a:gd name="T12" fmla="*/ 0 w 166"/>
                  <a:gd name="T13" fmla="*/ 0 h 283"/>
                  <a:gd name="T14" fmla="*/ 0 w 166"/>
                  <a:gd name="T15" fmla="*/ 0 h 28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66"/>
                  <a:gd name="T25" fmla="*/ 0 h 283"/>
                  <a:gd name="T26" fmla="*/ 166 w 166"/>
                  <a:gd name="T27" fmla="*/ 283 h 283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66" h="283">
                    <a:moveTo>
                      <a:pt x="113" y="283"/>
                    </a:moveTo>
                    <a:lnTo>
                      <a:pt x="166" y="243"/>
                    </a:lnTo>
                    <a:lnTo>
                      <a:pt x="90" y="146"/>
                    </a:lnTo>
                    <a:lnTo>
                      <a:pt x="142" y="140"/>
                    </a:lnTo>
                    <a:lnTo>
                      <a:pt x="0" y="0"/>
                    </a:lnTo>
                    <a:lnTo>
                      <a:pt x="58" y="111"/>
                    </a:lnTo>
                    <a:lnTo>
                      <a:pt x="0" y="117"/>
                    </a:lnTo>
                    <a:lnTo>
                      <a:pt x="113" y="283"/>
                    </a:lnTo>
                    <a:close/>
                  </a:path>
                </a:pathLst>
              </a:custGeom>
              <a:solidFill>
                <a:srgbClr val="309E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pic>
        <p:nvPicPr>
          <p:cNvPr id="7172" name="Picture 19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2719388"/>
            <a:ext cx="517525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19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99163" y="4941888"/>
            <a:ext cx="4000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19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5200" y="4471988"/>
            <a:ext cx="517525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19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2924175"/>
            <a:ext cx="517525" cy="63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6" name="Oval 196"/>
          <p:cNvSpPr>
            <a:spLocks noChangeArrowheads="1"/>
          </p:cNvSpPr>
          <p:nvPr/>
        </p:nvSpPr>
        <p:spPr bwMode="auto">
          <a:xfrm>
            <a:off x="4714875" y="1341438"/>
            <a:ext cx="3744913" cy="3889375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177" name="Oval 197"/>
          <p:cNvSpPr>
            <a:spLocks noChangeArrowheads="1"/>
          </p:cNvSpPr>
          <p:nvPr/>
        </p:nvSpPr>
        <p:spPr bwMode="auto">
          <a:xfrm>
            <a:off x="1547813" y="1987550"/>
            <a:ext cx="2592387" cy="252095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8" name="Oval 198"/>
          <p:cNvSpPr>
            <a:spLocks noChangeArrowheads="1"/>
          </p:cNvSpPr>
          <p:nvPr/>
        </p:nvSpPr>
        <p:spPr bwMode="auto">
          <a:xfrm>
            <a:off x="1692275" y="2781300"/>
            <a:ext cx="4248150" cy="3887788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Oval 199"/>
          <p:cNvSpPr>
            <a:spLocks noChangeArrowheads="1"/>
          </p:cNvSpPr>
          <p:nvPr/>
        </p:nvSpPr>
        <p:spPr bwMode="auto">
          <a:xfrm>
            <a:off x="5003800" y="3860800"/>
            <a:ext cx="2411413" cy="2232025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47688" name="AutoShape 200"/>
          <p:cNvSpPr>
            <a:spLocks noChangeArrowheads="1"/>
          </p:cNvSpPr>
          <p:nvPr/>
        </p:nvSpPr>
        <p:spPr bwMode="auto">
          <a:xfrm>
            <a:off x="7693025" y="1819275"/>
            <a:ext cx="379413" cy="466725"/>
          </a:xfrm>
          <a:prstGeom prst="wedgeRectCallout">
            <a:avLst>
              <a:gd name="adj1" fmla="val -292583"/>
              <a:gd name="adj2" fmla="val 162500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hlink"/>
                </a:solidFill>
              </a:rPr>
              <a:t>1</a:t>
            </a:r>
          </a:p>
        </p:txBody>
      </p:sp>
      <p:sp>
        <p:nvSpPr>
          <p:cNvPr id="447689" name="AutoShape 201"/>
          <p:cNvSpPr>
            <a:spLocks noChangeArrowheads="1"/>
          </p:cNvSpPr>
          <p:nvPr/>
        </p:nvSpPr>
        <p:spPr bwMode="auto">
          <a:xfrm>
            <a:off x="4721225" y="3860800"/>
            <a:ext cx="379413" cy="466725"/>
          </a:xfrm>
          <a:prstGeom prst="wedgeRectCallout">
            <a:avLst>
              <a:gd name="adj1" fmla="val -292583"/>
              <a:gd name="adj2" fmla="val 162500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hlink"/>
                </a:solidFill>
              </a:rPr>
              <a:t>1</a:t>
            </a:r>
          </a:p>
        </p:txBody>
      </p:sp>
      <p:sp>
        <p:nvSpPr>
          <p:cNvPr id="447690" name="AutoShape 202"/>
          <p:cNvSpPr>
            <a:spLocks noChangeArrowheads="1"/>
          </p:cNvSpPr>
          <p:nvPr/>
        </p:nvSpPr>
        <p:spPr bwMode="auto">
          <a:xfrm>
            <a:off x="7997825" y="5172075"/>
            <a:ext cx="379413" cy="466725"/>
          </a:xfrm>
          <a:prstGeom prst="wedgeRectCallout">
            <a:avLst>
              <a:gd name="adj1" fmla="val -463523"/>
              <a:gd name="adj2" fmla="val -52042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hlink"/>
                </a:solidFill>
              </a:rPr>
              <a:t>2</a:t>
            </a:r>
          </a:p>
        </p:txBody>
      </p:sp>
      <p:grpSp>
        <p:nvGrpSpPr>
          <p:cNvPr id="5" name="Group 203"/>
          <p:cNvGrpSpPr>
            <a:grpSpLocks/>
          </p:cNvGrpSpPr>
          <p:nvPr/>
        </p:nvGrpSpPr>
        <p:grpSpPr bwMode="auto">
          <a:xfrm>
            <a:off x="5029200" y="4033838"/>
            <a:ext cx="1006475" cy="919162"/>
            <a:chOff x="2544" y="1920"/>
            <a:chExt cx="410" cy="531"/>
          </a:xfrm>
        </p:grpSpPr>
        <p:grpSp>
          <p:nvGrpSpPr>
            <p:cNvPr id="7184" name="Group 204"/>
            <p:cNvGrpSpPr>
              <a:grpSpLocks/>
            </p:cNvGrpSpPr>
            <p:nvPr/>
          </p:nvGrpSpPr>
          <p:grpSpPr bwMode="auto">
            <a:xfrm flipH="1">
              <a:off x="2544" y="1920"/>
              <a:ext cx="410" cy="531"/>
              <a:chOff x="2496" y="1917"/>
              <a:chExt cx="602" cy="483"/>
            </a:xfrm>
          </p:grpSpPr>
          <p:sp>
            <p:nvSpPr>
              <p:cNvPr id="7216" name="Freeform 205"/>
              <p:cNvSpPr>
                <a:spLocks/>
              </p:cNvSpPr>
              <p:nvPr/>
            </p:nvSpPr>
            <p:spPr bwMode="auto">
              <a:xfrm>
                <a:off x="2498" y="1919"/>
                <a:ext cx="597" cy="479"/>
              </a:xfrm>
              <a:custGeom>
                <a:avLst/>
                <a:gdLst>
                  <a:gd name="T0" fmla="*/ 0 w 1195"/>
                  <a:gd name="T1" fmla="*/ 1 h 957"/>
                  <a:gd name="T2" fmla="*/ 0 w 1195"/>
                  <a:gd name="T3" fmla="*/ 1 h 957"/>
                  <a:gd name="T4" fmla="*/ 0 w 1195"/>
                  <a:gd name="T5" fmla="*/ 1 h 957"/>
                  <a:gd name="T6" fmla="*/ 0 w 1195"/>
                  <a:gd name="T7" fmla="*/ 1 h 957"/>
                  <a:gd name="T8" fmla="*/ 0 w 1195"/>
                  <a:gd name="T9" fmla="*/ 1 h 957"/>
                  <a:gd name="T10" fmla="*/ 0 w 1195"/>
                  <a:gd name="T11" fmla="*/ 1 h 957"/>
                  <a:gd name="T12" fmla="*/ 0 w 1195"/>
                  <a:gd name="T13" fmla="*/ 1 h 957"/>
                  <a:gd name="T14" fmla="*/ 0 w 1195"/>
                  <a:gd name="T15" fmla="*/ 1 h 957"/>
                  <a:gd name="T16" fmla="*/ 0 w 1195"/>
                  <a:gd name="T17" fmla="*/ 1 h 957"/>
                  <a:gd name="T18" fmla="*/ 0 w 1195"/>
                  <a:gd name="T19" fmla="*/ 1 h 957"/>
                  <a:gd name="T20" fmla="*/ 0 w 1195"/>
                  <a:gd name="T21" fmla="*/ 1 h 957"/>
                  <a:gd name="T22" fmla="*/ 0 w 1195"/>
                  <a:gd name="T23" fmla="*/ 1 h 957"/>
                  <a:gd name="T24" fmla="*/ 0 w 1195"/>
                  <a:gd name="T25" fmla="*/ 1 h 957"/>
                  <a:gd name="T26" fmla="*/ 0 w 1195"/>
                  <a:gd name="T27" fmla="*/ 1 h 957"/>
                  <a:gd name="T28" fmla="*/ 0 w 1195"/>
                  <a:gd name="T29" fmla="*/ 1 h 957"/>
                  <a:gd name="T30" fmla="*/ 0 w 1195"/>
                  <a:gd name="T31" fmla="*/ 1 h 957"/>
                  <a:gd name="T32" fmla="*/ 0 w 1195"/>
                  <a:gd name="T33" fmla="*/ 1 h 957"/>
                  <a:gd name="T34" fmla="*/ 0 w 1195"/>
                  <a:gd name="T35" fmla="*/ 1 h 957"/>
                  <a:gd name="T36" fmla="*/ 0 w 1195"/>
                  <a:gd name="T37" fmla="*/ 1 h 957"/>
                  <a:gd name="T38" fmla="*/ 0 w 1195"/>
                  <a:gd name="T39" fmla="*/ 1 h 957"/>
                  <a:gd name="T40" fmla="*/ 0 w 1195"/>
                  <a:gd name="T41" fmla="*/ 1 h 957"/>
                  <a:gd name="T42" fmla="*/ 0 w 1195"/>
                  <a:gd name="T43" fmla="*/ 1 h 957"/>
                  <a:gd name="T44" fmla="*/ 0 w 1195"/>
                  <a:gd name="T45" fmla="*/ 1 h 957"/>
                  <a:gd name="T46" fmla="*/ 0 w 1195"/>
                  <a:gd name="T47" fmla="*/ 1 h 957"/>
                  <a:gd name="T48" fmla="*/ 0 w 1195"/>
                  <a:gd name="T49" fmla="*/ 1 h 957"/>
                  <a:gd name="T50" fmla="*/ 0 w 1195"/>
                  <a:gd name="T51" fmla="*/ 1 h 957"/>
                  <a:gd name="T52" fmla="*/ 0 w 1195"/>
                  <a:gd name="T53" fmla="*/ 1 h 957"/>
                  <a:gd name="T54" fmla="*/ 0 w 1195"/>
                  <a:gd name="T55" fmla="*/ 1 h 957"/>
                  <a:gd name="T56" fmla="*/ 0 w 1195"/>
                  <a:gd name="T57" fmla="*/ 1 h 957"/>
                  <a:gd name="T58" fmla="*/ 0 w 1195"/>
                  <a:gd name="T59" fmla="*/ 1 h 957"/>
                  <a:gd name="T60" fmla="*/ 0 w 1195"/>
                  <a:gd name="T61" fmla="*/ 1 h 957"/>
                  <a:gd name="T62" fmla="*/ 0 w 1195"/>
                  <a:gd name="T63" fmla="*/ 1 h 957"/>
                  <a:gd name="T64" fmla="*/ 0 w 1195"/>
                  <a:gd name="T65" fmla="*/ 1 h 957"/>
                  <a:gd name="T66" fmla="*/ 0 w 1195"/>
                  <a:gd name="T67" fmla="*/ 1 h 957"/>
                  <a:gd name="T68" fmla="*/ 0 w 1195"/>
                  <a:gd name="T69" fmla="*/ 1 h 957"/>
                  <a:gd name="T70" fmla="*/ 0 w 1195"/>
                  <a:gd name="T71" fmla="*/ 1 h 957"/>
                  <a:gd name="T72" fmla="*/ 0 w 1195"/>
                  <a:gd name="T73" fmla="*/ 1 h 957"/>
                  <a:gd name="T74" fmla="*/ 0 w 1195"/>
                  <a:gd name="T75" fmla="*/ 1 h 957"/>
                  <a:gd name="T76" fmla="*/ 0 w 1195"/>
                  <a:gd name="T77" fmla="*/ 1 h 957"/>
                  <a:gd name="T78" fmla="*/ 0 w 1195"/>
                  <a:gd name="T79" fmla="*/ 1 h 957"/>
                  <a:gd name="T80" fmla="*/ 0 w 1195"/>
                  <a:gd name="T81" fmla="*/ 1 h 957"/>
                  <a:gd name="T82" fmla="*/ 0 w 1195"/>
                  <a:gd name="T83" fmla="*/ 1 h 957"/>
                  <a:gd name="T84" fmla="*/ 0 w 1195"/>
                  <a:gd name="T85" fmla="*/ 1 h 957"/>
                  <a:gd name="T86" fmla="*/ 0 w 1195"/>
                  <a:gd name="T87" fmla="*/ 1 h 957"/>
                  <a:gd name="T88" fmla="*/ 0 w 1195"/>
                  <a:gd name="T89" fmla="*/ 1 h 957"/>
                  <a:gd name="T90" fmla="*/ 0 w 1195"/>
                  <a:gd name="T91" fmla="*/ 1 h 957"/>
                  <a:gd name="T92" fmla="*/ 0 w 1195"/>
                  <a:gd name="T93" fmla="*/ 1 h 957"/>
                  <a:gd name="T94" fmla="*/ 0 w 1195"/>
                  <a:gd name="T95" fmla="*/ 1 h 957"/>
                  <a:gd name="T96" fmla="*/ 0 w 1195"/>
                  <a:gd name="T97" fmla="*/ 1 h 957"/>
                  <a:gd name="T98" fmla="*/ 0 w 1195"/>
                  <a:gd name="T99" fmla="*/ 1 h 957"/>
                  <a:gd name="T100" fmla="*/ 0 w 1195"/>
                  <a:gd name="T101" fmla="*/ 1 h 957"/>
                  <a:gd name="T102" fmla="*/ 0 w 1195"/>
                  <a:gd name="T103" fmla="*/ 1 h 957"/>
                  <a:gd name="T104" fmla="*/ 0 w 1195"/>
                  <a:gd name="T105" fmla="*/ 1 h 957"/>
                  <a:gd name="T106" fmla="*/ 0 w 1195"/>
                  <a:gd name="T107" fmla="*/ 1 h 957"/>
                  <a:gd name="T108" fmla="*/ 0 w 1195"/>
                  <a:gd name="T109" fmla="*/ 1 h 957"/>
                  <a:gd name="T110" fmla="*/ 0 w 1195"/>
                  <a:gd name="T111" fmla="*/ 1 h 957"/>
                  <a:gd name="T112" fmla="*/ 0 w 1195"/>
                  <a:gd name="T113" fmla="*/ 1 h 957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1195"/>
                  <a:gd name="T172" fmla="*/ 0 h 957"/>
                  <a:gd name="T173" fmla="*/ 1195 w 1195"/>
                  <a:gd name="T174" fmla="*/ 957 h 957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1195" h="957">
                    <a:moveTo>
                      <a:pt x="420" y="56"/>
                    </a:moveTo>
                    <a:lnTo>
                      <a:pt x="414" y="56"/>
                    </a:lnTo>
                    <a:lnTo>
                      <a:pt x="406" y="57"/>
                    </a:lnTo>
                    <a:lnTo>
                      <a:pt x="400" y="58"/>
                    </a:lnTo>
                    <a:lnTo>
                      <a:pt x="394" y="59"/>
                    </a:lnTo>
                    <a:lnTo>
                      <a:pt x="389" y="60"/>
                    </a:lnTo>
                    <a:lnTo>
                      <a:pt x="383" y="62"/>
                    </a:lnTo>
                    <a:lnTo>
                      <a:pt x="373" y="67"/>
                    </a:lnTo>
                    <a:lnTo>
                      <a:pt x="367" y="69"/>
                    </a:lnTo>
                    <a:lnTo>
                      <a:pt x="362" y="72"/>
                    </a:lnTo>
                    <a:lnTo>
                      <a:pt x="352" y="78"/>
                    </a:lnTo>
                    <a:lnTo>
                      <a:pt x="341" y="84"/>
                    </a:lnTo>
                    <a:lnTo>
                      <a:pt x="327" y="90"/>
                    </a:lnTo>
                    <a:lnTo>
                      <a:pt x="323" y="79"/>
                    </a:lnTo>
                    <a:lnTo>
                      <a:pt x="318" y="69"/>
                    </a:lnTo>
                    <a:lnTo>
                      <a:pt x="313" y="60"/>
                    </a:lnTo>
                    <a:lnTo>
                      <a:pt x="307" y="51"/>
                    </a:lnTo>
                    <a:lnTo>
                      <a:pt x="300" y="43"/>
                    </a:lnTo>
                    <a:lnTo>
                      <a:pt x="292" y="36"/>
                    </a:lnTo>
                    <a:lnTo>
                      <a:pt x="284" y="28"/>
                    </a:lnTo>
                    <a:lnTo>
                      <a:pt x="275" y="22"/>
                    </a:lnTo>
                    <a:lnTo>
                      <a:pt x="266" y="17"/>
                    </a:lnTo>
                    <a:lnTo>
                      <a:pt x="255" y="12"/>
                    </a:lnTo>
                    <a:lnTo>
                      <a:pt x="250" y="10"/>
                    </a:lnTo>
                    <a:lnTo>
                      <a:pt x="245" y="8"/>
                    </a:lnTo>
                    <a:lnTo>
                      <a:pt x="234" y="5"/>
                    </a:lnTo>
                    <a:lnTo>
                      <a:pt x="223" y="3"/>
                    </a:lnTo>
                    <a:lnTo>
                      <a:pt x="212" y="1"/>
                    </a:lnTo>
                    <a:lnTo>
                      <a:pt x="201" y="0"/>
                    </a:lnTo>
                    <a:lnTo>
                      <a:pt x="189" y="0"/>
                    </a:lnTo>
                    <a:lnTo>
                      <a:pt x="175" y="0"/>
                    </a:lnTo>
                    <a:lnTo>
                      <a:pt x="163" y="2"/>
                    </a:lnTo>
                    <a:lnTo>
                      <a:pt x="150" y="5"/>
                    </a:lnTo>
                    <a:lnTo>
                      <a:pt x="138" y="9"/>
                    </a:lnTo>
                    <a:lnTo>
                      <a:pt x="126" y="14"/>
                    </a:lnTo>
                    <a:lnTo>
                      <a:pt x="115" y="20"/>
                    </a:lnTo>
                    <a:lnTo>
                      <a:pt x="104" y="27"/>
                    </a:lnTo>
                    <a:lnTo>
                      <a:pt x="94" y="36"/>
                    </a:lnTo>
                    <a:lnTo>
                      <a:pt x="85" y="45"/>
                    </a:lnTo>
                    <a:lnTo>
                      <a:pt x="78" y="54"/>
                    </a:lnTo>
                    <a:lnTo>
                      <a:pt x="71" y="64"/>
                    </a:lnTo>
                    <a:lnTo>
                      <a:pt x="65" y="75"/>
                    </a:lnTo>
                    <a:lnTo>
                      <a:pt x="60" y="86"/>
                    </a:lnTo>
                    <a:lnTo>
                      <a:pt x="56" y="99"/>
                    </a:lnTo>
                    <a:lnTo>
                      <a:pt x="55" y="105"/>
                    </a:lnTo>
                    <a:lnTo>
                      <a:pt x="54" y="112"/>
                    </a:lnTo>
                    <a:lnTo>
                      <a:pt x="54" y="125"/>
                    </a:lnTo>
                    <a:lnTo>
                      <a:pt x="54" y="130"/>
                    </a:lnTo>
                    <a:lnTo>
                      <a:pt x="55" y="134"/>
                    </a:lnTo>
                    <a:lnTo>
                      <a:pt x="57" y="139"/>
                    </a:lnTo>
                    <a:lnTo>
                      <a:pt x="59" y="143"/>
                    </a:lnTo>
                    <a:lnTo>
                      <a:pt x="61" y="147"/>
                    </a:lnTo>
                    <a:lnTo>
                      <a:pt x="64" y="152"/>
                    </a:lnTo>
                    <a:lnTo>
                      <a:pt x="70" y="159"/>
                    </a:lnTo>
                    <a:lnTo>
                      <a:pt x="77" y="167"/>
                    </a:lnTo>
                    <a:lnTo>
                      <a:pt x="82" y="175"/>
                    </a:lnTo>
                    <a:lnTo>
                      <a:pt x="84" y="179"/>
                    </a:lnTo>
                    <a:lnTo>
                      <a:pt x="86" y="183"/>
                    </a:lnTo>
                    <a:lnTo>
                      <a:pt x="87" y="188"/>
                    </a:lnTo>
                    <a:lnTo>
                      <a:pt x="87" y="193"/>
                    </a:lnTo>
                    <a:lnTo>
                      <a:pt x="87" y="202"/>
                    </a:lnTo>
                    <a:lnTo>
                      <a:pt x="86" y="212"/>
                    </a:lnTo>
                    <a:lnTo>
                      <a:pt x="84" y="220"/>
                    </a:lnTo>
                    <a:lnTo>
                      <a:pt x="81" y="227"/>
                    </a:lnTo>
                    <a:lnTo>
                      <a:pt x="74" y="241"/>
                    </a:lnTo>
                    <a:lnTo>
                      <a:pt x="67" y="255"/>
                    </a:lnTo>
                    <a:lnTo>
                      <a:pt x="59" y="268"/>
                    </a:lnTo>
                    <a:lnTo>
                      <a:pt x="56" y="276"/>
                    </a:lnTo>
                    <a:lnTo>
                      <a:pt x="53" y="284"/>
                    </a:lnTo>
                    <a:lnTo>
                      <a:pt x="50" y="291"/>
                    </a:lnTo>
                    <a:lnTo>
                      <a:pt x="48" y="299"/>
                    </a:lnTo>
                    <a:lnTo>
                      <a:pt x="47" y="307"/>
                    </a:lnTo>
                    <a:lnTo>
                      <a:pt x="46" y="316"/>
                    </a:lnTo>
                    <a:lnTo>
                      <a:pt x="47" y="322"/>
                    </a:lnTo>
                    <a:lnTo>
                      <a:pt x="47" y="327"/>
                    </a:lnTo>
                    <a:lnTo>
                      <a:pt x="49" y="332"/>
                    </a:lnTo>
                    <a:lnTo>
                      <a:pt x="50" y="336"/>
                    </a:lnTo>
                    <a:lnTo>
                      <a:pt x="52" y="340"/>
                    </a:lnTo>
                    <a:lnTo>
                      <a:pt x="55" y="344"/>
                    </a:lnTo>
                    <a:lnTo>
                      <a:pt x="57" y="347"/>
                    </a:lnTo>
                    <a:lnTo>
                      <a:pt x="60" y="350"/>
                    </a:lnTo>
                    <a:lnTo>
                      <a:pt x="64" y="352"/>
                    </a:lnTo>
                    <a:lnTo>
                      <a:pt x="68" y="355"/>
                    </a:lnTo>
                    <a:lnTo>
                      <a:pt x="72" y="357"/>
                    </a:lnTo>
                    <a:lnTo>
                      <a:pt x="76" y="359"/>
                    </a:lnTo>
                    <a:lnTo>
                      <a:pt x="85" y="361"/>
                    </a:lnTo>
                    <a:lnTo>
                      <a:pt x="96" y="364"/>
                    </a:lnTo>
                    <a:lnTo>
                      <a:pt x="107" y="365"/>
                    </a:lnTo>
                    <a:lnTo>
                      <a:pt x="119" y="366"/>
                    </a:lnTo>
                    <a:lnTo>
                      <a:pt x="131" y="366"/>
                    </a:lnTo>
                    <a:lnTo>
                      <a:pt x="143" y="366"/>
                    </a:lnTo>
                    <a:lnTo>
                      <a:pt x="167" y="366"/>
                    </a:lnTo>
                    <a:lnTo>
                      <a:pt x="191" y="366"/>
                    </a:lnTo>
                    <a:lnTo>
                      <a:pt x="260" y="356"/>
                    </a:lnTo>
                    <a:lnTo>
                      <a:pt x="236" y="368"/>
                    </a:lnTo>
                    <a:lnTo>
                      <a:pt x="213" y="381"/>
                    </a:lnTo>
                    <a:lnTo>
                      <a:pt x="166" y="405"/>
                    </a:lnTo>
                    <a:lnTo>
                      <a:pt x="144" y="417"/>
                    </a:lnTo>
                    <a:lnTo>
                      <a:pt x="123" y="429"/>
                    </a:lnTo>
                    <a:lnTo>
                      <a:pt x="102" y="442"/>
                    </a:lnTo>
                    <a:lnTo>
                      <a:pt x="83" y="456"/>
                    </a:lnTo>
                    <a:lnTo>
                      <a:pt x="66" y="470"/>
                    </a:lnTo>
                    <a:lnTo>
                      <a:pt x="57" y="478"/>
                    </a:lnTo>
                    <a:lnTo>
                      <a:pt x="50" y="485"/>
                    </a:lnTo>
                    <a:lnTo>
                      <a:pt x="42" y="493"/>
                    </a:lnTo>
                    <a:lnTo>
                      <a:pt x="36" y="501"/>
                    </a:lnTo>
                    <a:lnTo>
                      <a:pt x="29" y="510"/>
                    </a:lnTo>
                    <a:lnTo>
                      <a:pt x="23" y="520"/>
                    </a:lnTo>
                    <a:lnTo>
                      <a:pt x="18" y="529"/>
                    </a:lnTo>
                    <a:lnTo>
                      <a:pt x="13" y="539"/>
                    </a:lnTo>
                    <a:lnTo>
                      <a:pt x="9" y="549"/>
                    </a:lnTo>
                    <a:lnTo>
                      <a:pt x="6" y="559"/>
                    </a:lnTo>
                    <a:lnTo>
                      <a:pt x="4" y="572"/>
                    </a:lnTo>
                    <a:lnTo>
                      <a:pt x="2" y="583"/>
                    </a:lnTo>
                    <a:lnTo>
                      <a:pt x="1" y="595"/>
                    </a:lnTo>
                    <a:lnTo>
                      <a:pt x="0" y="608"/>
                    </a:lnTo>
                    <a:lnTo>
                      <a:pt x="0" y="611"/>
                    </a:lnTo>
                    <a:lnTo>
                      <a:pt x="1" y="614"/>
                    </a:lnTo>
                    <a:lnTo>
                      <a:pt x="2" y="617"/>
                    </a:lnTo>
                    <a:lnTo>
                      <a:pt x="4" y="621"/>
                    </a:lnTo>
                    <a:lnTo>
                      <a:pt x="8" y="627"/>
                    </a:lnTo>
                    <a:lnTo>
                      <a:pt x="13" y="634"/>
                    </a:lnTo>
                    <a:lnTo>
                      <a:pt x="19" y="640"/>
                    </a:lnTo>
                    <a:lnTo>
                      <a:pt x="26" y="645"/>
                    </a:lnTo>
                    <a:lnTo>
                      <a:pt x="35" y="651"/>
                    </a:lnTo>
                    <a:lnTo>
                      <a:pt x="44" y="656"/>
                    </a:lnTo>
                    <a:lnTo>
                      <a:pt x="61" y="666"/>
                    </a:lnTo>
                    <a:lnTo>
                      <a:pt x="78" y="676"/>
                    </a:lnTo>
                    <a:lnTo>
                      <a:pt x="93" y="684"/>
                    </a:lnTo>
                    <a:lnTo>
                      <a:pt x="100" y="689"/>
                    </a:lnTo>
                    <a:lnTo>
                      <a:pt x="105" y="694"/>
                    </a:lnTo>
                    <a:lnTo>
                      <a:pt x="107" y="696"/>
                    </a:lnTo>
                    <a:lnTo>
                      <a:pt x="110" y="698"/>
                    </a:lnTo>
                    <a:lnTo>
                      <a:pt x="113" y="702"/>
                    </a:lnTo>
                    <a:lnTo>
                      <a:pt x="115" y="707"/>
                    </a:lnTo>
                    <a:lnTo>
                      <a:pt x="116" y="712"/>
                    </a:lnTo>
                    <a:lnTo>
                      <a:pt x="117" y="717"/>
                    </a:lnTo>
                    <a:lnTo>
                      <a:pt x="118" y="723"/>
                    </a:lnTo>
                    <a:lnTo>
                      <a:pt x="118" y="728"/>
                    </a:lnTo>
                    <a:lnTo>
                      <a:pt x="117" y="734"/>
                    </a:lnTo>
                    <a:lnTo>
                      <a:pt x="117" y="746"/>
                    </a:lnTo>
                    <a:lnTo>
                      <a:pt x="117" y="760"/>
                    </a:lnTo>
                    <a:lnTo>
                      <a:pt x="117" y="766"/>
                    </a:lnTo>
                    <a:lnTo>
                      <a:pt x="118" y="772"/>
                    </a:lnTo>
                    <a:lnTo>
                      <a:pt x="120" y="777"/>
                    </a:lnTo>
                    <a:lnTo>
                      <a:pt x="122" y="783"/>
                    </a:lnTo>
                    <a:lnTo>
                      <a:pt x="125" y="788"/>
                    </a:lnTo>
                    <a:lnTo>
                      <a:pt x="129" y="792"/>
                    </a:lnTo>
                    <a:lnTo>
                      <a:pt x="133" y="796"/>
                    </a:lnTo>
                    <a:lnTo>
                      <a:pt x="138" y="800"/>
                    </a:lnTo>
                    <a:lnTo>
                      <a:pt x="149" y="806"/>
                    </a:lnTo>
                    <a:lnTo>
                      <a:pt x="160" y="813"/>
                    </a:lnTo>
                    <a:lnTo>
                      <a:pt x="172" y="819"/>
                    </a:lnTo>
                    <a:lnTo>
                      <a:pt x="178" y="821"/>
                    </a:lnTo>
                    <a:lnTo>
                      <a:pt x="184" y="824"/>
                    </a:lnTo>
                    <a:lnTo>
                      <a:pt x="190" y="828"/>
                    </a:lnTo>
                    <a:lnTo>
                      <a:pt x="195" y="831"/>
                    </a:lnTo>
                    <a:lnTo>
                      <a:pt x="199" y="835"/>
                    </a:lnTo>
                    <a:lnTo>
                      <a:pt x="203" y="840"/>
                    </a:lnTo>
                    <a:lnTo>
                      <a:pt x="206" y="844"/>
                    </a:lnTo>
                    <a:lnTo>
                      <a:pt x="209" y="850"/>
                    </a:lnTo>
                    <a:lnTo>
                      <a:pt x="210" y="855"/>
                    </a:lnTo>
                    <a:lnTo>
                      <a:pt x="211" y="860"/>
                    </a:lnTo>
                    <a:lnTo>
                      <a:pt x="212" y="866"/>
                    </a:lnTo>
                    <a:lnTo>
                      <a:pt x="212" y="873"/>
                    </a:lnTo>
                    <a:lnTo>
                      <a:pt x="211" y="885"/>
                    </a:lnTo>
                    <a:lnTo>
                      <a:pt x="211" y="896"/>
                    </a:lnTo>
                    <a:lnTo>
                      <a:pt x="211" y="902"/>
                    </a:lnTo>
                    <a:lnTo>
                      <a:pt x="211" y="908"/>
                    </a:lnTo>
                    <a:lnTo>
                      <a:pt x="212" y="913"/>
                    </a:lnTo>
                    <a:lnTo>
                      <a:pt x="214" y="919"/>
                    </a:lnTo>
                    <a:lnTo>
                      <a:pt x="216" y="924"/>
                    </a:lnTo>
                    <a:lnTo>
                      <a:pt x="219" y="929"/>
                    </a:lnTo>
                    <a:lnTo>
                      <a:pt x="223" y="934"/>
                    </a:lnTo>
                    <a:lnTo>
                      <a:pt x="226" y="938"/>
                    </a:lnTo>
                    <a:lnTo>
                      <a:pt x="232" y="944"/>
                    </a:lnTo>
                    <a:lnTo>
                      <a:pt x="238" y="949"/>
                    </a:lnTo>
                    <a:lnTo>
                      <a:pt x="244" y="952"/>
                    </a:lnTo>
                    <a:lnTo>
                      <a:pt x="249" y="955"/>
                    </a:lnTo>
                    <a:lnTo>
                      <a:pt x="252" y="956"/>
                    </a:lnTo>
                    <a:lnTo>
                      <a:pt x="255" y="956"/>
                    </a:lnTo>
                    <a:lnTo>
                      <a:pt x="261" y="957"/>
                    </a:lnTo>
                    <a:lnTo>
                      <a:pt x="267" y="957"/>
                    </a:lnTo>
                    <a:lnTo>
                      <a:pt x="279" y="956"/>
                    </a:lnTo>
                    <a:lnTo>
                      <a:pt x="294" y="953"/>
                    </a:lnTo>
                    <a:lnTo>
                      <a:pt x="302" y="952"/>
                    </a:lnTo>
                    <a:lnTo>
                      <a:pt x="311" y="951"/>
                    </a:lnTo>
                    <a:lnTo>
                      <a:pt x="321" y="950"/>
                    </a:lnTo>
                    <a:lnTo>
                      <a:pt x="332" y="950"/>
                    </a:lnTo>
                    <a:lnTo>
                      <a:pt x="344" y="949"/>
                    </a:lnTo>
                    <a:lnTo>
                      <a:pt x="355" y="948"/>
                    </a:lnTo>
                    <a:lnTo>
                      <a:pt x="360" y="947"/>
                    </a:lnTo>
                    <a:lnTo>
                      <a:pt x="365" y="946"/>
                    </a:lnTo>
                    <a:lnTo>
                      <a:pt x="374" y="943"/>
                    </a:lnTo>
                    <a:lnTo>
                      <a:pt x="379" y="941"/>
                    </a:lnTo>
                    <a:lnTo>
                      <a:pt x="384" y="939"/>
                    </a:lnTo>
                    <a:lnTo>
                      <a:pt x="393" y="935"/>
                    </a:lnTo>
                    <a:lnTo>
                      <a:pt x="401" y="929"/>
                    </a:lnTo>
                    <a:lnTo>
                      <a:pt x="411" y="923"/>
                    </a:lnTo>
                    <a:lnTo>
                      <a:pt x="427" y="912"/>
                    </a:lnTo>
                    <a:lnTo>
                      <a:pt x="444" y="899"/>
                    </a:lnTo>
                    <a:lnTo>
                      <a:pt x="461" y="886"/>
                    </a:lnTo>
                    <a:lnTo>
                      <a:pt x="478" y="873"/>
                    </a:lnTo>
                    <a:lnTo>
                      <a:pt x="482" y="870"/>
                    </a:lnTo>
                    <a:lnTo>
                      <a:pt x="486" y="868"/>
                    </a:lnTo>
                    <a:lnTo>
                      <a:pt x="490" y="867"/>
                    </a:lnTo>
                    <a:lnTo>
                      <a:pt x="493" y="866"/>
                    </a:lnTo>
                    <a:lnTo>
                      <a:pt x="501" y="865"/>
                    </a:lnTo>
                    <a:lnTo>
                      <a:pt x="505" y="865"/>
                    </a:lnTo>
                    <a:lnTo>
                      <a:pt x="509" y="865"/>
                    </a:lnTo>
                    <a:lnTo>
                      <a:pt x="517" y="867"/>
                    </a:lnTo>
                    <a:lnTo>
                      <a:pt x="525" y="869"/>
                    </a:lnTo>
                    <a:lnTo>
                      <a:pt x="542" y="876"/>
                    </a:lnTo>
                    <a:lnTo>
                      <a:pt x="561" y="883"/>
                    </a:lnTo>
                    <a:lnTo>
                      <a:pt x="570" y="886"/>
                    </a:lnTo>
                    <a:lnTo>
                      <a:pt x="578" y="889"/>
                    </a:lnTo>
                    <a:lnTo>
                      <a:pt x="587" y="891"/>
                    </a:lnTo>
                    <a:lnTo>
                      <a:pt x="596" y="893"/>
                    </a:lnTo>
                    <a:lnTo>
                      <a:pt x="604" y="893"/>
                    </a:lnTo>
                    <a:lnTo>
                      <a:pt x="612" y="893"/>
                    </a:lnTo>
                    <a:lnTo>
                      <a:pt x="626" y="890"/>
                    </a:lnTo>
                    <a:lnTo>
                      <a:pt x="639" y="887"/>
                    </a:lnTo>
                    <a:lnTo>
                      <a:pt x="651" y="883"/>
                    </a:lnTo>
                    <a:lnTo>
                      <a:pt x="662" y="879"/>
                    </a:lnTo>
                    <a:lnTo>
                      <a:pt x="672" y="874"/>
                    </a:lnTo>
                    <a:lnTo>
                      <a:pt x="681" y="867"/>
                    </a:lnTo>
                    <a:lnTo>
                      <a:pt x="690" y="861"/>
                    </a:lnTo>
                    <a:lnTo>
                      <a:pt x="697" y="854"/>
                    </a:lnTo>
                    <a:lnTo>
                      <a:pt x="703" y="846"/>
                    </a:lnTo>
                    <a:lnTo>
                      <a:pt x="706" y="842"/>
                    </a:lnTo>
                    <a:lnTo>
                      <a:pt x="710" y="837"/>
                    </a:lnTo>
                    <a:lnTo>
                      <a:pt x="715" y="828"/>
                    </a:lnTo>
                    <a:lnTo>
                      <a:pt x="719" y="817"/>
                    </a:lnTo>
                    <a:lnTo>
                      <a:pt x="720" y="812"/>
                    </a:lnTo>
                    <a:lnTo>
                      <a:pt x="722" y="805"/>
                    </a:lnTo>
                    <a:lnTo>
                      <a:pt x="724" y="793"/>
                    </a:lnTo>
                    <a:lnTo>
                      <a:pt x="725" y="780"/>
                    </a:lnTo>
                    <a:lnTo>
                      <a:pt x="726" y="766"/>
                    </a:lnTo>
                    <a:lnTo>
                      <a:pt x="725" y="761"/>
                    </a:lnTo>
                    <a:lnTo>
                      <a:pt x="725" y="757"/>
                    </a:lnTo>
                    <a:lnTo>
                      <a:pt x="724" y="752"/>
                    </a:lnTo>
                    <a:lnTo>
                      <a:pt x="722" y="747"/>
                    </a:lnTo>
                    <a:lnTo>
                      <a:pt x="721" y="743"/>
                    </a:lnTo>
                    <a:lnTo>
                      <a:pt x="718" y="740"/>
                    </a:lnTo>
                    <a:lnTo>
                      <a:pt x="716" y="736"/>
                    </a:lnTo>
                    <a:lnTo>
                      <a:pt x="713" y="733"/>
                    </a:lnTo>
                    <a:lnTo>
                      <a:pt x="706" y="728"/>
                    </a:lnTo>
                    <a:lnTo>
                      <a:pt x="699" y="723"/>
                    </a:lnTo>
                    <a:lnTo>
                      <a:pt x="690" y="719"/>
                    </a:lnTo>
                    <a:lnTo>
                      <a:pt x="681" y="716"/>
                    </a:lnTo>
                    <a:lnTo>
                      <a:pt x="671" y="713"/>
                    </a:lnTo>
                    <a:lnTo>
                      <a:pt x="661" y="711"/>
                    </a:lnTo>
                    <a:lnTo>
                      <a:pt x="650" y="709"/>
                    </a:lnTo>
                    <a:lnTo>
                      <a:pt x="640" y="708"/>
                    </a:lnTo>
                    <a:lnTo>
                      <a:pt x="617" y="706"/>
                    </a:lnTo>
                    <a:lnTo>
                      <a:pt x="595" y="705"/>
                    </a:lnTo>
                    <a:lnTo>
                      <a:pt x="566" y="665"/>
                    </a:lnTo>
                    <a:lnTo>
                      <a:pt x="595" y="654"/>
                    </a:lnTo>
                    <a:lnTo>
                      <a:pt x="626" y="643"/>
                    </a:lnTo>
                    <a:lnTo>
                      <a:pt x="643" y="636"/>
                    </a:lnTo>
                    <a:lnTo>
                      <a:pt x="659" y="628"/>
                    </a:lnTo>
                    <a:lnTo>
                      <a:pt x="674" y="621"/>
                    </a:lnTo>
                    <a:lnTo>
                      <a:pt x="688" y="612"/>
                    </a:lnTo>
                    <a:lnTo>
                      <a:pt x="702" y="603"/>
                    </a:lnTo>
                    <a:lnTo>
                      <a:pt x="709" y="598"/>
                    </a:lnTo>
                    <a:lnTo>
                      <a:pt x="715" y="593"/>
                    </a:lnTo>
                    <a:lnTo>
                      <a:pt x="721" y="587"/>
                    </a:lnTo>
                    <a:lnTo>
                      <a:pt x="726" y="582"/>
                    </a:lnTo>
                    <a:lnTo>
                      <a:pt x="730" y="576"/>
                    </a:lnTo>
                    <a:lnTo>
                      <a:pt x="735" y="568"/>
                    </a:lnTo>
                    <a:lnTo>
                      <a:pt x="738" y="561"/>
                    </a:lnTo>
                    <a:lnTo>
                      <a:pt x="742" y="554"/>
                    </a:lnTo>
                    <a:lnTo>
                      <a:pt x="744" y="547"/>
                    </a:lnTo>
                    <a:lnTo>
                      <a:pt x="746" y="539"/>
                    </a:lnTo>
                    <a:lnTo>
                      <a:pt x="747" y="531"/>
                    </a:lnTo>
                    <a:lnTo>
                      <a:pt x="748" y="522"/>
                    </a:lnTo>
                    <a:lnTo>
                      <a:pt x="748" y="513"/>
                    </a:lnTo>
                    <a:lnTo>
                      <a:pt x="747" y="503"/>
                    </a:lnTo>
                    <a:lnTo>
                      <a:pt x="761" y="520"/>
                    </a:lnTo>
                    <a:lnTo>
                      <a:pt x="775" y="534"/>
                    </a:lnTo>
                    <a:lnTo>
                      <a:pt x="790" y="547"/>
                    </a:lnTo>
                    <a:lnTo>
                      <a:pt x="805" y="559"/>
                    </a:lnTo>
                    <a:lnTo>
                      <a:pt x="812" y="565"/>
                    </a:lnTo>
                    <a:lnTo>
                      <a:pt x="819" y="570"/>
                    </a:lnTo>
                    <a:lnTo>
                      <a:pt x="827" y="577"/>
                    </a:lnTo>
                    <a:lnTo>
                      <a:pt x="834" y="582"/>
                    </a:lnTo>
                    <a:lnTo>
                      <a:pt x="842" y="586"/>
                    </a:lnTo>
                    <a:lnTo>
                      <a:pt x="849" y="591"/>
                    </a:lnTo>
                    <a:lnTo>
                      <a:pt x="866" y="599"/>
                    </a:lnTo>
                    <a:lnTo>
                      <a:pt x="882" y="606"/>
                    </a:lnTo>
                    <a:lnTo>
                      <a:pt x="898" y="612"/>
                    </a:lnTo>
                    <a:lnTo>
                      <a:pt x="916" y="617"/>
                    </a:lnTo>
                    <a:lnTo>
                      <a:pt x="924" y="619"/>
                    </a:lnTo>
                    <a:lnTo>
                      <a:pt x="934" y="621"/>
                    </a:lnTo>
                    <a:lnTo>
                      <a:pt x="952" y="624"/>
                    </a:lnTo>
                    <a:lnTo>
                      <a:pt x="962" y="625"/>
                    </a:lnTo>
                    <a:lnTo>
                      <a:pt x="972" y="626"/>
                    </a:lnTo>
                    <a:lnTo>
                      <a:pt x="991" y="628"/>
                    </a:lnTo>
                    <a:lnTo>
                      <a:pt x="1013" y="628"/>
                    </a:lnTo>
                    <a:lnTo>
                      <a:pt x="1028" y="628"/>
                    </a:lnTo>
                    <a:lnTo>
                      <a:pt x="1044" y="626"/>
                    </a:lnTo>
                    <a:lnTo>
                      <a:pt x="1059" y="624"/>
                    </a:lnTo>
                    <a:lnTo>
                      <a:pt x="1075" y="621"/>
                    </a:lnTo>
                    <a:lnTo>
                      <a:pt x="1090" y="617"/>
                    </a:lnTo>
                    <a:lnTo>
                      <a:pt x="1105" y="612"/>
                    </a:lnTo>
                    <a:lnTo>
                      <a:pt x="1112" y="609"/>
                    </a:lnTo>
                    <a:lnTo>
                      <a:pt x="1118" y="606"/>
                    </a:lnTo>
                    <a:lnTo>
                      <a:pt x="1131" y="599"/>
                    </a:lnTo>
                    <a:lnTo>
                      <a:pt x="1143" y="591"/>
                    </a:lnTo>
                    <a:lnTo>
                      <a:pt x="1154" y="582"/>
                    </a:lnTo>
                    <a:lnTo>
                      <a:pt x="1160" y="578"/>
                    </a:lnTo>
                    <a:lnTo>
                      <a:pt x="1164" y="573"/>
                    </a:lnTo>
                    <a:lnTo>
                      <a:pt x="1168" y="566"/>
                    </a:lnTo>
                    <a:lnTo>
                      <a:pt x="1172" y="561"/>
                    </a:lnTo>
                    <a:lnTo>
                      <a:pt x="1176" y="555"/>
                    </a:lnTo>
                    <a:lnTo>
                      <a:pt x="1179" y="549"/>
                    </a:lnTo>
                    <a:lnTo>
                      <a:pt x="1182" y="543"/>
                    </a:lnTo>
                    <a:lnTo>
                      <a:pt x="1184" y="536"/>
                    </a:lnTo>
                    <a:lnTo>
                      <a:pt x="1186" y="530"/>
                    </a:lnTo>
                    <a:lnTo>
                      <a:pt x="1187" y="522"/>
                    </a:lnTo>
                    <a:lnTo>
                      <a:pt x="1188" y="515"/>
                    </a:lnTo>
                    <a:lnTo>
                      <a:pt x="1188" y="507"/>
                    </a:lnTo>
                    <a:lnTo>
                      <a:pt x="1188" y="499"/>
                    </a:lnTo>
                    <a:lnTo>
                      <a:pt x="1187" y="492"/>
                    </a:lnTo>
                    <a:lnTo>
                      <a:pt x="1185" y="486"/>
                    </a:lnTo>
                    <a:lnTo>
                      <a:pt x="1184" y="479"/>
                    </a:lnTo>
                    <a:lnTo>
                      <a:pt x="1179" y="467"/>
                    </a:lnTo>
                    <a:lnTo>
                      <a:pt x="1174" y="456"/>
                    </a:lnTo>
                    <a:lnTo>
                      <a:pt x="1170" y="443"/>
                    </a:lnTo>
                    <a:lnTo>
                      <a:pt x="1165" y="431"/>
                    </a:lnTo>
                    <a:lnTo>
                      <a:pt x="1164" y="425"/>
                    </a:lnTo>
                    <a:lnTo>
                      <a:pt x="1162" y="418"/>
                    </a:lnTo>
                    <a:lnTo>
                      <a:pt x="1162" y="415"/>
                    </a:lnTo>
                    <a:lnTo>
                      <a:pt x="1161" y="411"/>
                    </a:lnTo>
                    <a:lnTo>
                      <a:pt x="1161" y="404"/>
                    </a:lnTo>
                    <a:lnTo>
                      <a:pt x="1162" y="387"/>
                    </a:lnTo>
                    <a:lnTo>
                      <a:pt x="1163" y="372"/>
                    </a:lnTo>
                    <a:lnTo>
                      <a:pt x="1166" y="359"/>
                    </a:lnTo>
                    <a:lnTo>
                      <a:pt x="1170" y="346"/>
                    </a:lnTo>
                    <a:lnTo>
                      <a:pt x="1175" y="333"/>
                    </a:lnTo>
                    <a:lnTo>
                      <a:pt x="1181" y="318"/>
                    </a:lnTo>
                    <a:lnTo>
                      <a:pt x="1195" y="290"/>
                    </a:lnTo>
                    <a:lnTo>
                      <a:pt x="1180" y="238"/>
                    </a:lnTo>
                    <a:lnTo>
                      <a:pt x="1174" y="232"/>
                    </a:lnTo>
                    <a:lnTo>
                      <a:pt x="1168" y="228"/>
                    </a:lnTo>
                    <a:lnTo>
                      <a:pt x="1162" y="226"/>
                    </a:lnTo>
                    <a:lnTo>
                      <a:pt x="1156" y="224"/>
                    </a:lnTo>
                    <a:lnTo>
                      <a:pt x="1150" y="223"/>
                    </a:lnTo>
                    <a:lnTo>
                      <a:pt x="1144" y="223"/>
                    </a:lnTo>
                    <a:lnTo>
                      <a:pt x="1138" y="224"/>
                    </a:lnTo>
                    <a:lnTo>
                      <a:pt x="1133" y="225"/>
                    </a:lnTo>
                    <a:lnTo>
                      <a:pt x="1127" y="228"/>
                    </a:lnTo>
                    <a:lnTo>
                      <a:pt x="1121" y="231"/>
                    </a:lnTo>
                    <a:lnTo>
                      <a:pt x="1110" y="239"/>
                    </a:lnTo>
                    <a:lnTo>
                      <a:pt x="1098" y="248"/>
                    </a:lnTo>
                    <a:lnTo>
                      <a:pt x="1087" y="259"/>
                    </a:lnTo>
                    <a:lnTo>
                      <a:pt x="1061" y="284"/>
                    </a:lnTo>
                    <a:lnTo>
                      <a:pt x="1049" y="296"/>
                    </a:lnTo>
                    <a:lnTo>
                      <a:pt x="1036" y="307"/>
                    </a:lnTo>
                    <a:lnTo>
                      <a:pt x="1022" y="316"/>
                    </a:lnTo>
                    <a:lnTo>
                      <a:pt x="1015" y="321"/>
                    </a:lnTo>
                    <a:lnTo>
                      <a:pt x="1007" y="324"/>
                    </a:lnTo>
                    <a:lnTo>
                      <a:pt x="1000" y="327"/>
                    </a:lnTo>
                    <a:lnTo>
                      <a:pt x="993" y="330"/>
                    </a:lnTo>
                    <a:lnTo>
                      <a:pt x="985" y="333"/>
                    </a:lnTo>
                    <a:lnTo>
                      <a:pt x="977" y="334"/>
                    </a:lnTo>
                    <a:lnTo>
                      <a:pt x="973" y="332"/>
                    </a:lnTo>
                    <a:lnTo>
                      <a:pt x="969" y="329"/>
                    </a:lnTo>
                    <a:lnTo>
                      <a:pt x="960" y="323"/>
                    </a:lnTo>
                    <a:lnTo>
                      <a:pt x="955" y="319"/>
                    </a:lnTo>
                    <a:lnTo>
                      <a:pt x="950" y="314"/>
                    </a:lnTo>
                    <a:lnTo>
                      <a:pt x="941" y="305"/>
                    </a:lnTo>
                    <a:lnTo>
                      <a:pt x="931" y="295"/>
                    </a:lnTo>
                    <a:lnTo>
                      <a:pt x="924" y="286"/>
                    </a:lnTo>
                    <a:lnTo>
                      <a:pt x="922" y="281"/>
                    </a:lnTo>
                    <a:lnTo>
                      <a:pt x="920" y="277"/>
                    </a:lnTo>
                    <a:lnTo>
                      <a:pt x="919" y="273"/>
                    </a:lnTo>
                    <a:lnTo>
                      <a:pt x="918" y="269"/>
                    </a:lnTo>
                    <a:lnTo>
                      <a:pt x="919" y="261"/>
                    </a:lnTo>
                    <a:lnTo>
                      <a:pt x="919" y="253"/>
                    </a:lnTo>
                    <a:lnTo>
                      <a:pt x="921" y="246"/>
                    </a:lnTo>
                    <a:lnTo>
                      <a:pt x="922" y="239"/>
                    </a:lnTo>
                    <a:lnTo>
                      <a:pt x="927" y="226"/>
                    </a:lnTo>
                    <a:lnTo>
                      <a:pt x="932" y="213"/>
                    </a:lnTo>
                    <a:lnTo>
                      <a:pt x="938" y="199"/>
                    </a:lnTo>
                    <a:lnTo>
                      <a:pt x="942" y="186"/>
                    </a:lnTo>
                    <a:lnTo>
                      <a:pt x="944" y="179"/>
                    </a:lnTo>
                    <a:lnTo>
                      <a:pt x="945" y="172"/>
                    </a:lnTo>
                    <a:lnTo>
                      <a:pt x="945" y="168"/>
                    </a:lnTo>
                    <a:lnTo>
                      <a:pt x="946" y="164"/>
                    </a:lnTo>
                    <a:lnTo>
                      <a:pt x="946" y="156"/>
                    </a:lnTo>
                    <a:lnTo>
                      <a:pt x="946" y="147"/>
                    </a:lnTo>
                    <a:lnTo>
                      <a:pt x="945" y="140"/>
                    </a:lnTo>
                    <a:lnTo>
                      <a:pt x="944" y="133"/>
                    </a:lnTo>
                    <a:lnTo>
                      <a:pt x="942" y="126"/>
                    </a:lnTo>
                    <a:lnTo>
                      <a:pt x="940" y="119"/>
                    </a:lnTo>
                    <a:lnTo>
                      <a:pt x="938" y="113"/>
                    </a:lnTo>
                    <a:lnTo>
                      <a:pt x="935" y="107"/>
                    </a:lnTo>
                    <a:lnTo>
                      <a:pt x="930" y="101"/>
                    </a:lnTo>
                    <a:lnTo>
                      <a:pt x="927" y="95"/>
                    </a:lnTo>
                    <a:lnTo>
                      <a:pt x="923" y="88"/>
                    </a:lnTo>
                    <a:lnTo>
                      <a:pt x="914" y="78"/>
                    </a:lnTo>
                    <a:lnTo>
                      <a:pt x="903" y="68"/>
                    </a:lnTo>
                    <a:lnTo>
                      <a:pt x="898" y="64"/>
                    </a:lnTo>
                    <a:lnTo>
                      <a:pt x="892" y="60"/>
                    </a:lnTo>
                    <a:lnTo>
                      <a:pt x="886" y="56"/>
                    </a:lnTo>
                    <a:lnTo>
                      <a:pt x="880" y="52"/>
                    </a:lnTo>
                    <a:lnTo>
                      <a:pt x="867" y="46"/>
                    </a:lnTo>
                    <a:lnTo>
                      <a:pt x="852" y="40"/>
                    </a:lnTo>
                    <a:lnTo>
                      <a:pt x="845" y="38"/>
                    </a:lnTo>
                    <a:lnTo>
                      <a:pt x="837" y="36"/>
                    </a:lnTo>
                    <a:lnTo>
                      <a:pt x="822" y="32"/>
                    </a:lnTo>
                    <a:lnTo>
                      <a:pt x="815" y="30"/>
                    </a:lnTo>
                    <a:lnTo>
                      <a:pt x="807" y="28"/>
                    </a:lnTo>
                    <a:lnTo>
                      <a:pt x="792" y="27"/>
                    </a:lnTo>
                    <a:lnTo>
                      <a:pt x="775" y="26"/>
                    </a:lnTo>
                    <a:lnTo>
                      <a:pt x="755" y="27"/>
                    </a:lnTo>
                    <a:lnTo>
                      <a:pt x="746" y="27"/>
                    </a:lnTo>
                    <a:lnTo>
                      <a:pt x="737" y="28"/>
                    </a:lnTo>
                    <a:lnTo>
                      <a:pt x="719" y="32"/>
                    </a:lnTo>
                    <a:lnTo>
                      <a:pt x="711" y="34"/>
                    </a:lnTo>
                    <a:lnTo>
                      <a:pt x="701" y="36"/>
                    </a:lnTo>
                    <a:lnTo>
                      <a:pt x="693" y="38"/>
                    </a:lnTo>
                    <a:lnTo>
                      <a:pt x="685" y="41"/>
                    </a:lnTo>
                    <a:lnTo>
                      <a:pt x="677" y="45"/>
                    </a:lnTo>
                    <a:lnTo>
                      <a:pt x="669" y="48"/>
                    </a:lnTo>
                    <a:lnTo>
                      <a:pt x="653" y="57"/>
                    </a:lnTo>
                    <a:lnTo>
                      <a:pt x="645" y="63"/>
                    </a:lnTo>
                    <a:lnTo>
                      <a:pt x="637" y="68"/>
                    </a:lnTo>
                    <a:lnTo>
                      <a:pt x="632" y="72"/>
                    </a:lnTo>
                    <a:lnTo>
                      <a:pt x="628" y="75"/>
                    </a:lnTo>
                    <a:lnTo>
                      <a:pt x="621" y="83"/>
                    </a:lnTo>
                    <a:lnTo>
                      <a:pt x="608" y="100"/>
                    </a:lnTo>
                    <a:lnTo>
                      <a:pt x="604" y="104"/>
                    </a:lnTo>
                    <a:lnTo>
                      <a:pt x="601" y="107"/>
                    </a:lnTo>
                    <a:lnTo>
                      <a:pt x="597" y="110"/>
                    </a:lnTo>
                    <a:lnTo>
                      <a:pt x="593" y="112"/>
                    </a:lnTo>
                    <a:lnTo>
                      <a:pt x="589" y="115"/>
                    </a:lnTo>
                    <a:lnTo>
                      <a:pt x="584" y="116"/>
                    </a:lnTo>
                    <a:lnTo>
                      <a:pt x="579" y="117"/>
                    </a:lnTo>
                    <a:lnTo>
                      <a:pt x="574" y="117"/>
                    </a:lnTo>
                    <a:lnTo>
                      <a:pt x="568" y="117"/>
                    </a:lnTo>
                    <a:lnTo>
                      <a:pt x="563" y="117"/>
                    </a:lnTo>
                    <a:lnTo>
                      <a:pt x="556" y="116"/>
                    </a:lnTo>
                    <a:lnTo>
                      <a:pt x="551" y="115"/>
                    </a:lnTo>
                    <a:lnTo>
                      <a:pt x="546" y="113"/>
                    </a:lnTo>
                    <a:lnTo>
                      <a:pt x="541" y="112"/>
                    </a:lnTo>
                    <a:lnTo>
                      <a:pt x="532" y="108"/>
                    </a:lnTo>
                    <a:lnTo>
                      <a:pt x="523" y="103"/>
                    </a:lnTo>
                    <a:lnTo>
                      <a:pt x="514" y="98"/>
                    </a:lnTo>
                    <a:lnTo>
                      <a:pt x="505" y="93"/>
                    </a:lnTo>
                    <a:lnTo>
                      <a:pt x="497" y="86"/>
                    </a:lnTo>
                    <a:lnTo>
                      <a:pt x="479" y="75"/>
                    </a:lnTo>
                    <a:lnTo>
                      <a:pt x="471" y="70"/>
                    </a:lnTo>
                    <a:lnTo>
                      <a:pt x="462" y="65"/>
                    </a:lnTo>
                    <a:lnTo>
                      <a:pt x="452" y="61"/>
                    </a:lnTo>
                    <a:lnTo>
                      <a:pt x="447" y="60"/>
                    </a:lnTo>
                    <a:lnTo>
                      <a:pt x="442" y="58"/>
                    </a:lnTo>
                    <a:lnTo>
                      <a:pt x="432" y="57"/>
                    </a:lnTo>
                    <a:lnTo>
                      <a:pt x="420" y="56"/>
                    </a:lnTo>
                    <a:close/>
                  </a:path>
                </a:pathLst>
              </a:custGeom>
              <a:solidFill>
                <a:srgbClr val="90D8F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17" name="Freeform 206"/>
              <p:cNvSpPr>
                <a:spLocks/>
              </p:cNvSpPr>
              <p:nvPr/>
            </p:nvSpPr>
            <p:spPr bwMode="auto">
              <a:xfrm>
                <a:off x="2661" y="1946"/>
                <a:ext cx="47" cy="21"/>
              </a:xfrm>
              <a:custGeom>
                <a:avLst/>
                <a:gdLst>
                  <a:gd name="T0" fmla="*/ 0 w 95"/>
                  <a:gd name="T1" fmla="*/ 1 h 42"/>
                  <a:gd name="T2" fmla="*/ 0 w 95"/>
                  <a:gd name="T3" fmla="*/ 1 h 42"/>
                  <a:gd name="T4" fmla="*/ 0 w 95"/>
                  <a:gd name="T5" fmla="*/ 1 h 42"/>
                  <a:gd name="T6" fmla="*/ 0 w 95"/>
                  <a:gd name="T7" fmla="*/ 1 h 42"/>
                  <a:gd name="T8" fmla="*/ 0 w 95"/>
                  <a:gd name="T9" fmla="*/ 1 h 42"/>
                  <a:gd name="T10" fmla="*/ 0 w 95"/>
                  <a:gd name="T11" fmla="*/ 1 h 42"/>
                  <a:gd name="T12" fmla="*/ 0 w 95"/>
                  <a:gd name="T13" fmla="*/ 1 h 42"/>
                  <a:gd name="T14" fmla="*/ 0 w 95"/>
                  <a:gd name="T15" fmla="*/ 1 h 42"/>
                  <a:gd name="T16" fmla="*/ 0 w 95"/>
                  <a:gd name="T17" fmla="*/ 1 h 42"/>
                  <a:gd name="T18" fmla="*/ 0 w 95"/>
                  <a:gd name="T19" fmla="*/ 1 h 42"/>
                  <a:gd name="T20" fmla="*/ 0 w 95"/>
                  <a:gd name="T21" fmla="*/ 1 h 42"/>
                  <a:gd name="T22" fmla="*/ 0 w 95"/>
                  <a:gd name="T23" fmla="*/ 0 h 42"/>
                  <a:gd name="T24" fmla="*/ 0 w 95"/>
                  <a:gd name="T25" fmla="*/ 1 h 4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95"/>
                  <a:gd name="T40" fmla="*/ 0 h 42"/>
                  <a:gd name="T41" fmla="*/ 95 w 95"/>
                  <a:gd name="T42" fmla="*/ 42 h 4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95" h="42">
                    <a:moveTo>
                      <a:pt x="95" y="7"/>
                    </a:moveTo>
                    <a:lnTo>
                      <a:pt x="82" y="8"/>
                    </a:lnTo>
                    <a:lnTo>
                      <a:pt x="70" y="10"/>
                    </a:lnTo>
                    <a:lnTo>
                      <a:pt x="49" y="18"/>
                    </a:lnTo>
                    <a:lnTo>
                      <a:pt x="29" y="29"/>
                    </a:lnTo>
                    <a:lnTo>
                      <a:pt x="4" y="42"/>
                    </a:lnTo>
                    <a:lnTo>
                      <a:pt x="0" y="34"/>
                    </a:lnTo>
                    <a:lnTo>
                      <a:pt x="25" y="22"/>
                    </a:lnTo>
                    <a:lnTo>
                      <a:pt x="45" y="11"/>
                    </a:lnTo>
                    <a:lnTo>
                      <a:pt x="67" y="3"/>
                    </a:lnTo>
                    <a:lnTo>
                      <a:pt x="80" y="1"/>
                    </a:lnTo>
                    <a:lnTo>
                      <a:pt x="95" y="0"/>
                    </a:lnTo>
                    <a:lnTo>
                      <a:pt x="95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18" name="Freeform 207"/>
              <p:cNvSpPr>
                <a:spLocks/>
              </p:cNvSpPr>
              <p:nvPr/>
            </p:nvSpPr>
            <p:spPr bwMode="auto">
              <a:xfrm>
                <a:off x="2592" y="1917"/>
                <a:ext cx="71" cy="49"/>
              </a:xfrm>
              <a:custGeom>
                <a:avLst/>
                <a:gdLst>
                  <a:gd name="T0" fmla="*/ 1 w 141"/>
                  <a:gd name="T1" fmla="*/ 1 h 97"/>
                  <a:gd name="T2" fmla="*/ 1 w 141"/>
                  <a:gd name="T3" fmla="*/ 1 h 97"/>
                  <a:gd name="T4" fmla="*/ 1 w 141"/>
                  <a:gd name="T5" fmla="*/ 1 h 97"/>
                  <a:gd name="T6" fmla="*/ 1 w 141"/>
                  <a:gd name="T7" fmla="*/ 1 h 97"/>
                  <a:gd name="T8" fmla="*/ 1 w 141"/>
                  <a:gd name="T9" fmla="*/ 1 h 97"/>
                  <a:gd name="T10" fmla="*/ 1 w 141"/>
                  <a:gd name="T11" fmla="*/ 1 h 97"/>
                  <a:gd name="T12" fmla="*/ 1 w 141"/>
                  <a:gd name="T13" fmla="*/ 1 h 97"/>
                  <a:gd name="T14" fmla="*/ 1 w 141"/>
                  <a:gd name="T15" fmla="*/ 1 h 97"/>
                  <a:gd name="T16" fmla="*/ 1 w 141"/>
                  <a:gd name="T17" fmla="*/ 1 h 97"/>
                  <a:gd name="T18" fmla="*/ 0 w 141"/>
                  <a:gd name="T19" fmla="*/ 1 h 97"/>
                  <a:gd name="T20" fmla="*/ 0 w 141"/>
                  <a:gd name="T21" fmla="*/ 0 h 97"/>
                  <a:gd name="T22" fmla="*/ 1 w 141"/>
                  <a:gd name="T23" fmla="*/ 1 h 97"/>
                  <a:gd name="T24" fmla="*/ 1 w 141"/>
                  <a:gd name="T25" fmla="*/ 1 h 97"/>
                  <a:gd name="T26" fmla="*/ 1 w 141"/>
                  <a:gd name="T27" fmla="*/ 1 h 97"/>
                  <a:gd name="T28" fmla="*/ 1 w 141"/>
                  <a:gd name="T29" fmla="*/ 1 h 97"/>
                  <a:gd name="T30" fmla="*/ 1 w 141"/>
                  <a:gd name="T31" fmla="*/ 1 h 97"/>
                  <a:gd name="T32" fmla="*/ 1 w 141"/>
                  <a:gd name="T33" fmla="*/ 1 h 97"/>
                  <a:gd name="T34" fmla="*/ 1 w 141"/>
                  <a:gd name="T35" fmla="*/ 1 h 97"/>
                  <a:gd name="T36" fmla="*/ 1 w 141"/>
                  <a:gd name="T37" fmla="*/ 1 h 97"/>
                  <a:gd name="T38" fmla="*/ 1 w 141"/>
                  <a:gd name="T39" fmla="*/ 1 h 97"/>
                  <a:gd name="T40" fmla="*/ 1 w 141"/>
                  <a:gd name="T41" fmla="*/ 1 h 9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41"/>
                  <a:gd name="T64" fmla="*/ 0 h 97"/>
                  <a:gd name="T65" fmla="*/ 141 w 141"/>
                  <a:gd name="T66" fmla="*/ 97 h 97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41" h="97">
                    <a:moveTo>
                      <a:pt x="134" y="97"/>
                    </a:moveTo>
                    <a:lnTo>
                      <a:pt x="125" y="75"/>
                    </a:lnTo>
                    <a:lnTo>
                      <a:pt x="114" y="58"/>
                    </a:lnTo>
                    <a:lnTo>
                      <a:pt x="107" y="50"/>
                    </a:lnTo>
                    <a:lnTo>
                      <a:pt x="100" y="43"/>
                    </a:lnTo>
                    <a:lnTo>
                      <a:pt x="83" y="29"/>
                    </a:lnTo>
                    <a:lnTo>
                      <a:pt x="64" y="20"/>
                    </a:lnTo>
                    <a:lnTo>
                      <a:pt x="43" y="13"/>
                    </a:lnTo>
                    <a:lnTo>
                      <a:pt x="23" y="9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23" y="2"/>
                    </a:lnTo>
                    <a:lnTo>
                      <a:pt x="46" y="6"/>
                    </a:lnTo>
                    <a:lnTo>
                      <a:pt x="68" y="13"/>
                    </a:lnTo>
                    <a:lnTo>
                      <a:pt x="88" y="23"/>
                    </a:lnTo>
                    <a:lnTo>
                      <a:pt x="105" y="37"/>
                    </a:lnTo>
                    <a:lnTo>
                      <a:pt x="112" y="44"/>
                    </a:lnTo>
                    <a:lnTo>
                      <a:pt x="120" y="53"/>
                    </a:lnTo>
                    <a:lnTo>
                      <a:pt x="132" y="71"/>
                    </a:lnTo>
                    <a:lnTo>
                      <a:pt x="141" y="92"/>
                    </a:lnTo>
                    <a:lnTo>
                      <a:pt x="134" y="9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19" name="Freeform 208"/>
              <p:cNvSpPr>
                <a:spLocks/>
              </p:cNvSpPr>
              <p:nvPr/>
            </p:nvSpPr>
            <p:spPr bwMode="auto">
              <a:xfrm>
                <a:off x="2660" y="1963"/>
                <a:ext cx="3" cy="5"/>
              </a:xfrm>
              <a:custGeom>
                <a:avLst/>
                <a:gdLst>
                  <a:gd name="T0" fmla="*/ 0 w 7"/>
                  <a:gd name="T1" fmla="*/ 1 h 10"/>
                  <a:gd name="T2" fmla="*/ 0 w 7"/>
                  <a:gd name="T3" fmla="*/ 1 h 10"/>
                  <a:gd name="T4" fmla="*/ 0 w 7"/>
                  <a:gd name="T5" fmla="*/ 1 h 10"/>
                  <a:gd name="T6" fmla="*/ 0 w 7"/>
                  <a:gd name="T7" fmla="*/ 1 h 10"/>
                  <a:gd name="T8" fmla="*/ 0 w 7"/>
                  <a:gd name="T9" fmla="*/ 0 h 10"/>
                  <a:gd name="T10" fmla="*/ 0 w 7"/>
                  <a:gd name="T11" fmla="*/ 1 h 1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"/>
                  <a:gd name="T19" fmla="*/ 0 h 10"/>
                  <a:gd name="T20" fmla="*/ 7 w 7"/>
                  <a:gd name="T21" fmla="*/ 10 h 1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" h="10">
                    <a:moveTo>
                      <a:pt x="6" y="8"/>
                    </a:moveTo>
                    <a:lnTo>
                      <a:pt x="2" y="10"/>
                    </a:lnTo>
                    <a:lnTo>
                      <a:pt x="0" y="6"/>
                    </a:lnTo>
                    <a:lnTo>
                      <a:pt x="7" y="1"/>
                    </a:lnTo>
                    <a:lnTo>
                      <a:pt x="2" y="0"/>
                    </a:lnTo>
                    <a:lnTo>
                      <a:pt x="6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20" name="Freeform 209"/>
              <p:cNvSpPr>
                <a:spLocks/>
              </p:cNvSpPr>
              <p:nvPr/>
            </p:nvSpPr>
            <p:spPr bwMode="auto">
              <a:xfrm>
                <a:off x="2522" y="1917"/>
                <a:ext cx="71" cy="65"/>
              </a:xfrm>
              <a:custGeom>
                <a:avLst/>
                <a:gdLst>
                  <a:gd name="T0" fmla="*/ 1 w 141"/>
                  <a:gd name="T1" fmla="*/ 1 h 128"/>
                  <a:gd name="T2" fmla="*/ 1 w 141"/>
                  <a:gd name="T3" fmla="*/ 1 h 128"/>
                  <a:gd name="T4" fmla="*/ 1 w 141"/>
                  <a:gd name="T5" fmla="*/ 1 h 128"/>
                  <a:gd name="T6" fmla="*/ 1 w 141"/>
                  <a:gd name="T7" fmla="*/ 1 h 128"/>
                  <a:gd name="T8" fmla="*/ 1 w 141"/>
                  <a:gd name="T9" fmla="*/ 1 h 128"/>
                  <a:gd name="T10" fmla="*/ 1 w 141"/>
                  <a:gd name="T11" fmla="*/ 1 h 128"/>
                  <a:gd name="T12" fmla="*/ 1 w 141"/>
                  <a:gd name="T13" fmla="*/ 1 h 128"/>
                  <a:gd name="T14" fmla="*/ 1 w 141"/>
                  <a:gd name="T15" fmla="*/ 1 h 128"/>
                  <a:gd name="T16" fmla="*/ 1 w 141"/>
                  <a:gd name="T17" fmla="*/ 1 h 128"/>
                  <a:gd name="T18" fmla="*/ 1 w 141"/>
                  <a:gd name="T19" fmla="*/ 1 h 128"/>
                  <a:gd name="T20" fmla="*/ 1 w 141"/>
                  <a:gd name="T21" fmla="*/ 1 h 128"/>
                  <a:gd name="T22" fmla="*/ 0 w 141"/>
                  <a:gd name="T23" fmla="*/ 1 h 128"/>
                  <a:gd name="T24" fmla="*/ 1 w 141"/>
                  <a:gd name="T25" fmla="*/ 1 h 128"/>
                  <a:gd name="T26" fmla="*/ 1 w 141"/>
                  <a:gd name="T27" fmla="*/ 1 h 128"/>
                  <a:gd name="T28" fmla="*/ 1 w 141"/>
                  <a:gd name="T29" fmla="*/ 1 h 128"/>
                  <a:gd name="T30" fmla="*/ 1 w 141"/>
                  <a:gd name="T31" fmla="*/ 1 h 128"/>
                  <a:gd name="T32" fmla="*/ 1 w 141"/>
                  <a:gd name="T33" fmla="*/ 1 h 128"/>
                  <a:gd name="T34" fmla="*/ 1 w 141"/>
                  <a:gd name="T35" fmla="*/ 1 h 128"/>
                  <a:gd name="T36" fmla="*/ 1 w 141"/>
                  <a:gd name="T37" fmla="*/ 1 h 128"/>
                  <a:gd name="T38" fmla="*/ 1 w 141"/>
                  <a:gd name="T39" fmla="*/ 1 h 128"/>
                  <a:gd name="T40" fmla="*/ 1 w 141"/>
                  <a:gd name="T41" fmla="*/ 1 h 128"/>
                  <a:gd name="T42" fmla="*/ 1 w 141"/>
                  <a:gd name="T43" fmla="*/ 0 h 128"/>
                  <a:gd name="T44" fmla="*/ 1 w 141"/>
                  <a:gd name="T45" fmla="*/ 1 h 128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41"/>
                  <a:gd name="T70" fmla="*/ 0 h 128"/>
                  <a:gd name="T71" fmla="*/ 141 w 141"/>
                  <a:gd name="T72" fmla="*/ 128 h 128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41" h="128">
                    <a:moveTo>
                      <a:pt x="141" y="7"/>
                    </a:moveTo>
                    <a:lnTo>
                      <a:pt x="114" y="10"/>
                    </a:lnTo>
                    <a:lnTo>
                      <a:pt x="91" y="17"/>
                    </a:lnTo>
                    <a:lnTo>
                      <a:pt x="68" y="28"/>
                    </a:lnTo>
                    <a:lnTo>
                      <a:pt x="57" y="34"/>
                    </a:lnTo>
                    <a:lnTo>
                      <a:pt x="48" y="43"/>
                    </a:lnTo>
                    <a:lnTo>
                      <a:pt x="31" y="61"/>
                    </a:lnTo>
                    <a:lnTo>
                      <a:pt x="19" y="81"/>
                    </a:lnTo>
                    <a:lnTo>
                      <a:pt x="15" y="91"/>
                    </a:lnTo>
                    <a:lnTo>
                      <a:pt x="11" y="103"/>
                    </a:lnTo>
                    <a:lnTo>
                      <a:pt x="8" y="128"/>
                    </a:lnTo>
                    <a:lnTo>
                      <a:pt x="0" y="128"/>
                    </a:lnTo>
                    <a:lnTo>
                      <a:pt x="3" y="102"/>
                    </a:lnTo>
                    <a:lnTo>
                      <a:pt x="7" y="89"/>
                    </a:lnTo>
                    <a:lnTo>
                      <a:pt x="12" y="77"/>
                    </a:lnTo>
                    <a:lnTo>
                      <a:pt x="25" y="56"/>
                    </a:lnTo>
                    <a:lnTo>
                      <a:pt x="42" y="38"/>
                    </a:lnTo>
                    <a:lnTo>
                      <a:pt x="52" y="28"/>
                    </a:lnTo>
                    <a:lnTo>
                      <a:pt x="64" y="21"/>
                    </a:lnTo>
                    <a:lnTo>
                      <a:pt x="87" y="10"/>
                    </a:lnTo>
                    <a:lnTo>
                      <a:pt x="112" y="3"/>
                    </a:lnTo>
                    <a:lnTo>
                      <a:pt x="139" y="0"/>
                    </a:lnTo>
                    <a:lnTo>
                      <a:pt x="141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21" name="Freeform 210"/>
              <p:cNvSpPr>
                <a:spLocks/>
              </p:cNvSpPr>
              <p:nvPr/>
            </p:nvSpPr>
            <p:spPr bwMode="auto">
              <a:xfrm>
                <a:off x="2592" y="1917"/>
                <a:ext cx="1" cy="4"/>
              </a:xfrm>
              <a:custGeom>
                <a:avLst/>
                <a:gdLst>
                  <a:gd name="T0" fmla="*/ 1 w 2"/>
                  <a:gd name="T1" fmla="*/ 0 h 7"/>
                  <a:gd name="T2" fmla="*/ 0 w 2"/>
                  <a:gd name="T3" fmla="*/ 0 h 7"/>
                  <a:gd name="T4" fmla="*/ 1 w 2"/>
                  <a:gd name="T5" fmla="*/ 1 h 7"/>
                  <a:gd name="T6" fmla="*/ 1 w 2"/>
                  <a:gd name="T7" fmla="*/ 1 h 7"/>
                  <a:gd name="T8" fmla="*/ 1 w 2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"/>
                  <a:gd name="T16" fmla="*/ 0 h 7"/>
                  <a:gd name="T17" fmla="*/ 2 w 2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" h="7">
                    <a:moveTo>
                      <a:pt x="1" y="0"/>
                    </a:moveTo>
                    <a:lnTo>
                      <a:pt x="0" y="0"/>
                    </a:lnTo>
                    <a:lnTo>
                      <a:pt x="2" y="7"/>
                    </a:lnTo>
                    <a:lnTo>
                      <a:pt x="1" y="7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22" name="Freeform 211"/>
              <p:cNvSpPr>
                <a:spLocks/>
              </p:cNvSpPr>
              <p:nvPr/>
            </p:nvSpPr>
            <p:spPr bwMode="auto">
              <a:xfrm>
                <a:off x="2522" y="1982"/>
                <a:ext cx="22" cy="35"/>
              </a:xfrm>
              <a:custGeom>
                <a:avLst/>
                <a:gdLst>
                  <a:gd name="T0" fmla="*/ 1 w 42"/>
                  <a:gd name="T1" fmla="*/ 0 h 70"/>
                  <a:gd name="T2" fmla="*/ 1 w 42"/>
                  <a:gd name="T3" fmla="*/ 1 h 70"/>
                  <a:gd name="T4" fmla="*/ 1 w 42"/>
                  <a:gd name="T5" fmla="*/ 1 h 70"/>
                  <a:gd name="T6" fmla="*/ 1 w 42"/>
                  <a:gd name="T7" fmla="*/ 1 h 70"/>
                  <a:gd name="T8" fmla="*/ 1 w 42"/>
                  <a:gd name="T9" fmla="*/ 1 h 70"/>
                  <a:gd name="T10" fmla="*/ 1 w 42"/>
                  <a:gd name="T11" fmla="*/ 1 h 70"/>
                  <a:gd name="T12" fmla="*/ 1 w 42"/>
                  <a:gd name="T13" fmla="*/ 1 h 70"/>
                  <a:gd name="T14" fmla="*/ 1 w 42"/>
                  <a:gd name="T15" fmla="*/ 1 h 70"/>
                  <a:gd name="T16" fmla="*/ 1 w 42"/>
                  <a:gd name="T17" fmla="*/ 1 h 70"/>
                  <a:gd name="T18" fmla="*/ 1 w 42"/>
                  <a:gd name="T19" fmla="*/ 1 h 70"/>
                  <a:gd name="T20" fmla="*/ 1 w 42"/>
                  <a:gd name="T21" fmla="*/ 1 h 70"/>
                  <a:gd name="T22" fmla="*/ 1 w 42"/>
                  <a:gd name="T23" fmla="*/ 1 h 70"/>
                  <a:gd name="T24" fmla="*/ 1 w 42"/>
                  <a:gd name="T25" fmla="*/ 1 h 70"/>
                  <a:gd name="T26" fmla="*/ 0 w 42"/>
                  <a:gd name="T27" fmla="*/ 1 h 70"/>
                  <a:gd name="T28" fmla="*/ 1 w 42"/>
                  <a:gd name="T29" fmla="*/ 0 h 7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42"/>
                  <a:gd name="T46" fmla="*/ 0 h 70"/>
                  <a:gd name="T47" fmla="*/ 42 w 42"/>
                  <a:gd name="T48" fmla="*/ 70 h 7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42" h="70">
                    <a:moveTo>
                      <a:pt x="8" y="0"/>
                    </a:moveTo>
                    <a:lnTo>
                      <a:pt x="10" y="9"/>
                    </a:lnTo>
                    <a:lnTo>
                      <a:pt x="13" y="17"/>
                    </a:lnTo>
                    <a:lnTo>
                      <a:pt x="24" y="33"/>
                    </a:lnTo>
                    <a:lnTo>
                      <a:pt x="36" y="49"/>
                    </a:lnTo>
                    <a:lnTo>
                      <a:pt x="41" y="58"/>
                    </a:lnTo>
                    <a:lnTo>
                      <a:pt x="42" y="69"/>
                    </a:lnTo>
                    <a:lnTo>
                      <a:pt x="34" y="70"/>
                    </a:lnTo>
                    <a:lnTo>
                      <a:pt x="33" y="60"/>
                    </a:lnTo>
                    <a:lnTo>
                      <a:pt x="29" y="53"/>
                    </a:lnTo>
                    <a:lnTo>
                      <a:pt x="18" y="38"/>
                    </a:lnTo>
                    <a:lnTo>
                      <a:pt x="6" y="21"/>
                    </a:lnTo>
                    <a:lnTo>
                      <a:pt x="2" y="11"/>
                    </a:lnTo>
                    <a:lnTo>
                      <a:pt x="0" y="1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23" name="Freeform 212"/>
              <p:cNvSpPr>
                <a:spLocks/>
              </p:cNvSpPr>
              <p:nvPr/>
            </p:nvSpPr>
            <p:spPr bwMode="auto">
              <a:xfrm>
                <a:off x="2522" y="1982"/>
                <a:ext cx="4" cy="1"/>
              </a:xfrm>
              <a:custGeom>
                <a:avLst/>
                <a:gdLst>
                  <a:gd name="T0" fmla="*/ 0 w 8"/>
                  <a:gd name="T1" fmla="*/ 0 h 1"/>
                  <a:gd name="T2" fmla="*/ 0 w 8"/>
                  <a:gd name="T3" fmla="*/ 1 h 1"/>
                  <a:gd name="T4" fmla="*/ 1 w 8"/>
                  <a:gd name="T5" fmla="*/ 0 h 1"/>
                  <a:gd name="T6" fmla="*/ 0 w 8"/>
                  <a:gd name="T7" fmla="*/ 0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"/>
                  <a:gd name="T13" fmla="*/ 0 h 1"/>
                  <a:gd name="T14" fmla="*/ 8 w 8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" h="1">
                    <a:moveTo>
                      <a:pt x="0" y="0"/>
                    </a:moveTo>
                    <a:lnTo>
                      <a:pt x="0" y="1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24" name="Freeform 213"/>
              <p:cNvSpPr>
                <a:spLocks/>
              </p:cNvSpPr>
              <p:nvPr/>
            </p:nvSpPr>
            <p:spPr bwMode="auto">
              <a:xfrm>
                <a:off x="2519" y="2016"/>
                <a:ext cx="25" cy="62"/>
              </a:xfrm>
              <a:custGeom>
                <a:avLst/>
                <a:gdLst>
                  <a:gd name="T0" fmla="*/ 1 w 49"/>
                  <a:gd name="T1" fmla="*/ 0 h 123"/>
                  <a:gd name="T2" fmla="*/ 1 w 49"/>
                  <a:gd name="T3" fmla="*/ 1 h 123"/>
                  <a:gd name="T4" fmla="*/ 1 w 49"/>
                  <a:gd name="T5" fmla="*/ 1 h 123"/>
                  <a:gd name="T6" fmla="*/ 1 w 49"/>
                  <a:gd name="T7" fmla="*/ 1 h 123"/>
                  <a:gd name="T8" fmla="*/ 1 w 49"/>
                  <a:gd name="T9" fmla="*/ 1 h 123"/>
                  <a:gd name="T10" fmla="*/ 1 w 49"/>
                  <a:gd name="T11" fmla="*/ 1 h 123"/>
                  <a:gd name="T12" fmla="*/ 1 w 49"/>
                  <a:gd name="T13" fmla="*/ 1 h 123"/>
                  <a:gd name="T14" fmla="*/ 0 w 49"/>
                  <a:gd name="T15" fmla="*/ 1 h 123"/>
                  <a:gd name="T16" fmla="*/ 1 w 49"/>
                  <a:gd name="T17" fmla="*/ 1 h 123"/>
                  <a:gd name="T18" fmla="*/ 1 w 49"/>
                  <a:gd name="T19" fmla="*/ 1 h 123"/>
                  <a:gd name="T20" fmla="*/ 1 w 49"/>
                  <a:gd name="T21" fmla="*/ 1 h 123"/>
                  <a:gd name="T22" fmla="*/ 1 w 49"/>
                  <a:gd name="T23" fmla="*/ 1 h 123"/>
                  <a:gd name="T24" fmla="*/ 1 w 49"/>
                  <a:gd name="T25" fmla="*/ 1 h 123"/>
                  <a:gd name="T26" fmla="*/ 1 w 49"/>
                  <a:gd name="T27" fmla="*/ 0 h 123"/>
                  <a:gd name="T28" fmla="*/ 1 w 49"/>
                  <a:gd name="T29" fmla="*/ 0 h 12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49"/>
                  <a:gd name="T46" fmla="*/ 0 h 123"/>
                  <a:gd name="T47" fmla="*/ 49 w 49"/>
                  <a:gd name="T48" fmla="*/ 123 h 123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49" h="123">
                    <a:moveTo>
                      <a:pt x="49" y="0"/>
                    </a:moveTo>
                    <a:lnTo>
                      <a:pt x="48" y="19"/>
                    </a:lnTo>
                    <a:lnTo>
                      <a:pt x="42" y="36"/>
                    </a:lnTo>
                    <a:lnTo>
                      <a:pt x="28" y="64"/>
                    </a:lnTo>
                    <a:lnTo>
                      <a:pt x="14" y="92"/>
                    </a:lnTo>
                    <a:lnTo>
                      <a:pt x="10" y="106"/>
                    </a:lnTo>
                    <a:lnTo>
                      <a:pt x="8" y="123"/>
                    </a:lnTo>
                    <a:lnTo>
                      <a:pt x="0" y="123"/>
                    </a:lnTo>
                    <a:lnTo>
                      <a:pt x="2" y="105"/>
                    </a:lnTo>
                    <a:lnTo>
                      <a:pt x="7" y="88"/>
                    </a:lnTo>
                    <a:lnTo>
                      <a:pt x="21" y="60"/>
                    </a:lnTo>
                    <a:lnTo>
                      <a:pt x="35" y="32"/>
                    </a:lnTo>
                    <a:lnTo>
                      <a:pt x="40" y="17"/>
                    </a:lnTo>
                    <a:lnTo>
                      <a:pt x="41" y="0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25" name="Freeform 214"/>
              <p:cNvSpPr>
                <a:spLocks/>
              </p:cNvSpPr>
              <p:nvPr/>
            </p:nvSpPr>
            <p:spPr bwMode="auto">
              <a:xfrm>
                <a:off x="2519" y="2078"/>
                <a:ext cx="74" cy="27"/>
              </a:xfrm>
              <a:custGeom>
                <a:avLst/>
                <a:gdLst>
                  <a:gd name="T0" fmla="*/ 0 w 149"/>
                  <a:gd name="T1" fmla="*/ 0 h 54"/>
                  <a:gd name="T2" fmla="*/ 0 w 149"/>
                  <a:gd name="T3" fmla="*/ 1 h 54"/>
                  <a:gd name="T4" fmla="*/ 0 w 149"/>
                  <a:gd name="T5" fmla="*/ 1 h 54"/>
                  <a:gd name="T6" fmla="*/ 0 w 149"/>
                  <a:gd name="T7" fmla="*/ 1 h 54"/>
                  <a:gd name="T8" fmla="*/ 0 w 149"/>
                  <a:gd name="T9" fmla="*/ 1 h 54"/>
                  <a:gd name="T10" fmla="*/ 0 w 149"/>
                  <a:gd name="T11" fmla="*/ 1 h 54"/>
                  <a:gd name="T12" fmla="*/ 0 w 149"/>
                  <a:gd name="T13" fmla="*/ 1 h 54"/>
                  <a:gd name="T14" fmla="*/ 0 w 149"/>
                  <a:gd name="T15" fmla="*/ 1 h 54"/>
                  <a:gd name="T16" fmla="*/ 0 w 149"/>
                  <a:gd name="T17" fmla="*/ 1 h 54"/>
                  <a:gd name="T18" fmla="*/ 0 w 149"/>
                  <a:gd name="T19" fmla="*/ 1 h 54"/>
                  <a:gd name="T20" fmla="*/ 0 w 149"/>
                  <a:gd name="T21" fmla="*/ 1 h 54"/>
                  <a:gd name="T22" fmla="*/ 0 w 149"/>
                  <a:gd name="T23" fmla="*/ 1 h 54"/>
                  <a:gd name="T24" fmla="*/ 0 w 149"/>
                  <a:gd name="T25" fmla="*/ 1 h 54"/>
                  <a:gd name="T26" fmla="*/ 0 w 149"/>
                  <a:gd name="T27" fmla="*/ 1 h 54"/>
                  <a:gd name="T28" fmla="*/ 0 w 149"/>
                  <a:gd name="T29" fmla="*/ 1 h 54"/>
                  <a:gd name="T30" fmla="*/ 0 w 149"/>
                  <a:gd name="T31" fmla="*/ 1 h 54"/>
                  <a:gd name="T32" fmla="*/ 0 w 149"/>
                  <a:gd name="T33" fmla="*/ 1 h 54"/>
                  <a:gd name="T34" fmla="*/ 0 w 149"/>
                  <a:gd name="T35" fmla="*/ 1 h 54"/>
                  <a:gd name="T36" fmla="*/ 0 w 149"/>
                  <a:gd name="T37" fmla="*/ 1 h 54"/>
                  <a:gd name="T38" fmla="*/ 0 w 149"/>
                  <a:gd name="T39" fmla="*/ 1 h 54"/>
                  <a:gd name="T40" fmla="*/ 0 w 149"/>
                  <a:gd name="T41" fmla="*/ 1 h 54"/>
                  <a:gd name="T42" fmla="*/ 0 w 149"/>
                  <a:gd name="T43" fmla="*/ 1 h 54"/>
                  <a:gd name="T44" fmla="*/ 0 w 149"/>
                  <a:gd name="T45" fmla="*/ 0 h 54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49"/>
                  <a:gd name="T70" fmla="*/ 0 h 54"/>
                  <a:gd name="T71" fmla="*/ 149 w 149"/>
                  <a:gd name="T72" fmla="*/ 54 h 54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49" h="54">
                    <a:moveTo>
                      <a:pt x="8" y="0"/>
                    </a:moveTo>
                    <a:lnTo>
                      <a:pt x="9" y="10"/>
                    </a:lnTo>
                    <a:lnTo>
                      <a:pt x="11" y="18"/>
                    </a:lnTo>
                    <a:lnTo>
                      <a:pt x="15" y="26"/>
                    </a:lnTo>
                    <a:lnTo>
                      <a:pt x="20" y="31"/>
                    </a:lnTo>
                    <a:lnTo>
                      <a:pt x="28" y="36"/>
                    </a:lnTo>
                    <a:lnTo>
                      <a:pt x="35" y="38"/>
                    </a:lnTo>
                    <a:lnTo>
                      <a:pt x="54" y="43"/>
                    </a:lnTo>
                    <a:lnTo>
                      <a:pt x="77" y="46"/>
                    </a:lnTo>
                    <a:lnTo>
                      <a:pt x="101" y="46"/>
                    </a:lnTo>
                    <a:lnTo>
                      <a:pt x="149" y="45"/>
                    </a:lnTo>
                    <a:lnTo>
                      <a:pt x="149" y="53"/>
                    </a:lnTo>
                    <a:lnTo>
                      <a:pt x="101" y="54"/>
                    </a:lnTo>
                    <a:lnTo>
                      <a:pt x="77" y="54"/>
                    </a:lnTo>
                    <a:lnTo>
                      <a:pt x="53" y="51"/>
                    </a:lnTo>
                    <a:lnTo>
                      <a:pt x="33" y="46"/>
                    </a:lnTo>
                    <a:lnTo>
                      <a:pt x="24" y="43"/>
                    </a:lnTo>
                    <a:lnTo>
                      <a:pt x="15" y="37"/>
                    </a:lnTo>
                    <a:lnTo>
                      <a:pt x="9" y="31"/>
                    </a:lnTo>
                    <a:lnTo>
                      <a:pt x="4" y="22"/>
                    </a:lnTo>
                    <a:lnTo>
                      <a:pt x="1" y="12"/>
                    </a:lnTo>
                    <a:lnTo>
                      <a:pt x="0" y="1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26" name="Freeform 215"/>
              <p:cNvSpPr>
                <a:spLocks/>
              </p:cNvSpPr>
              <p:nvPr/>
            </p:nvSpPr>
            <p:spPr bwMode="auto">
              <a:xfrm>
                <a:off x="2593" y="2095"/>
                <a:ext cx="35" cy="9"/>
              </a:xfrm>
              <a:custGeom>
                <a:avLst/>
                <a:gdLst>
                  <a:gd name="T0" fmla="*/ 0 w 70"/>
                  <a:gd name="T1" fmla="*/ 1 h 17"/>
                  <a:gd name="T2" fmla="*/ 1 w 70"/>
                  <a:gd name="T3" fmla="*/ 1 h 17"/>
                  <a:gd name="T4" fmla="*/ 1 w 70"/>
                  <a:gd name="T5" fmla="*/ 1 h 17"/>
                  <a:gd name="T6" fmla="*/ 1 w 70"/>
                  <a:gd name="T7" fmla="*/ 0 h 17"/>
                  <a:gd name="T8" fmla="*/ 0 w 70"/>
                  <a:gd name="T9" fmla="*/ 1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"/>
                  <a:gd name="T16" fmla="*/ 0 h 17"/>
                  <a:gd name="T17" fmla="*/ 70 w 70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" h="17">
                    <a:moveTo>
                      <a:pt x="0" y="9"/>
                    </a:moveTo>
                    <a:lnTo>
                      <a:pt x="1" y="17"/>
                    </a:lnTo>
                    <a:lnTo>
                      <a:pt x="70" y="8"/>
                    </a:lnTo>
                    <a:lnTo>
                      <a:pt x="69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27" name="Freeform 216"/>
              <p:cNvSpPr>
                <a:spLocks/>
              </p:cNvSpPr>
              <p:nvPr/>
            </p:nvSpPr>
            <p:spPr bwMode="auto">
              <a:xfrm>
                <a:off x="2593" y="2100"/>
                <a:ext cx="1" cy="4"/>
              </a:xfrm>
              <a:custGeom>
                <a:avLst/>
                <a:gdLst>
                  <a:gd name="T0" fmla="*/ 0 w 1"/>
                  <a:gd name="T1" fmla="*/ 1 h 8"/>
                  <a:gd name="T2" fmla="*/ 1 w 1"/>
                  <a:gd name="T3" fmla="*/ 1 h 8"/>
                  <a:gd name="T4" fmla="*/ 0 w 1"/>
                  <a:gd name="T5" fmla="*/ 0 h 8"/>
                  <a:gd name="T6" fmla="*/ 0 w 1"/>
                  <a:gd name="T7" fmla="*/ 1 h 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8"/>
                  <a:gd name="T14" fmla="*/ 1 w 1"/>
                  <a:gd name="T15" fmla="*/ 8 h 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8">
                    <a:moveTo>
                      <a:pt x="0" y="8"/>
                    </a:moveTo>
                    <a:lnTo>
                      <a:pt x="1" y="8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28" name="Freeform 217"/>
              <p:cNvSpPr>
                <a:spLocks/>
              </p:cNvSpPr>
              <p:nvPr/>
            </p:nvSpPr>
            <p:spPr bwMode="auto">
              <a:xfrm>
                <a:off x="2496" y="2096"/>
                <a:ext cx="133" cy="128"/>
              </a:xfrm>
              <a:custGeom>
                <a:avLst/>
                <a:gdLst>
                  <a:gd name="T0" fmla="*/ 1 w 266"/>
                  <a:gd name="T1" fmla="*/ 1 h 255"/>
                  <a:gd name="T2" fmla="*/ 1 w 266"/>
                  <a:gd name="T3" fmla="*/ 1 h 255"/>
                  <a:gd name="T4" fmla="*/ 1 w 266"/>
                  <a:gd name="T5" fmla="*/ 1 h 255"/>
                  <a:gd name="T6" fmla="*/ 1 w 266"/>
                  <a:gd name="T7" fmla="*/ 1 h 255"/>
                  <a:gd name="T8" fmla="*/ 1 w 266"/>
                  <a:gd name="T9" fmla="*/ 1 h 255"/>
                  <a:gd name="T10" fmla="*/ 1 w 266"/>
                  <a:gd name="T11" fmla="*/ 1 h 255"/>
                  <a:gd name="T12" fmla="*/ 1 w 266"/>
                  <a:gd name="T13" fmla="*/ 1 h 255"/>
                  <a:gd name="T14" fmla="*/ 1 w 266"/>
                  <a:gd name="T15" fmla="*/ 1 h 255"/>
                  <a:gd name="T16" fmla="*/ 1 w 266"/>
                  <a:gd name="T17" fmla="*/ 1 h 255"/>
                  <a:gd name="T18" fmla="*/ 1 w 266"/>
                  <a:gd name="T19" fmla="*/ 1 h 255"/>
                  <a:gd name="T20" fmla="*/ 1 w 266"/>
                  <a:gd name="T21" fmla="*/ 1 h 255"/>
                  <a:gd name="T22" fmla="*/ 1 w 266"/>
                  <a:gd name="T23" fmla="*/ 1 h 255"/>
                  <a:gd name="T24" fmla="*/ 0 w 266"/>
                  <a:gd name="T25" fmla="*/ 1 h 255"/>
                  <a:gd name="T26" fmla="*/ 1 w 266"/>
                  <a:gd name="T27" fmla="*/ 1 h 255"/>
                  <a:gd name="T28" fmla="*/ 1 w 266"/>
                  <a:gd name="T29" fmla="*/ 1 h 255"/>
                  <a:gd name="T30" fmla="*/ 1 w 266"/>
                  <a:gd name="T31" fmla="*/ 1 h 255"/>
                  <a:gd name="T32" fmla="*/ 1 w 266"/>
                  <a:gd name="T33" fmla="*/ 1 h 255"/>
                  <a:gd name="T34" fmla="*/ 1 w 266"/>
                  <a:gd name="T35" fmla="*/ 1 h 255"/>
                  <a:gd name="T36" fmla="*/ 1 w 266"/>
                  <a:gd name="T37" fmla="*/ 1 h 255"/>
                  <a:gd name="T38" fmla="*/ 1 w 266"/>
                  <a:gd name="T39" fmla="*/ 1 h 255"/>
                  <a:gd name="T40" fmla="*/ 1 w 266"/>
                  <a:gd name="T41" fmla="*/ 1 h 255"/>
                  <a:gd name="T42" fmla="*/ 1 w 266"/>
                  <a:gd name="T43" fmla="*/ 1 h 255"/>
                  <a:gd name="T44" fmla="*/ 1 w 266"/>
                  <a:gd name="T45" fmla="*/ 1 h 255"/>
                  <a:gd name="T46" fmla="*/ 1 w 266"/>
                  <a:gd name="T47" fmla="*/ 0 h 255"/>
                  <a:gd name="T48" fmla="*/ 1 w 266"/>
                  <a:gd name="T49" fmla="*/ 1 h 255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266"/>
                  <a:gd name="T76" fmla="*/ 0 h 255"/>
                  <a:gd name="T77" fmla="*/ 266 w 266"/>
                  <a:gd name="T78" fmla="*/ 255 h 255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266" h="255">
                    <a:moveTo>
                      <a:pt x="266" y="7"/>
                    </a:moveTo>
                    <a:lnTo>
                      <a:pt x="172" y="56"/>
                    </a:lnTo>
                    <a:lnTo>
                      <a:pt x="129" y="79"/>
                    </a:lnTo>
                    <a:lnTo>
                      <a:pt x="89" y="106"/>
                    </a:lnTo>
                    <a:lnTo>
                      <a:pt x="71" y="120"/>
                    </a:lnTo>
                    <a:lnTo>
                      <a:pt x="57" y="135"/>
                    </a:lnTo>
                    <a:lnTo>
                      <a:pt x="43" y="151"/>
                    </a:lnTo>
                    <a:lnTo>
                      <a:pt x="30" y="169"/>
                    </a:lnTo>
                    <a:lnTo>
                      <a:pt x="20" y="188"/>
                    </a:lnTo>
                    <a:lnTo>
                      <a:pt x="14" y="207"/>
                    </a:lnTo>
                    <a:lnTo>
                      <a:pt x="10" y="230"/>
                    </a:lnTo>
                    <a:lnTo>
                      <a:pt x="8" y="255"/>
                    </a:lnTo>
                    <a:lnTo>
                      <a:pt x="0" y="255"/>
                    </a:lnTo>
                    <a:lnTo>
                      <a:pt x="2" y="229"/>
                    </a:lnTo>
                    <a:lnTo>
                      <a:pt x="6" y="205"/>
                    </a:lnTo>
                    <a:lnTo>
                      <a:pt x="13" y="184"/>
                    </a:lnTo>
                    <a:lnTo>
                      <a:pt x="23" y="165"/>
                    </a:lnTo>
                    <a:lnTo>
                      <a:pt x="36" y="146"/>
                    </a:lnTo>
                    <a:lnTo>
                      <a:pt x="51" y="130"/>
                    </a:lnTo>
                    <a:lnTo>
                      <a:pt x="66" y="114"/>
                    </a:lnTo>
                    <a:lnTo>
                      <a:pt x="84" y="100"/>
                    </a:lnTo>
                    <a:lnTo>
                      <a:pt x="124" y="73"/>
                    </a:lnTo>
                    <a:lnTo>
                      <a:pt x="168" y="49"/>
                    </a:lnTo>
                    <a:lnTo>
                      <a:pt x="261" y="0"/>
                    </a:lnTo>
                    <a:lnTo>
                      <a:pt x="266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29" name="Freeform 218"/>
              <p:cNvSpPr>
                <a:spLocks/>
              </p:cNvSpPr>
              <p:nvPr/>
            </p:nvSpPr>
            <p:spPr bwMode="auto">
              <a:xfrm>
                <a:off x="2627" y="2095"/>
                <a:ext cx="2" cy="4"/>
              </a:xfrm>
              <a:custGeom>
                <a:avLst/>
                <a:gdLst>
                  <a:gd name="T0" fmla="*/ 0 w 5"/>
                  <a:gd name="T1" fmla="*/ 0 h 8"/>
                  <a:gd name="T2" fmla="*/ 0 w 5"/>
                  <a:gd name="T3" fmla="*/ 1 h 8"/>
                  <a:gd name="T4" fmla="*/ 0 w 5"/>
                  <a:gd name="T5" fmla="*/ 1 h 8"/>
                  <a:gd name="T6" fmla="*/ 0 w 5"/>
                  <a:gd name="T7" fmla="*/ 1 h 8"/>
                  <a:gd name="T8" fmla="*/ 0 w 5"/>
                  <a:gd name="T9" fmla="*/ 0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8"/>
                  <a:gd name="T17" fmla="*/ 5 w 5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8">
                    <a:moveTo>
                      <a:pt x="3" y="0"/>
                    </a:moveTo>
                    <a:lnTo>
                      <a:pt x="5" y="8"/>
                    </a:lnTo>
                    <a:lnTo>
                      <a:pt x="0" y="1"/>
                    </a:lnTo>
                    <a:lnTo>
                      <a:pt x="4" y="8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30" name="Freeform 219"/>
              <p:cNvSpPr>
                <a:spLocks/>
              </p:cNvSpPr>
              <p:nvPr/>
            </p:nvSpPr>
            <p:spPr bwMode="auto">
              <a:xfrm>
                <a:off x="2496" y="2223"/>
                <a:ext cx="56" cy="45"/>
              </a:xfrm>
              <a:custGeom>
                <a:avLst/>
                <a:gdLst>
                  <a:gd name="T0" fmla="*/ 1 w 111"/>
                  <a:gd name="T1" fmla="*/ 0 h 91"/>
                  <a:gd name="T2" fmla="*/ 1 w 111"/>
                  <a:gd name="T3" fmla="*/ 0 h 91"/>
                  <a:gd name="T4" fmla="*/ 1 w 111"/>
                  <a:gd name="T5" fmla="*/ 0 h 91"/>
                  <a:gd name="T6" fmla="*/ 1 w 111"/>
                  <a:gd name="T7" fmla="*/ 0 h 91"/>
                  <a:gd name="T8" fmla="*/ 1 w 111"/>
                  <a:gd name="T9" fmla="*/ 0 h 91"/>
                  <a:gd name="T10" fmla="*/ 1 w 111"/>
                  <a:gd name="T11" fmla="*/ 0 h 91"/>
                  <a:gd name="T12" fmla="*/ 1 w 111"/>
                  <a:gd name="T13" fmla="*/ 0 h 91"/>
                  <a:gd name="T14" fmla="*/ 1 w 111"/>
                  <a:gd name="T15" fmla="*/ 0 h 91"/>
                  <a:gd name="T16" fmla="*/ 1 w 111"/>
                  <a:gd name="T17" fmla="*/ 0 h 91"/>
                  <a:gd name="T18" fmla="*/ 1 w 111"/>
                  <a:gd name="T19" fmla="*/ 0 h 91"/>
                  <a:gd name="T20" fmla="*/ 1 w 111"/>
                  <a:gd name="T21" fmla="*/ 0 h 91"/>
                  <a:gd name="T22" fmla="*/ 1 w 111"/>
                  <a:gd name="T23" fmla="*/ 0 h 91"/>
                  <a:gd name="T24" fmla="*/ 1 w 111"/>
                  <a:gd name="T25" fmla="*/ 0 h 91"/>
                  <a:gd name="T26" fmla="*/ 0 w 111"/>
                  <a:gd name="T27" fmla="*/ 0 h 91"/>
                  <a:gd name="T28" fmla="*/ 1 w 111"/>
                  <a:gd name="T29" fmla="*/ 0 h 9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1"/>
                  <a:gd name="T46" fmla="*/ 0 h 91"/>
                  <a:gd name="T47" fmla="*/ 111 w 111"/>
                  <a:gd name="T48" fmla="*/ 91 h 91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1" h="91">
                    <a:moveTo>
                      <a:pt x="8" y="0"/>
                    </a:moveTo>
                    <a:lnTo>
                      <a:pt x="10" y="12"/>
                    </a:lnTo>
                    <a:lnTo>
                      <a:pt x="20" y="25"/>
                    </a:lnTo>
                    <a:lnTo>
                      <a:pt x="32" y="35"/>
                    </a:lnTo>
                    <a:lnTo>
                      <a:pt x="50" y="46"/>
                    </a:lnTo>
                    <a:lnTo>
                      <a:pt x="84" y="65"/>
                    </a:lnTo>
                    <a:lnTo>
                      <a:pt x="111" y="83"/>
                    </a:lnTo>
                    <a:lnTo>
                      <a:pt x="107" y="91"/>
                    </a:lnTo>
                    <a:lnTo>
                      <a:pt x="80" y="72"/>
                    </a:lnTo>
                    <a:lnTo>
                      <a:pt x="46" y="53"/>
                    </a:lnTo>
                    <a:lnTo>
                      <a:pt x="27" y="41"/>
                    </a:lnTo>
                    <a:lnTo>
                      <a:pt x="14" y="30"/>
                    </a:lnTo>
                    <a:lnTo>
                      <a:pt x="3" y="16"/>
                    </a:lnTo>
                    <a:lnTo>
                      <a:pt x="0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31" name="Freeform 220"/>
              <p:cNvSpPr>
                <a:spLocks/>
              </p:cNvSpPr>
              <p:nvPr/>
            </p:nvSpPr>
            <p:spPr bwMode="auto">
              <a:xfrm>
                <a:off x="2496" y="2223"/>
                <a:ext cx="4" cy="1"/>
              </a:xfrm>
              <a:custGeom>
                <a:avLst/>
                <a:gdLst>
                  <a:gd name="T0" fmla="*/ 0 w 8"/>
                  <a:gd name="T1" fmla="*/ 1 h 2"/>
                  <a:gd name="T2" fmla="*/ 0 w 8"/>
                  <a:gd name="T3" fmla="*/ 1 h 2"/>
                  <a:gd name="T4" fmla="*/ 1 w 8"/>
                  <a:gd name="T5" fmla="*/ 0 h 2"/>
                  <a:gd name="T6" fmla="*/ 1 w 8"/>
                  <a:gd name="T7" fmla="*/ 1 h 2"/>
                  <a:gd name="T8" fmla="*/ 0 w 8"/>
                  <a:gd name="T9" fmla="*/ 1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2"/>
                  <a:gd name="T17" fmla="*/ 8 w 8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2">
                    <a:moveTo>
                      <a:pt x="0" y="1"/>
                    </a:moveTo>
                    <a:lnTo>
                      <a:pt x="0" y="2"/>
                    </a:lnTo>
                    <a:lnTo>
                      <a:pt x="8" y="0"/>
                    </a:lnTo>
                    <a:lnTo>
                      <a:pt x="8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32" name="Freeform 221"/>
              <p:cNvSpPr>
                <a:spLocks/>
              </p:cNvSpPr>
              <p:nvPr/>
            </p:nvSpPr>
            <p:spPr bwMode="auto">
              <a:xfrm>
                <a:off x="2549" y="2265"/>
                <a:ext cx="12" cy="47"/>
              </a:xfrm>
              <a:custGeom>
                <a:avLst/>
                <a:gdLst>
                  <a:gd name="T0" fmla="*/ 1 w 24"/>
                  <a:gd name="T1" fmla="*/ 0 h 92"/>
                  <a:gd name="T2" fmla="*/ 1 w 24"/>
                  <a:gd name="T3" fmla="*/ 1 h 92"/>
                  <a:gd name="T4" fmla="*/ 1 w 24"/>
                  <a:gd name="T5" fmla="*/ 1 h 92"/>
                  <a:gd name="T6" fmla="*/ 1 w 24"/>
                  <a:gd name="T7" fmla="*/ 1 h 92"/>
                  <a:gd name="T8" fmla="*/ 1 w 24"/>
                  <a:gd name="T9" fmla="*/ 1 h 92"/>
                  <a:gd name="T10" fmla="*/ 1 w 24"/>
                  <a:gd name="T11" fmla="*/ 1 h 92"/>
                  <a:gd name="T12" fmla="*/ 1 w 24"/>
                  <a:gd name="T13" fmla="*/ 1 h 92"/>
                  <a:gd name="T14" fmla="*/ 1 w 24"/>
                  <a:gd name="T15" fmla="*/ 1 h 92"/>
                  <a:gd name="T16" fmla="*/ 1 w 24"/>
                  <a:gd name="T17" fmla="*/ 1 h 92"/>
                  <a:gd name="T18" fmla="*/ 1 w 24"/>
                  <a:gd name="T19" fmla="*/ 1 h 92"/>
                  <a:gd name="T20" fmla="*/ 1 w 24"/>
                  <a:gd name="T21" fmla="*/ 1 h 92"/>
                  <a:gd name="T22" fmla="*/ 1 w 24"/>
                  <a:gd name="T23" fmla="*/ 1 h 92"/>
                  <a:gd name="T24" fmla="*/ 1 w 24"/>
                  <a:gd name="T25" fmla="*/ 1 h 92"/>
                  <a:gd name="T26" fmla="*/ 0 w 24"/>
                  <a:gd name="T27" fmla="*/ 1 h 92"/>
                  <a:gd name="T28" fmla="*/ 1 w 24"/>
                  <a:gd name="T29" fmla="*/ 0 h 9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4"/>
                  <a:gd name="T46" fmla="*/ 0 h 92"/>
                  <a:gd name="T47" fmla="*/ 24 w 24"/>
                  <a:gd name="T48" fmla="*/ 92 h 9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4" h="92">
                    <a:moveTo>
                      <a:pt x="7" y="0"/>
                    </a:moveTo>
                    <a:lnTo>
                      <a:pt x="14" y="8"/>
                    </a:lnTo>
                    <a:lnTo>
                      <a:pt x="18" y="20"/>
                    </a:lnTo>
                    <a:lnTo>
                      <a:pt x="19" y="42"/>
                    </a:lnTo>
                    <a:lnTo>
                      <a:pt x="19" y="68"/>
                    </a:lnTo>
                    <a:lnTo>
                      <a:pt x="20" y="78"/>
                    </a:lnTo>
                    <a:lnTo>
                      <a:pt x="24" y="90"/>
                    </a:lnTo>
                    <a:lnTo>
                      <a:pt x="16" y="92"/>
                    </a:lnTo>
                    <a:lnTo>
                      <a:pt x="12" y="80"/>
                    </a:lnTo>
                    <a:lnTo>
                      <a:pt x="11" y="68"/>
                    </a:lnTo>
                    <a:lnTo>
                      <a:pt x="11" y="42"/>
                    </a:lnTo>
                    <a:lnTo>
                      <a:pt x="10" y="21"/>
                    </a:lnTo>
                    <a:lnTo>
                      <a:pt x="7" y="12"/>
                    </a:lnTo>
                    <a:lnTo>
                      <a:pt x="0" y="5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33" name="Freeform 222"/>
              <p:cNvSpPr>
                <a:spLocks/>
              </p:cNvSpPr>
              <p:nvPr/>
            </p:nvSpPr>
            <p:spPr bwMode="auto">
              <a:xfrm>
                <a:off x="2549" y="2265"/>
                <a:ext cx="3" cy="3"/>
              </a:xfrm>
              <a:custGeom>
                <a:avLst/>
                <a:gdLst>
                  <a:gd name="T0" fmla="*/ 0 w 7"/>
                  <a:gd name="T1" fmla="*/ 0 h 8"/>
                  <a:gd name="T2" fmla="*/ 0 w 7"/>
                  <a:gd name="T3" fmla="*/ 0 h 8"/>
                  <a:gd name="T4" fmla="*/ 0 w 7"/>
                  <a:gd name="T5" fmla="*/ 0 h 8"/>
                  <a:gd name="T6" fmla="*/ 0 w 7"/>
                  <a:gd name="T7" fmla="*/ 0 h 8"/>
                  <a:gd name="T8" fmla="*/ 0 w 7"/>
                  <a:gd name="T9" fmla="*/ 0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8"/>
                  <a:gd name="T17" fmla="*/ 7 w 7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8">
                    <a:moveTo>
                      <a:pt x="5" y="0"/>
                    </a:moveTo>
                    <a:lnTo>
                      <a:pt x="7" y="2"/>
                    </a:lnTo>
                    <a:lnTo>
                      <a:pt x="0" y="7"/>
                    </a:lnTo>
                    <a:lnTo>
                      <a:pt x="1" y="8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34" name="Freeform 223"/>
              <p:cNvSpPr>
                <a:spLocks/>
              </p:cNvSpPr>
              <p:nvPr/>
            </p:nvSpPr>
            <p:spPr bwMode="auto">
              <a:xfrm>
                <a:off x="2557" y="2310"/>
                <a:ext cx="44" cy="31"/>
              </a:xfrm>
              <a:custGeom>
                <a:avLst/>
                <a:gdLst>
                  <a:gd name="T0" fmla="*/ 1 w 88"/>
                  <a:gd name="T1" fmla="*/ 0 h 62"/>
                  <a:gd name="T2" fmla="*/ 1 w 88"/>
                  <a:gd name="T3" fmla="*/ 1 h 62"/>
                  <a:gd name="T4" fmla="*/ 1 w 88"/>
                  <a:gd name="T5" fmla="*/ 1 h 62"/>
                  <a:gd name="T6" fmla="*/ 1 w 88"/>
                  <a:gd name="T7" fmla="*/ 1 h 62"/>
                  <a:gd name="T8" fmla="*/ 1 w 88"/>
                  <a:gd name="T9" fmla="*/ 1 h 62"/>
                  <a:gd name="T10" fmla="*/ 1 w 88"/>
                  <a:gd name="T11" fmla="*/ 1 h 62"/>
                  <a:gd name="T12" fmla="*/ 1 w 88"/>
                  <a:gd name="T13" fmla="*/ 1 h 62"/>
                  <a:gd name="T14" fmla="*/ 1 w 88"/>
                  <a:gd name="T15" fmla="*/ 1 h 62"/>
                  <a:gd name="T16" fmla="*/ 1 w 88"/>
                  <a:gd name="T17" fmla="*/ 1 h 62"/>
                  <a:gd name="T18" fmla="*/ 1 w 88"/>
                  <a:gd name="T19" fmla="*/ 1 h 62"/>
                  <a:gd name="T20" fmla="*/ 1 w 88"/>
                  <a:gd name="T21" fmla="*/ 1 h 62"/>
                  <a:gd name="T22" fmla="*/ 1 w 88"/>
                  <a:gd name="T23" fmla="*/ 1 h 62"/>
                  <a:gd name="T24" fmla="*/ 1 w 88"/>
                  <a:gd name="T25" fmla="*/ 1 h 62"/>
                  <a:gd name="T26" fmla="*/ 0 w 88"/>
                  <a:gd name="T27" fmla="*/ 1 h 62"/>
                  <a:gd name="T28" fmla="*/ 1 w 88"/>
                  <a:gd name="T29" fmla="*/ 0 h 6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88"/>
                  <a:gd name="T46" fmla="*/ 0 h 62"/>
                  <a:gd name="T47" fmla="*/ 88 w 88"/>
                  <a:gd name="T48" fmla="*/ 62 h 6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88" h="62">
                    <a:moveTo>
                      <a:pt x="7" y="0"/>
                    </a:moveTo>
                    <a:lnTo>
                      <a:pt x="14" y="9"/>
                    </a:lnTo>
                    <a:lnTo>
                      <a:pt x="22" y="16"/>
                    </a:lnTo>
                    <a:lnTo>
                      <a:pt x="44" y="28"/>
                    </a:lnTo>
                    <a:lnTo>
                      <a:pt x="68" y="40"/>
                    </a:lnTo>
                    <a:lnTo>
                      <a:pt x="79" y="47"/>
                    </a:lnTo>
                    <a:lnTo>
                      <a:pt x="88" y="57"/>
                    </a:lnTo>
                    <a:lnTo>
                      <a:pt x="82" y="62"/>
                    </a:lnTo>
                    <a:lnTo>
                      <a:pt x="74" y="53"/>
                    </a:lnTo>
                    <a:lnTo>
                      <a:pt x="63" y="47"/>
                    </a:lnTo>
                    <a:lnTo>
                      <a:pt x="40" y="36"/>
                    </a:lnTo>
                    <a:lnTo>
                      <a:pt x="18" y="23"/>
                    </a:lnTo>
                    <a:lnTo>
                      <a:pt x="8" y="14"/>
                    </a:lnTo>
                    <a:lnTo>
                      <a:pt x="0" y="4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35" name="Freeform 224"/>
              <p:cNvSpPr>
                <a:spLocks/>
              </p:cNvSpPr>
              <p:nvPr/>
            </p:nvSpPr>
            <p:spPr bwMode="auto">
              <a:xfrm>
                <a:off x="2557" y="2310"/>
                <a:ext cx="4" cy="2"/>
              </a:xfrm>
              <a:custGeom>
                <a:avLst/>
                <a:gdLst>
                  <a:gd name="T0" fmla="*/ 0 w 8"/>
                  <a:gd name="T1" fmla="*/ 1 h 4"/>
                  <a:gd name="T2" fmla="*/ 0 w 8"/>
                  <a:gd name="T3" fmla="*/ 1 h 4"/>
                  <a:gd name="T4" fmla="*/ 1 w 8"/>
                  <a:gd name="T5" fmla="*/ 0 h 4"/>
                  <a:gd name="T6" fmla="*/ 1 w 8"/>
                  <a:gd name="T7" fmla="*/ 1 h 4"/>
                  <a:gd name="T8" fmla="*/ 0 w 8"/>
                  <a:gd name="T9" fmla="*/ 1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4"/>
                  <a:gd name="T17" fmla="*/ 8 w 8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4">
                    <a:moveTo>
                      <a:pt x="0" y="3"/>
                    </a:moveTo>
                    <a:lnTo>
                      <a:pt x="0" y="4"/>
                    </a:lnTo>
                    <a:lnTo>
                      <a:pt x="7" y="0"/>
                    </a:lnTo>
                    <a:lnTo>
                      <a:pt x="8" y="1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36" name="Freeform 225"/>
              <p:cNvSpPr>
                <a:spLocks/>
              </p:cNvSpPr>
              <p:nvPr/>
            </p:nvSpPr>
            <p:spPr bwMode="auto">
              <a:xfrm>
                <a:off x="2597" y="2338"/>
                <a:ext cx="12" cy="47"/>
              </a:xfrm>
              <a:custGeom>
                <a:avLst/>
                <a:gdLst>
                  <a:gd name="T0" fmla="*/ 1 w 23"/>
                  <a:gd name="T1" fmla="*/ 0 h 94"/>
                  <a:gd name="T2" fmla="*/ 1 w 23"/>
                  <a:gd name="T3" fmla="*/ 1 h 94"/>
                  <a:gd name="T4" fmla="*/ 1 w 23"/>
                  <a:gd name="T5" fmla="*/ 1 h 94"/>
                  <a:gd name="T6" fmla="*/ 1 w 23"/>
                  <a:gd name="T7" fmla="*/ 1 h 94"/>
                  <a:gd name="T8" fmla="*/ 1 w 23"/>
                  <a:gd name="T9" fmla="*/ 1 h 94"/>
                  <a:gd name="T10" fmla="*/ 1 w 23"/>
                  <a:gd name="T11" fmla="*/ 1 h 94"/>
                  <a:gd name="T12" fmla="*/ 1 w 23"/>
                  <a:gd name="T13" fmla="*/ 1 h 94"/>
                  <a:gd name="T14" fmla="*/ 1 w 23"/>
                  <a:gd name="T15" fmla="*/ 1 h 94"/>
                  <a:gd name="T16" fmla="*/ 1 w 23"/>
                  <a:gd name="T17" fmla="*/ 1 h 94"/>
                  <a:gd name="T18" fmla="*/ 1 w 23"/>
                  <a:gd name="T19" fmla="*/ 1 h 94"/>
                  <a:gd name="T20" fmla="*/ 1 w 23"/>
                  <a:gd name="T21" fmla="*/ 1 h 94"/>
                  <a:gd name="T22" fmla="*/ 1 w 23"/>
                  <a:gd name="T23" fmla="*/ 1 h 94"/>
                  <a:gd name="T24" fmla="*/ 1 w 23"/>
                  <a:gd name="T25" fmla="*/ 1 h 94"/>
                  <a:gd name="T26" fmla="*/ 0 w 23"/>
                  <a:gd name="T27" fmla="*/ 1 h 94"/>
                  <a:gd name="T28" fmla="*/ 1 w 23"/>
                  <a:gd name="T29" fmla="*/ 0 h 94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3"/>
                  <a:gd name="T46" fmla="*/ 0 h 94"/>
                  <a:gd name="T47" fmla="*/ 23 w 23"/>
                  <a:gd name="T48" fmla="*/ 94 h 94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3" h="94">
                    <a:moveTo>
                      <a:pt x="7" y="0"/>
                    </a:moveTo>
                    <a:lnTo>
                      <a:pt x="13" y="9"/>
                    </a:lnTo>
                    <a:lnTo>
                      <a:pt x="16" y="22"/>
                    </a:lnTo>
                    <a:lnTo>
                      <a:pt x="16" y="47"/>
                    </a:lnTo>
                    <a:lnTo>
                      <a:pt x="16" y="70"/>
                    </a:lnTo>
                    <a:lnTo>
                      <a:pt x="17" y="79"/>
                    </a:lnTo>
                    <a:lnTo>
                      <a:pt x="23" y="89"/>
                    </a:lnTo>
                    <a:lnTo>
                      <a:pt x="16" y="94"/>
                    </a:lnTo>
                    <a:lnTo>
                      <a:pt x="10" y="83"/>
                    </a:lnTo>
                    <a:lnTo>
                      <a:pt x="8" y="71"/>
                    </a:lnTo>
                    <a:lnTo>
                      <a:pt x="8" y="47"/>
                    </a:lnTo>
                    <a:lnTo>
                      <a:pt x="8" y="23"/>
                    </a:lnTo>
                    <a:lnTo>
                      <a:pt x="6" y="13"/>
                    </a:lnTo>
                    <a:lnTo>
                      <a:pt x="0" y="4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37" name="Freeform 226"/>
              <p:cNvSpPr>
                <a:spLocks/>
              </p:cNvSpPr>
              <p:nvPr/>
            </p:nvSpPr>
            <p:spPr bwMode="auto">
              <a:xfrm>
                <a:off x="2606" y="2383"/>
                <a:ext cx="58" cy="17"/>
              </a:xfrm>
              <a:custGeom>
                <a:avLst/>
                <a:gdLst>
                  <a:gd name="T0" fmla="*/ 1 w 116"/>
                  <a:gd name="T1" fmla="*/ 0 h 34"/>
                  <a:gd name="T2" fmla="*/ 1 w 116"/>
                  <a:gd name="T3" fmla="*/ 1 h 34"/>
                  <a:gd name="T4" fmla="*/ 1 w 116"/>
                  <a:gd name="T5" fmla="*/ 1 h 34"/>
                  <a:gd name="T6" fmla="*/ 1 w 116"/>
                  <a:gd name="T7" fmla="*/ 1 h 34"/>
                  <a:gd name="T8" fmla="*/ 1 w 116"/>
                  <a:gd name="T9" fmla="*/ 1 h 34"/>
                  <a:gd name="T10" fmla="*/ 1 w 116"/>
                  <a:gd name="T11" fmla="*/ 1 h 34"/>
                  <a:gd name="T12" fmla="*/ 1 w 116"/>
                  <a:gd name="T13" fmla="*/ 1 h 34"/>
                  <a:gd name="T14" fmla="*/ 1 w 116"/>
                  <a:gd name="T15" fmla="*/ 1 h 34"/>
                  <a:gd name="T16" fmla="*/ 1 w 116"/>
                  <a:gd name="T17" fmla="*/ 1 h 34"/>
                  <a:gd name="T18" fmla="*/ 1 w 116"/>
                  <a:gd name="T19" fmla="*/ 1 h 34"/>
                  <a:gd name="T20" fmla="*/ 1 w 116"/>
                  <a:gd name="T21" fmla="*/ 1 h 34"/>
                  <a:gd name="T22" fmla="*/ 1 w 116"/>
                  <a:gd name="T23" fmla="*/ 1 h 34"/>
                  <a:gd name="T24" fmla="*/ 1 w 116"/>
                  <a:gd name="T25" fmla="*/ 1 h 34"/>
                  <a:gd name="T26" fmla="*/ 1 w 116"/>
                  <a:gd name="T27" fmla="*/ 1 h 34"/>
                  <a:gd name="T28" fmla="*/ 1 w 116"/>
                  <a:gd name="T29" fmla="*/ 1 h 34"/>
                  <a:gd name="T30" fmla="*/ 1 w 116"/>
                  <a:gd name="T31" fmla="*/ 1 h 34"/>
                  <a:gd name="T32" fmla="*/ 1 w 116"/>
                  <a:gd name="T33" fmla="*/ 1 h 34"/>
                  <a:gd name="T34" fmla="*/ 0 w 116"/>
                  <a:gd name="T35" fmla="*/ 1 h 34"/>
                  <a:gd name="T36" fmla="*/ 1 w 116"/>
                  <a:gd name="T37" fmla="*/ 0 h 3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16"/>
                  <a:gd name="T58" fmla="*/ 0 h 34"/>
                  <a:gd name="T59" fmla="*/ 116 w 116"/>
                  <a:gd name="T60" fmla="*/ 34 h 34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16" h="34">
                    <a:moveTo>
                      <a:pt x="6" y="0"/>
                    </a:moveTo>
                    <a:lnTo>
                      <a:pt x="18" y="14"/>
                    </a:lnTo>
                    <a:lnTo>
                      <a:pt x="30" y="22"/>
                    </a:lnTo>
                    <a:lnTo>
                      <a:pt x="39" y="25"/>
                    </a:lnTo>
                    <a:lnTo>
                      <a:pt x="51" y="26"/>
                    </a:lnTo>
                    <a:lnTo>
                      <a:pt x="63" y="24"/>
                    </a:lnTo>
                    <a:lnTo>
                      <a:pt x="77" y="22"/>
                    </a:lnTo>
                    <a:lnTo>
                      <a:pt x="95" y="20"/>
                    </a:lnTo>
                    <a:lnTo>
                      <a:pt x="116" y="19"/>
                    </a:lnTo>
                    <a:lnTo>
                      <a:pt x="116" y="27"/>
                    </a:lnTo>
                    <a:lnTo>
                      <a:pt x="95" y="28"/>
                    </a:lnTo>
                    <a:lnTo>
                      <a:pt x="78" y="30"/>
                    </a:lnTo>
                    <a:lnTo>
                      <a:pt x="64" y="32"/>
                    </a:lnTo>
                    <a:lnTo>
                      <a:pt x="51" y="34"/>
                    </a:lnTo>
                    <a:lnTo>
                      <a:pt x="37" y="33"/>
                    </a:lnTo>
                    <a:lnTo>
                      <a:pt x="26" y="29"/>
                    </a:lnTo>
                    <a:lnTo>
                      <a:pt x="13" y="20"/>
                    </a:lnTo>
                    <a:lnTo>
                      <a:pt x="0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38" name="Freeform 227"/>
              <p:cNvSpPr>
                <a:spLocks/>
              </p:cNvSpPr>
              <p:nvPr/>
            </p:nvSpPr>
            <p:spPr bwMode="auto">
              <a:xfrm>
                <a:off x="2605" y="2383"/>
                <a:ext cx="4" cy="3"/>
              </a:xfrm>
              <a:custGeom>
                <a:avLst/>
                <a:gdLst>
                  <a:gd name="T0" fmla="*/ 0 w 7"/>
                  <a:gd name="T1" fmla="*/ 1 h 6"/>
                  <a:gd name="T2" fmla="*/ 1 w 7"/>
                  <a:gd name="T3" fmla="*/ 1 h 6"/>
                  <a:gd name="T4" fmla="*/ 1 w 7"/>
                  <a:gd name="T5" fmla="*/ 0 h 6"/>
                  <a:gd name="T6" fmla="*/ 0 w 7"/>
                  <a:gd name="T7" fmla="*/ 1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"/>
                  <a:gd name="T13" fmla="*/ 0 h 6"/>
                  <a:gd name="T14" fmla="*/ 7 w 7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" h="6">
                    <a:moveTo>
                      <a:pt x="0" y="5"/>
                    </a:moveTo>
                    <a:lnTo>
                      <a:pt x="1" y="6"/>
                    </a:lnTo>
                    <a:lnTo>
                      <a:pt x="7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39" name="Freeform 228"/>
              <p:cNvSpPr>
                <a:spLocks/>
              </p:cNvSpPr>
              <p:nvPr/>
            </p:nvSpPr>
            <p:spPr bwMode="auto">
              <a:xfrm>
                <a:off x="2664" y="2354"/>
                <a:ext cx="74" cy="42"/>
              </a:xfrm>
              <a:custGeom>
                <a:avLst/>
                <a:gdLst>
                  <a:gd name="T0" fmla="*/ 0 w 148"/>
                  <a:gd name="T1" fmla="*/ 0 h 85"/>
                  <a:gd name="T2" fmla="*/ 1 w 148"/>
                  <a:gd name="T3" fmla="*/ 0 h 85"/>
                  <a:gd name="T4" fmla="*/ 1 w 148"/>
                  <a:gd name="T5" fmla="*/ 0 h 85"/>
                  <a:gd name="T6" fmla="*/ 1 w 148"/>
                  <a:gd name="T7" fmla="*/ 0 h 85"/>
                  <a:gd name="T8" fmla="*/ 1 w 148"/>
                  <a:gd name="T9" fmla="*/ 0 h 85"/>
                  <a:gd name="T10" fmla="*/ 1 w 148"/>
                  <a:gd name="T11" fmla="*/ 0 h 85"/>
                  <a:gd name="T12" fmla="*/ 1 w 148"/>
                  <a:gd name="T13" fmla="*/ 0 h 85"/>
                  <a:gd name="T14" fmla="*/ 1 w 148"/>
                  <a:gd name="T15" fmla="*/ 0 h 85"/>
                  <a:gd name="T16" fmla="*/ 1 w 148"/>
                  <a:gd name="T17" fmla="*/ 0 h 85"/>
                  <a:gd name="T18" fmla="*/ 1 w 148"/>
                  <a:gd name="T19" fmla="*/ 0 h 85"/>
                  <a:gd name="T20" fmla="*/ 1 w 148"/>
                  <a:gd name="T21" fmla="*/ 0 h 85"/>
                  <a:gd name="T22" fmla="*/ 1 w 148"/>
                  <a:gd name="T23" fmla="*/ 0 h 85"/>
                  <a:gd name="T24" fmla="*/ 1 w 148"/>
                  <a:gd name="T25" fmla="*/ 0 h 85"/>
                  <a:gd name="T26" fmla="*/ 0 w 148"/>
                  <a:gd name="T27" fmla="*/ 0 h 85"/>
                  <a:gd name="T28" fmla="*/ 0 w 148"/>
                  <a:gd name="T29" fmla="*/ 0 h 8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8"/>
                  <a:gd name="T46" fmla="*/ 0 h 85"/>
                  <a:gd name="T47" fmla="*/ 148 w 148"/>
                  <a:gd name="T48" fmla="*/ 85 h 8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8" h="85">
                    <a:moveTo>
                      <a:pt x="0" y="77"/>
                    </a:moveTo>
                    <a:lnTo>
                      <a:pt x="23" y="75"/>
                    </a:lnTo>
                    <a:lnTo>
                      <a:pt x="41" y="69"/>
                    </a:lnTo>
                    <a:lnTo>
                      <a:pt x="59" y="61"/>
                    </a:lnTo>
                    <a:lnTo>
                      <a:pt x="77" y="51"/>
                    </a:lnTo>
                    <a:lnTo>
                      <a:pt x="109" y="27"/>
                    </a:lnTo>
                    <a:lnTo>
                      <a:pt x="143" y="0"/>
                    </a:lnTo>
                    <a:lnTo>
                      <a:pt x="148" y="7"/>
                    </a:lnTo>
                    <a:lnTo>
                      <a:pt x="114" y="33"/>
                    </a:lnTo>
                    <a:lnTo>
                      <a:pt x="81" y="58"/>
                    </a:lnTo>
                    <a:lnTo>
                      <a:pt x="63" y="69"/>
                    </a:lnTo>
                    <a:lnTo>
                      <a:pt x="43" y="77"/>
                    </a:lnTo>
                    <a:lnTo>
                      <a:pt x="24" y="83"/>
                    </a:lnTo>
                    <a:lnTo>
                      <a:pt x="0" y="85"/>
                    </a:lnTo>
                    <a:lnTo>
                      <a:pt x="0" y="7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40" name="Freeform 229"/>
              <p:cNvSpPr>
                <a:spLocks/>
              </p:cNvSpPr>
              <p:nvPr/>
            </p:nvSpPr>
            <p:spPr bwMode="auto">
              <a:xfrm>
                <a:off x="2664" y="2392"/>
                <a:ext cx="1" cy="4"/>
              </a:xfrm>
              <a:custGeom>
                <a:avLst/>
                <a:gdLst>
                  <a:gd name="T0" fmla="*/ 0 w 1"/>
                  <a:gd name="T1" fmla="*/ 1 h 8"/>
                  <a:gd name="T2" fmla="*/ 0 w 1"/>
                  <a:gd name="T3" fmla="*/ 0 h 8"/>
                  <a:gd name="T4" fmla="*/ 0 w 1"/>
                  <a:gd name="T5" fmla="*/ 1 h 8"/>
                  <a:gd name="T6" fmla="*/ 0 60000 65536"/>
                  <a:gd name="T7" fmla="*/ 0 60000 65536"/>
                  <a:gd name="T8" fmla="*/ 0 60000 65536"/>
                  <a:gd name="T9" fmla="*/ 0 w 1"/>
                  <a:gd name="T10" fmla="*/ 0 h 8"/>
                  <a:gd name="T11" fmla="*/ 1 w 1"/>
                  <a:gd name="T12" fmla="*/ 8 h 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" h="8">
                    <a:moveTo>
                      <a:pt x="0" y="8"/>
                    </a:move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41" name="Freeform 230"/>
              <p:cNvSpPr>
                <a:spLocks/>
              </p:cNvSpPr>
              <p:nvPr/>
            </p:nvSpPr>
            <p:spPr bwMode="auto">
              <a:xfrm>
                <a:off x="2736" y="2350"/>
                <a:ext cx="68" cy="18"/>
              </a:xfrm>
              <a:custGeom>
                <a:avLst/>
                <a:gdLst>
                  <a:gd name="T0" fmla="*/ 0 w 136"/>
                  <a:gd name="T1" fmla="*/ 1 h 36"/>
                  <a:gd name="T2" fmla="*/ 1 w 136"/>
                  <a:gd name="T3" fmla="*/ 1 h 36"/>
                  <a:gd name="T4" fmla="*/ 1 w 136"/>
                  <a:gd name="T5" fmla="*/ 1 h 36"/>
                  <a:gd name="T6" fmla="*/ 1 w 136"/>
                  <a:gd name="T7" fmla="*/ 0 h 36"/>
                  <a:gd name="T8" fmla="*/ 1 w 136"/>
                  <a:gd name="T9" fmla="*/ 1 h 36"/>
                  <a:gd name="T10" fmla="*/ 1 w 136"/>
                  <a:gd name="T11" fmla="*/ 1 h 36"/>
                  <a:gd name="T12" fmla="*/ 1 w 136"/>
                  <a:gd name="T13" fmla="*/ 1 h 36"/>
                  <a:gd name="T14" fmla="*/ 1 w 136"/>
                  <a:gd name="T15" fmla="*/ 1 h 36"/>
                  <a:gd name="T16" fmla="*/ 1 w 136"/>
                  <a:gd name="T17" fmla="*/ 1 h 36"/>
                  <a:gd name="T18" fmla="*/ 1 w 136"/>
                  <a:gd name="T19" fmla="*/ 1 h 36"/>
                  <a:gd name="T20" fmla="*/ 1 w 136"/>
                  <a:gd name="T21" fmla="*/ 1 h 36"/>
                  <a:gd name="T22" fmla="*/ 1 w 136"/>
                  <a:gd name="T23" fmla="*/ 1 h 36"/>
                  <a:gd name="T24" fmla="*/ 1 w 136"/>
                  <a:gd name="T25" fmla="*/ 1 h 36"/>
                  <a:gd name="T26" fmla="*/ 1 w 136"/>
                  <a:gd name="T27" fmla="*/ 1 h 36"/>
                  <a:gd name="T28" fmla="*/ 1 w 136"/>
                  <a:gd name="T29" fmla="*/ 1 h 36"/>
                  <a:gd name="T30" fmla="*/ 1 w 136"/>
                  <a:gd name="T31" fmla="*/ 1 h 36"/>
                  <a:gd name="T32" fmla="*/ 1 w 136"/>
                  <a:gd name="T33" fmla="*/ 1 h 36"/>
                  <a:gd name="T34" fmla="*/ 1 w 136"/>
                  <a:gd name="T35" fmla="*/ 1 h 36"/>
                  <a:gd name="T36" fmla="*/ 1 w 136"/>
                  <a:gd name="T37" fmla="*/ 1 h 36"/>
                  <a:gd name="T38" fmla="*/ 1 w 136"/>
                  <a:gd name="T39" fmla="*/ 1 h 36"/>
                  <a:gd name="T40" fmla="*/ 0 w 136"/>
                  <a:gd name="T41" fmla="*/ 1 h 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36"/>
                  <a:gd name="T64" fmla="*/ 0 h 36"/>
                  <a:gd name="T65" fmla="*/ 136 w 136"/>
                  <a:gd name="T66" fmla="*/ 36 h 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36" h="36">
                    <a:moveTo>
                      <a:pt x="0" y="8"/>
                    </a:moveTo>
                    <a:lnTo>
                      <a:pt x="8" y="4"/>
                    </a:lnTo>
                    <a:lnTo>
                      <a:pt x="17" y="1"/>
                    </a:lnTo>
                    <a:lnTo>
                      <a:pt x="33" y="0"/>
                    </a:lnTo>
                    <a:lnTo>
                      <a:pt x="50" y="4"/>
                    </a:lnTo>
                    <a:lnTo>
                      <a:pt x="68" y="12"/>
                    </a:lnTo>
                    <a:lnTo>
                      <a:pt x="87" y="19"/>
                    </a:lnTo>
                    <a:lnTo>
                      <a:pt x="103" y="24"/>
                    </a:lnTo>
                    <a:lnTo>
                      <a:pt x="120" y="28"/>
                    </a:lnTo>
                    <a:lnTo>
                      <a:pt x="136" y="28"/>
                    </a:lnTo>
                    <a:lnTo>
                      <a:pt x="136" y="36"/>
                    </a:lnTo>
                    <a:lnTo>
                      <a:pt x="119" y="36"/>
                    </a:lnTo>
                    <a:lnTo>
                      <a:pt x="101" y="32"/>
                    </a:lnTo>
                    <a:lnTo>
                      <a:pt x="83" y="26"/>
                    </a:lnTo>
                    <a:lnTo>
                      <a:pt x="64" y="19"/>
                    </a:lnTo>
                    <a:lnTo>
                      <a:pt x="48" y="13"/>
                    </a:lnTo>
                    <a:lnTo>
                      <a:pt x="32" y="8"/>
                    </a:lnTo>
                    <a:lnTo>
                      <a:pt x="17" y="9"/>
                    </a:lnTo>
                    <a:lnTo>
                      <a:pt x="12" y="12"/>
                    </a:lnTo>
                    <a:lnTo>
                      <a:pt x="4" y="16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42" name="Freeform 231"/>
              <p:cNvSpPr>
                <a:spLocks/>
              </p:cNvSpPr>
              <p:nvPr/>
            </p:nvSpPr>
            <p:spPr bwMode="auto">
              <a:xfrm>
                <a:off x="2736" y="2354"/>
                <a:ext cx="2" cy="4"/>
              </a:xfrm>
              <a:custGeom>
                <a:avLst/>
                <a:gdLst>
                  <a:gd name="T0" fmla="*/ 0 w 5"/>
                  <a:gd name="T1" fmla="*/ 0 h 8"/>
                  <a:gd name="T2" fmla="*/ 0 w 5"/>
                  <a:gd name="T3" fmla="*/ 0 h 8"/>
                  <a:gd name="T4" fmla="*/ 0 w 5"/>
                  <a:gd name="T5" fmla="*/ 1 h 8"/>
                  <a:gd name="T6" fmla="*/ 0 w 5"/>
                  <a:gd name="T7" fmla="*/ 1 h 8"/>
                  <a:gd name="T8" fmla="*/ 0 w 5"/>
                  <a:gd name="T9" fmla="*/ 0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8"/>
                  <a:gd name="T17" fmla="*/ 5 w 5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8">
                    <a:moveTo>
                      <a:pt x="0" y="0"/>
                    </a:moveTo>
                    <a:lnTo>
                      <a:pt x="1" y="0"/>
                    </a:lnTo>
                    <a:lnTo>
                      <a:pt x="5" y="8"/>
                    </a:lnTo>
                    <a:lnTo>
                      <a:pt x="5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43" name="Freeform 232"/>
              <p:cNvSpPr>
                <a:spLocks/>
              </p:cNvSpPr>
              <p:nvPr/>
            </p:nvSpPr>
            <p:spPr bwMode="auto">
              <a:xfrm>
                <a:off x="2804" y="2302"/>
                <a:ext cx="58" cy="66"/>
              </a:xfrm>
              <a:custGeom>
                <a:avLst/>
                <a:gdLst>
                  <a:gd name="T0" fmla="*/ 0 w 116"/>
                  <a:gd name="T1" fmla="*/ 1 h 132"/>
                  <a:gd name="T2" fmla="*/ 1 w 116"/>
                  <a:gd name="T3" fmla="*/ 1 h 132"/>
                  <a:gd name="T4" fmla="*/ 1 w 116"/>
                  <a:gd name="T5" fmla="*/ 1 h 132"/>
                  <a:gd name="T6" fmla="*/ 1 w 116"/>
                  <a:gd name="T7" fmla="*/ 1 h 132"/>
                  <a:gd name="T8" fmla="*/ 1 w 116"/>
                  <a:gd name="T9" fmla="*/ 1 h 132"/>
                  <a:gd name="T10" fmla="*/ 1 w 116"/>
                  <a:gd name="T11" fmla="*/ 1 h 132"/>
                  <a:gd name="T12" fmla="*/ 1 w 116"/>
                  <a:gd name="T13" fmla="*/ 1 h 132"/>
                  <a:gd name="T14" fmla="*/ 1 w 116"/>
                  <a:gd name="T15" fmla="*/ 1 h 132"/>
                  <a:gd name="T16" fmla="*/ 1 w 116"/>
                  <a:gd name="T17" fmla="*/ 1 h 132"/>
                  <a:gd name="T18" fmla="*/ 1 w 116"/>
                  <a:gd name="T19" fmla="*/ 1 h 132"/>
                  <a:gd name="T20" fmla="*/ 1 w 116"/>
                  <a:gd name="T21" fmla="*/ 0 h 132"/>
                  <a:gd name="T22" fmla="*/ 1 w 116"/>
                  <a:gd name="T23" fmla="*/ 1 h 132"/>
                  <a:gd name="T24" fmla="*/ 1 w 116"/>
                  <a:gd name="T25" fmla="*/ 1 h 132"/>
                  <a:gd name="T26" fmla="*/ 1 w 116"/>
                  <a:gd name="T27" fmla="*/ 1 h 132"/>
                  <a:gd name="T28" fmla="*/ 1 w 116"/>
                  <a:gd name="T29" fmla="*/ 1 h 132"/>
                  <a:gd name="T30" fmla="*/ 1 w 116"/>
                  <a:gd name="T31" fmla="*/ 1 h 132"/>
                  <a:gd name="T32" fmla="*/ 1 w 116"/>
                  <a:gd name="T33" fmla="*/ 1 h 132"/>
                  <a:gd name="T34" fmla="*/ 1 w 116"/>
                  <a:gd name="T35" fmla="*/ 1 h 132"/>
                  <a:gd name="T36" fmla="*/ 1 w 116"/>
                  <a:gd name="T37" fmla="*/ 1 h 132"/>
                  <a:gd name="T38" fmla="*/ 1 w 116"/>
                  <a:gd name="T39" fmla="*/ 1 h 132"/>
                  <a:gd name="T40" fmla="*/ 1 w 116"/>
                  <a:gd name="T41" fmla="*/ 1 h 132"/>
                  <a:gd name="T42" fmla="*/ 1 w 116"/>
                  <a:gd name="T43" fmla="*/ 1 h 132"/>
                  <a:gd name="T44" fmla="*/ 0 w 116"/>
                  <a:gd name="T45" fmla="*/ 1 h 13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16"/>
                  <a:gd name="T70" fmla="*/ 0 h 132"/>
                  <a:gd name="T71" fmla="*/ 116 w 116"/>
                  <a:gd name="T72" fmla="*/ 132 h 132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16" h="132">
                    <a:moveTo>
                      <a:pt x="0" y="124"/>
                    </a:moveTo>
                    <a:lnTo>
                      <a:pt x="14" y="121"/>
                    </a:lnTo>
                    <a:lnTo>
                      <a:pt x="26" y="118"/>
                    </a:lnTo>
                    <a:lnTo>
                      <a:pt x="48" y="111"/>
                    </a:lnTo>
                    <a:lnTo>
                      <a:pt x="67" y="99"/>
                    </a:lnTo>
                    <a:lnTo>
                      <a:pt x="82" y="86"/>
                    </a:lnTo>
                    <a:lnTo>
                      <a:pt x="88" y="79"/>
                    </a:lnTo>
                    <a:lnTo>
                      <a:pt x="93" y="70"/>
                    </a:lnTo>
                    <a:lnTo>
                      <a:pt x="103" y="51"/>
                    </a:lnTo>
                    <a:lnTo>
                      <a:pt x="108" y="27"/>
                    </a:lnTo>
                    <a:lnTo>
                      <a:pt x="109" y="0"/>
                    </a:lnTo>
                    <a:lnTo>
                      <a:pt x="116" y="2"/>
                    </a:lnTo>
                    <a:lnTo>
                      <a:pt x="115" y="29"/>
                    </a:lnTo>
                    <a:lnTo>
                      <a:pt x="110" y="54"/>
                    </a:lnTo>
                    <a:lnTo>
                      <a:pt x="101" y="74"/>
                    </a:lnTo>
                    <a:lnTo>
                      <a:pt x="94" y="84"/>
                    </a:lnTo>
                    <a:lnTo>
                      <a:pt x="87" y="92"/>
                    </a:lnTo>
                    <a:lnTo>
                      <a:pt x="71" y="107"/>
                    </a:lnTo>
                    <a:lnTo>
                      <a:pt x="52" y="118"/>
                    </a:lnTo>
                    <a:lnTo>
                      <a:pt x="28" y="126"/>
                    </a:lnTo>
                    <a:lnTo>
                      <a:pt x="15" y="129"/>
                    </a:lnTo>
                    <a:lnTo>
                      <a:pt x="1" y="132"/>
                    </a:lnTo>
                    <a:lnTo>
                      <a:pt x="0" y="12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44" name="Freeform 233"/>
              <p:cNvSpPr>
                <a:spLocks/>
              </p:cNvSpPr>
              <p:nvPr/>
            </p:nvSpPr>
            <p:spPr bwMode="auto">
              <a:xfrm>
                <a:off x="2804" y="2364"/>
                <a:ext cx="1" cy="4"/>
              </a:xfrm>
              <a:custGeom>
                <a:avLst/>
                <a:gdLst>
                  <a:gd name="T0" fmla="*/ 0 w 1"/>
                  <a:gd name="T1" fmla="*/ 1 h 8"/>
                  <a:gd name="T2" fmla="*/ 1 w 1"/>
                  <a:gd name="T3" fmla="*/ 1 h 8"/>
                  <a:gd name="T4" fmla="*/ 0 w 1"/>
                  <a:gd name="T5" fmla="*/ 0 h 8"/>
                  <a:gd name="T6" fmla="*/ 0 w 1"/>
                  <a:gd name="T7" fmla="*/ 1 h 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8"/>
                  <a:gd name="T14" fmla="*/ 1 w 1"/>
                  <a:gd name="T15" fmla="*/ 8 h 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8">
                    <a:moveTo>
                      <a:pt x="0" y="8"/>
                    </a:moveTo>
                    <a:lnTo>
                      <a:pt x="1" y="8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45" name="Freeform 234"/>
              <p:cNvSpPr>
                <a:spLocks/>
              </p:cNvSpPr>
              <p:nvPr/>
            </p:nvSpPr>
            <p:spPr bwMode="auto">
              <a:xfrm>
                <a:off x="2795" y="2270"/>
                <a:ext cx="67" cy="32"/>
              </a:xfrm>
              <a:custGeom>
                <a:avLst/>
                <a:gdLst>
                  <a:gd name="T0" fmla="*/ 1 w 133"/>
                  <a:gd name="T1" fmla="*/ 1 h 64"/>
                  <a:gd name="T2" fmla="*/ 1 w 133"/>
                  <a:gd name="T3" fmla="*/ 1 h 64"/>
                  <a:gd name="T4" fmla="*/ 1 w 133"/>
                  <a:gd name="T5" fmla="*/ 1 h 64"/>
                  <a:gd name="T6" fmla="*/ 1 w 133"/>
                  <a:gd name="T7" fmla="*/ 1 h 64"/>
                  <a:gd name="T8" fmla="*/ 1 w 133"/>
                  <a:gd name="T9" fmla="*/ 1 h 64"/>
                  <a:gd name="T10" fmla="*/ 1 w 133"/>
                  <a:gd name="T11" fmla="*/ 1 h 64"/>
                  <a:gd name="T12" fmla="*/ 1 w 133"/>
                  <a:gd name="T13" fmla="*/ 1 h 64"/>
                  <a:gd name="T14" fmla="*/ 1 w 133"/>
                  <a:gd name="T15" fmla="*/ 1 h 64"/>
                  <a:gd name="T16" fmla="*/ 1 w 133"/>
                  <a:gd name="T17" fmla="*/ 1 h 64"/>
                  <a:gd name="T18" fmla="*/ 0 w 133"/>
                  <a:gd name="T19" fmla="*/ 1 h 64"/>
                  <a:gd name="T20" fmla="*/ 0 w 133"/>
                  <a:gd name="T21" fmla="*/ 0 h 64"/>
                  <a:gd name="T22" fmla="*/ 1 w 133"/>
                  <a:gd name="T23" fmla="*/ 1 h 64"/>
                  <a:gd name="T24" fmla="*/ 1 w 133"/>
                  <a:gd name="T25" fmla="*/ 1 h 64"/>
                  <a:gd name="T26" fmla="*/ 1 w 133"/>
                  <a:gd name="T27" fmla="*/ 1 h 64"/>
                  <a:gd name="T28" fmla="*/ 1 w 133"/>
                  <a:gd name="T29" fmla="*/ 1 h 64"/>
                  <a:gd name="T30" fmla="*/ 1 w 133"/>
                  <a:gd name="T31" fmla="*/ 1 h 64"/>
                  <a:gd name="T32" fmla="*/ 1 w 133"/>
                  <a:gd name="T33" fmla="*/ 1 h 64"/>
                  <a:gd name="T34" fmla="*/ 1 w 133"/>
                  <a:gd name="T35" fmla="*/ 1 h 64"/>
                  <a:gd name="T36" fmla="*/ 1 w 133"/>
                  <a:gd name="T37" fmla="*/ 1 h 64"/>
                  <a:gd name="T38" fmla="*/ 1 w 133"/>
                  <a:gd name="T39" fmla="*/ 1 h 64"/>
                  <a:gd name="T40" fmla="*/ 1 w 133"/>
                  <a:gd name="T41" fmla="*/ 1 h 6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33"/>
                  <a:gd name="T64" fmla="*/ 0 h 64"/>
                  <a:gd name="T65" fmla="*/ 133 w 133"/>
                  <a:gd name="T66" fmla="*/ 64 h 64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33" h="64">
                    <a:moveTo>
                      <a:pt x="126" y="64"/>
                    </a:moveTo>
                    <a:lnTo>
                      <a:pt x="126" y="56"/>
                    </a:lnTo>
                    <a:lnTo>
                      <a:pt x="123" y="47"/>
                    </a:lnTo>
                    <a:lnTo>
                      <a:pt x="120" y="41"/>
                    </a:lnTo>
                    <a:lnTo>
                      <a:pt x="115" y="34"/>
                    </a:lnTo>
                    <a:lnTo>
                      <a:pt x="101" y="24"/>
                    </a:lnTo>
                    <a:lnTo>
                      <a:pt x="84" y="18"/>
                    </a:lnTo>
                    <a:lnTo>
                      <a:pt x="65" y="13"/>
                    </a:lnTo>
                    <a:lnTo>
                      <a:pt x="44" y="10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44" y="3"/>
                    </a:lnTo>
                    <a:lnTo>
                      <a:pt x="67" y="6"/>
                    </a:lnTo>
                    <a:lnTo>
                      <a:pt x="87" y="11"/>
                    </a:lnTo>
                    <a:lnTo>
                      <a:pt x="105" y="18"/>
                    </a:lnTo>
                    <a:lnTo>
                      <a:pt x="120" y="28"/>
                    </a:lnTo>
                    <a:lnTo>
                      <a:pt x="126" y="36"/>
                    </a:lnTo>
                    <a:lnTo>
                      <a:pt x="130" y="44"/>
                    </a:lnTo>
                    <a:lnTo>
                      <a:pt x="133" y="54"/>
                    </a:lnTo>
                    <a:lnTo>
                      <a:pt x="133" y="64"/>
                    </a:lnTo>
                    <a:lnTo>
                      <a:pt x="126" y="6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46" name="Freeform 235"/>
              <p:cNvSpPr>
                <a:spLocks/>
              </p:cNvSpPr>
              <p:nvPr/>
            </p:nvSpPr>
            <p:spPr bwMode="auto">
              <a:xfrm>
                <a:off x="2858" y="2302"/>
                <a:ext cx="4" cy="1"/>
              </a:xfrm>
              <a:custGeom>
                <a:avLst/>
                <a:gdLst>
                  <a:gd name="T0" fmla="*/ 1 w 7"/>
                  <a:gd name="T1" fmla="*/ 1 h 2"/>
                  <a:gd name="T2" fmla="*/ 1 w 7"/>
                  <a:gd name="T3" fmla="*/ 1 h 2"/>
                  <a:gd name="T4" fmla="*/ 0 w 7"/>
                  <a:gd name="T5" fmla="*/ 1 h 2"/>
                  <a:gd name="T6" fmla="*/ 0 w 7"/>
                  <a:gd name="T7" fmla="*/ 0 h 2"/>
                  <a:gd name="T8" fmla="*/ 1 w 7"/>
                  <a:gd name="T9" fmla="*/ 1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2"/>
                  <a:gd name="T17" fmla="*/ 7 w 7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2">
                    <a:moveTo>
                      <a:pt x="7" y="2"/>
                    </a:moveTo>
                    <a:lnTo>
                      <a:pt x="7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47" name="Freeform 236"/>
              <p:cNvSpPr>
                <a:spLocks/>
              </p:cNvSpPr>
              <p:nvPr/>
            </p:nvSpPr>
            <p:spPr bwMode="auto">
              <a:xfrm>
                <a:off x="2779" y="2251"/>
                <a:ext cx="18" cy="22"/>
              </a:xfrm>
              <a:custGeom>
                <a:avLst/>
                <a:gdLst>
                  <a:gd name="T0" fmla="*/ 1 w 35"/>
                  <a:gd name="T1" fmla="*/ 0 h 45"/>
                  <a:gd name="T2" fmla="*/ 1 w 35"/>
                  <a:gd name="T3" fmla="*/ 0 h 45"/>
                  <a:gd name="T4" fmla="*/ 1 w 35"/>
                  <a:gd name="T5" fmla="*/ 0 h 45"/>
                  <a:gd name="T6" fmla="*/ 0 w 35"/>
                  <a:gd name="T7" fmla="*/ 0 h 45"/>
                  <a:gd name="T8" fmla="*/ 1 w 35"/>
                  <a:gd name="T9" fmla="*/ 0 h 4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5"/>
                  <a:gd name="T16" fmla="*/ 0 h 45"/>
                  <a:gd name="T17" fmla="*/ 35 w 35"/>
                  <a:gd name="T18" fmla="*/ 45 h 4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5" h="45">
                    <a:moveTo>
                      <a:pt x="29" y="45"/>
                    </a:moveTo>
                    <a:lnTo>
                      <a:pt x="35" y="40"/>
                    </a:lnTo>
                    <a:lnTo>
                      <a:pt x="6" y="0"/>
                    </a:lnTo>
                    <a:lnTo>
                      <a:pt x="0" y="5"/>
                    </a:lnTo>
                    <a:lnTo>
                      <a:pt x="29" y="4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48" name="Freeform 237"/>
              <p:cNvSpPr>
                <a:spLocks/>
              </p:cNvSpPr>
              <p:nvPr/>
            </p:nvSpPr>
            <p:spPr bwMode="auto">
              <a:xfrm>
                <a:off x="2794" y="2270"/>
                <a:ext cx="3" cy="4"/>
              </a:xfrm>
              <a:custGeom>
                <a:avLst/>
                <a:gdLst>
                  <a:gd name="T0" fmla="*/ 1 w 6"/>
                  <a:gd name="T1" fmla="*/ 1 h 7"/>
                  <a:gd name="T2" fmla="*/ 1 w 6"/>
                  <a:gd name="T3" fmla="*/ 1 h 7"/>
                  <a:gd name="T4" fmla="*/ 0 w 6"/>
                  <a:gd name="T5" fmla="*/ 1 h 7"/>
                  <a:gd name="T6" fmla="*/ 1 w 6"/>
                  <a:gd name="T7" fmla="*/ 1 h 7"/>
                  <a:gd name="T8" fmla="*/ 1 w 6"/>
                  <a:gd name="T9" fmla="*/ 0 h 7"/>
                  <a:gd name="T10" fmla="*/ 1 w 6"/>
                  <a:gd name="T11" fmla="*/ 1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3" y="7"/>
                    </a:moveTo>
                    <a:lnTo>
                      <a:pt x="1" y="7"/>
                    </a:lnTo>
                    <a:lnTo>
                      <a:pt x="0" y="6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3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49" name="Freeform 238"/>
              <p:cNvSpPr>
                <a:spLocks/>
              </p:cNvSpPr>
              <p:nvPr/>
            </p:nvSpPr>
            <p:spPr bwMode="auto">
              <a:xfrm>
                <a:off x="2780" y="2171"/>
                <a:ext cx="94" cy="83"/>
              </a:xfrm>
              <a:custGeom>
                <a:avLst/>
                <a:gdLst>
                  <a:gd name="T0" fmla="*/ 0 w 186"/>
                  <a:gd name="T1" fmla="*/ 1 h 166"/>
                  <a:gd name="T2" fmla="*/ 1 w 186"/>
                  <a:gd name="T3" fmla="*/ 1 h 166"/>
                  <a:gd name="T4" fmla="*/ 1 w 186"/>
                  <a:gd name="T5" fmla="*/ 1 h 166"/>
                  <a:gd name="T6" fmla="*/ 1 w 186"/>
                  <a:gd name="T7" fmla="*/ 1 h 166"/>
                  <a:gd name="T8" fmla="*/ 1 w 186"/>
                  <a:gd name="T9" fmla="*/ 1 h 166"/>
                  <a:gd name="T10" fmla="*/ 1 w 186"/>
                  <a:gd name="T11" fmla="*/ 1 h 166"/>
                  <a:gd name="T12" fmla="*/ 1 w 186"/>
                  <a:gd name="T13" fmla="*/ 1 h 166"/>
                  <a:gd name="T14" fmla="*/ 1 w 186"/>
                  <a:gd name="T15" fmla="*/ 1 h 166"/>
                  <a:gd name="T16" fmla="*/ 1 w 186"/>
                  <a:gd name="T17" fmla="*/ 1 h 166"/>
                  <a:gd name="T18" fmla="*/ 1 w 186"/>
                  <a:gd name="T19" fmla="*/ 1 h 166"/>
                  <a:gd name="T20" fmla="*/ 1 w 186"/>
                  <a:gd name="T21" fmla="*/ 0 h 166"/>
                  <a:gd name="T22" fmla="*/ 1 w 186"/>
                  <a:gd name="T23" fmla="*/ 0 h 166"/>
                  <a:gd name="T24" fmla="*/ 1 w 186"/>
                  <a:gd name="T25" fmla="*/ 1 h 166"/>
                  <a:gd name="T26" fmla="*/ 1 w 186"/>
                  <a:gd name="T27" fmla="*/ 1 h 166"/>
                  <a:gd name="T28" fmla="*/ 1 w 186"/>
                  <a:gd name="T29" fmla="*/ 1 h 166"/>
                  <a:gd name="T30" fmla="*/ 1 w 186"/>
                  <a:gd name="T31" fmla="*/ 1 h 166"/>
                  <a:gd name="T32" fmla="*/ 1 w 186"/>
                  <a:gd name="T33" fmla="*/ 1 h 166"/>
                  <a:gd name="T34" fmla="*/ 1 w 186"/>
                  <a:gd name="T35" fmla="*/ 1 h 166"/>
                  <a:gd name="T36" fmla="*/ 1 w 186"/>
                  <a:gd name="T37" fmla="*/ 1 h 166"/>
                  <a:gd name="T38" fmla="*/ 1 w 186"/>
                  <a:gd name="T39" fmla="*/ 1 h 166"/>
                  <a:gd name="T40" fmla="*/ 1 w 186"/>
                  <a:gd name="T41" fmla="*/ 1 h 166"/>
                  <a:gd name="T42" fmla="*/ 1 w 186"/>
                  <a:gd name="T43" fmla="*/ 1 h 166"/>
                  <a:gd name="T44" fmla="*/ 0 w 186"/>
                  <a:gd name="T45" fmla="*/ 1 h 16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86"/>
                  <a:gd name="T70" fmla="*/ 0 h 166"/>
                  <a:gd name="T71" fmla="*/ 186 w 186"/>
                  <a:gd name="T72" fmla="*/ 166 h 16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86" h="166">
                    <a:moveTo>
                      <a:pt x="0" y="158"/>
                    </a:moveTo>
                    <a:lnTo>
                      <a:pt x="59" y="136"/>
                    </a:lnTo>
                    <a:lnTo>
                      <a:pt x="92" y="122"/>
                    </a:lnTo>
                    <a:lnTo>
                      <a:pt x="121" y="106"/>
                    </a:lnTo>
                    <a:lnTo>
                      <a:pt x="147" y="87"/>
                    </a:lnTo>
                    <a:lnTo>
                      <a:pt x="158" y="77"/>
                    </a:lnTo>
                    <a:lnTo>
                      <a:pt x="167" y="63"/>
                    </a:lnTo>
                    <a:lnTo>
                      <a:pt x="172" y="49"/>
                    </a:lnTo>
                    <a:lnTo>
                      <a:pt x="177" y="35"/>
                    </a:lnTo>
                    <a:lnTo>
                      <a:pt x="179" y="19"/>
                    </a:lnTo>
                    <a:lnTo>
                      <a:pt x="178" y="0"/>
                    </a:lnTo>
                    <a:lnTo>
                      <a:pt x="185" y="0"/>
                    </a:lnTo>
                    <a:lnTo>
                      <a:pt x="186" y="19"/>
                    </a:lnTo>
                    <a:lnTo>
                      <a:pt x="184" y="38"/>
                    </a:lnTo>
                    <a:lnTo>
                      <a:pt x="179" y="53"/>
                    </a:lnTo>
                    <a:lnTo>
                      <a:pt x="173" y="69"/>
                    </a:lnTo>
                    <a:lnTo>
                      <a:pt x="164" y="82"/>
                    </a:lnTo>
                    <a:lnTo>
                      <a:pt x="152" y="93"/>
                    </a:lnTo>
                    <a:lnTo>
                      <a:pt x="125" y="113"/>
                    </a:lnTo>
                    <a:lnTo>
                      <a:pt x="96" y="130"/>
                    </a:lnTo>
                    <a:lnTo>
                      <a:pt x="62" y="143"/>
                    </a:lnTo>
                    <a:lnTo>
                      <a:pt x="2" y="166"/>
                    </a:lnTo>
                    <a:lnTo>
                      <a:pt x="0" y="15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50" name="Freeform 239"/>
              <p:cNvSpPr>
                <a:spLocks/>
              </p:cNvSpPr>
              <p:nvPr/>
            </p:nvSpPr>
            <p:spPr bwMode="auto">
              <a:xfrm>
                <a:off x="2777" y="2250"/>
                <a:ext cx="5" cy="4"/>
              </a:xfrm>
              <a:custGeom>
                <a:avLst/>
                <a:gdLst>
                  <a:gd name="T0" fmla="*/ 1 w 10"/>
                  <a:gd name="T1" fmla="*/ 1 h 8"/>
                  <a:gd name="T2" fmla="*/ 0 w 10"/>
                  <a:gd name="T3" fmla="*/ 1 h 8"/>
                  <a:gd name="T4" fmla="*/ 1 w 10"/>
                  <a:gd name="T5" fmla="*/ 0 h 8"/>
                  <a:gd name="T6" fmla="*/ 1 w 10"/>
                  <a:gd name="T7" fmla="*/ 1 h 8"/>
                  <a:gd name="T8" fmla="*/ 1 w 10"/>
                  <a:gd name="T9" fmla="*/ 1 h 8"/>
                  <a:gd name="T10" fmla="*/ 1 w 10"/>
                  <a:gd name="T11" fmla="*/ 1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"/>
                  <a:gd name="T19" fmla="*/ 0 h 8"/>
                  <a:gd name="T20" fmla="*/ 10 w 10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" h="8">
                    <a:moveTo>
                      <a:pt x="4" y="7"/>
                    </a:moveTo>
                    <a:lnTo>
                      <a:pt x="0" y="2"/>
                    </a:lnTo>
                    <a:lnTo>
                      <a:pt x="6" y="0"/>
                    </a:lnTo>
                    <a:lnTo>
                      <a:pt x="8" y="8"/>
                    </a:lnTo>
                    <a:lnTo>
                      <a:pt x="10" y="2"/>
                    </a:lnTo>
                    <a:lnTo>
                      <a:pt x="4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51" name="Freeform 240"/>
              <p:cNvSpPr>
                <a:spLocks/>
              </p:cNvSpPr>
              <p:nvPr/>
            </p:nvSpPr>
            <p:spPr bwMode="auto">
              <a:xfrm>
                <a:off x="2870" y="2170"/>
                <a:ext cx="134" cy="66"/>
              </a:xfrm>
              <a:custGeom>
                <a:avLst/>
                <a:gdLst>
                  <a:gd name="T0" fmla="*/ 0 w 269"/>
                  <a:gd name="T1" fmla="*/ 0 h 132"/>
                  <a:gd name="T2" fmla="*/ 0 w 269"/>
                  <a:gd name="T3" fmla="*/ 1 h 132"/>
                  <a:gd name="T4" fmla="*/ 0 w 269"/>
                  <a:gd name="T5" fmla="*/ 1 h 132"/>
                  <a:gd name="T6" fmla="*/ 0 w 269"/>
                  <a:gd name="T7" fmla="*/ 1 h 132"/>
                  <a:gd name="T8" fmla="*/ 0 w 269"/>
                  <a:gd name="T9" fmla="*/ 1 h 132"/>
                  <a:gd name="T10" fmla="*/ 0 w 269"/>
                  <a:gd name="T11" fmla="*/ 1 h 132"/>
                  <a:gd name="T12" fmla="*/ 0 w 269"/>
                  <a:gd name="T13" fmla="*/ 1 h 132"/>
                  <a:gd name="T14" fmla="*/ 0 w 269"/>
                  <a:gd name="T15" fmla="*/ 1 h 132"/>
                  <a:gd name="T16" fmla="*/ 0 w 269"/>
                  <a:gd name="T17" fmla="*/ 1 h 132"/>
                  <a:gd name="T18" fmla="*/ 0 w 269"/>
                  <a:gd name="T19" fmla="*/ 1 h 132"/>
                  <a:gd name="T20" fmla="*/ 0 w 269"/>
                  <a:gd name="T21" fmla="*/ 1 h 132"/>
                  <a:gd name="T22" fmla="*/ 0 w 269"/>
                  <a:gd name="T23" fmla="*/ 1 h 132"/>
                  <a:gd name="T24" fmla="*/ 0 w 269"/>
                  <a:gd name="T25" fmla="*/ 1 h 132"/>
                  <a:gd name="T26" fmla="*/ 0 w 269"/>
                  <a:gd name="T27" fmla="*/ 1 h 132"/>
                  <a:gd name="T28" fmla="*/ 0 w 269"/>
                  <a:gd name="T29" fmla="*/ 1 h 132"/>
                  <a:gd name="T30" fmla="*/ 0 w 269"/>
                  <a:gd name="T31" fmla="*/ 1 h 132"/>
                  <a:gd name="T32" fmla="*/ 0 w 269"/>
                  <a:gd name="T33" fmla="*/ 1 h 132"/>
                  <a:gd name="T34" fmla="*/ 0 w 269"/>
                  <a:gd name="T35" fmla="*/ 1 h 132"/>
                  <a:gd name="T36" fmla="*/ 0 w 269"/>
                  <a:gd name="T37" fmla="*/ 1 h 132"/>
                  <a:gd name="T38" fmla="*/ 0 w 269"/>
                  <a:gd name="T39" fmla="*/ 1 h 132"/>
                  <a:gd name="T40" fmla="*/ 0 w 269"/>
                  <a:gd name="T41" fmla="*/ 1 h 132"/>
                  <a:gd name="T42" fmla="*/ 0 w 269"/>
                  <a:gd name="T43" fmla="*/ 1 h 132"/>
                  <a:gd name="T44" fmla="*/ 0 w 269"/>
                  <a:gd name="T45" fmla="*/ 0 h 13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269"/>
                  <a:gd name="T70" fmla="*/ 0 h 132"/>
                  <a:gd name="T71" fmla="*/ 269 w 269"/>
                  <a:gd name="T72" fmla="*/ 132 h 132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269" h="132">
                    <a:moveTo>
                      <a:pt x="6" y="0"/>
                    </a:moveTo>
                    <a:lnTo>
                      <a:pt x="34" y="31"/>
                    </a:lnTo>
                    <a:lnTo>
                      <a:pt x="48" y="43"/>
                    </a:lnTo>
                    <a:lnTo>
                      <a:pt x="63" y="55"/>
                    </a:lnTo>
                    <a:lnTo>
                      <a:pt x="92" y="77"/>
                    </a:lnTo>
                    <a:lnTo>
                      <a:pt x="124" y="95"/>
                    </a:lnTo>
                    <a:lnTo>
                      <a:pt x="155" y="107"/>
                    </a:lnTo>
                    <a:lnTo>
                      <a:pt x="172" y="112"/>
                    </a:lnTo>
                    <a:lnTo>
                      <a:pt x="190" y="116"/>
                    </a:lnTo>
                    <a:lnTo>
                      <a:pt x="227" y="121"/>
                    </a:lnTo>
                    <a:lnTo>
                      <a:pt x="269" y="123"/>
                    </a:lnTo>
                    <a:lnTo>
                      <a:pt x="269" y="132"/>
                    </a:lnTo>
                    <a:lnTo>
                      <a:pt x="226" y="129"/>
                    </a:lnTo>
                    <a:lnTo>
                      <a:pt x="188" y="124"/>
                    </a:lnTo>
                    <a:lnTo>
                      <a:pt x="170" y="120"/>
                    </a:lnTo>
                    <a:lnTo>
                      <a:pt x="153" y="115"/>
                    </a:lnTo>
                    <a:lnTo>
                      <a:pt x="120" y="102"/>
                    </a:lnTo>
                    <a:lnTo>
                      <a:pt x="88" y="84"/>
                    </a:lnTo>
                    <a:lnTo>
                      <a:pt x="58" y="61"/>
                    </a:lnTo>
                    <a:lnTo>
                      <a:pt x="43" y="49"/>
                    </a:lnTo>
                    <a:lnTo>
                      <a:pt x="28" y="36"/>
                    </a:lnTo>
                    <a:lnTo>
                      <a:pt x="0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52" name="Freeform 241"/>
              <p:cNvSpPr>
                <a:spLocks/>
              </p:cNvSpPr>
              <p:nvPr/>
            </p:nvSpPr>
            <p:spPr bwMode="auto">
              <a:xfrm>
                <a:off x="2869" y="2166"/>
                <a:ext cx="4" cy="7"/>
              </a:xfrm>
              <a:custGeom>
                <a:avLst/>
                <a:gdLst>
                  <a:gd name="T0" fmla="*/ 1 w 8"/>
                  <a:gd name="T1" fmla="*/ 1 h 13"/>
                  <a:gd name="T2" fmla="*/ 0 w 8"/>
                  <a:gd name="T3" fmla="*/ 0 h 13"/>
                  <a:gd name="T4" fmla="*/ 1 w 8"/>
                  <a:gd name="T5" fmla="*/ 1 h 13"/>
                  <a:gd name="T6" fmla="*/ 1 w 8"/>
                  <a:gd name="T7" fmla="*/ 1 h 13"/>
                  <a:gd name="T8" fmla="*/ 1 w 8"/>
                  <a:gd name="T9" fmla="*/ 1 h 13"/>
                  <a:gd name="T10" fmla="*/ 1 w 8"/>
                  <a:gd name="T11" fmla="*/ 1 h 1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"/>
                  <a:gd name="T19" fmla="*/ 0 h 13"/>
                  <a:gd name="T20" fmla="*/ 8 w 8"/>
                  <a:gd name="T21" fmla="*/ 13 h 1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" h="13">
                    <a:moveTo>
                      <a:pt x="1" y="10"/>
                    </a:moveTo>
                    <a:lnTo>
                      <a:pt x="0" y="0"/>
                    </a:lnTo>
                    <a:lnTo>
                      <a:pt x="8" y="8"/>
                    </a:lnTo>
                    <a:lnTo>
                      <a:pt x="2" y="13"/>
                    </a:lnTo>
                    <a:lnTo>
                      <a:pt x="8" y="10"/>
                    </a:lnTo>
                    <a:lnTo>
                      <a:pt x="1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53" name="Freeform 242"/>
              <p:cNvSpPr>
                <a:spLocks/>
              </p:cNvSpPr>
              <p:nvPr/>
            </p:nvSpPr>
            <p:spPr bwMode="auto">
              <a:xfrm>
                <a:off x="3004" y="2172"/>
                <a:ext cx="89" cy="64"/>
              </a:xfrm>
              <a:custGeom>
                <a:avLst/>
                <a:gdLst>
                  <a:gd name="T0" fmla="*/ 0 w 178"/>
                  <a:gd name="T1" fmla="*/ 1 h 128"/>
                  <a:gd name="T2" fmla="*/ 1 w 178"/>
                  <a:gd name="T3" fmla="*/ 1 h 128"/>
                  <a:gd name="T4" fmla="*/ 1 w 178"/>
                  <a:gd name="T5" fmla="*/ 1 h 128"/>
                  <a:gd name="T6" fmla="*/ 1 w 178"/>
                  <a:gd name="T7" fmla="*/ 1 h 128"/>
                  <a:gd name="T8" fmla="*/ 1 w 178"/>
                  <a:gd name="T9" fmla="*/ 1 h 128"/>
                  <a:gd name="T10" fmla="*/ 1 w 178"/>
                  <a:gd name="T11" fmla="*/ 1 h 128"/>
                  <a:gd name="T12" fmla="*/ 1 w 178"/>
                  <a:gd name="T13" fmla="*/ 1 h 128"/>
                  <a:gd name="T14" fmla="*/ 1 w 178"/>
                  <a:gd name="T15" fmla="*/ 1 h 128"/>
                  <a:gd name="T16" fmla="*/ 1 w 178"/>
                  <a:gd name="T17" fmla="*/ 1 h 128"/>
                  <a:gd name="T18" fmla="*/ 1 w 178"/>
                  <a:gd name="T19" fmla="*/ 1 h 128"/>
                  <a:gd name="T20" fmla="*/ 1 w 178"/>
                  <a:gd name="T21" fmla="*/ 1 h 128"/>
                  <a:gd name="T22" fmla="*/ 1 w 178"/>
                  <a:gd name="T23" fmla="*/ 1 h 128"/>
                  <a:gd name="T24" fmla="*/ 1 w 178"/>
                  <a:gd name="T25" fmla="*/ 1 h 128"/>
                  <a:gd name="T26" fmla="*/ 1 w 178"/>
                  <a:gd name="T27" fmla="*/ 1 h 128"/>
                  <a:gd name="T28" fmla="*/ 1 w 178"/>
                  <a:gd name="T29" fmla="*/ 0 h 128"/>
                  <a:gd name="T30" fmla="*/ 1 w 178"/>
                  <a:gd name="T31" fmla="*/ 1 h 128"/>
                  <a:gd name="T32" fmla="*/ 1 w 178"/>
                  <a:gd name="T33" fmla="*/ 1 h 128"/>
                  <a:gd name="T34" fmla="*/ 1 w 178"/>
                  <a:gd name="T35" fmla="*/ 1 h 128"/>
                  <a:gd name="T36" fmla="*/ 1 w 178"/>
                  <a:gd name="T37" fmla="*/ 1 h 128"/>
                  <a:gd name="T38" fmla="*/ 1 w 178"/>
                  <a:gd name="T39" fmla="*/ 1 h 128"/>
                  <a:gd name="T40" fmla="*/ 1 w 178"/>
                  <a:gd name="T41" fmla="*/ 1 h 128"/>
                  <a:gd name="T42" fmla="*/ 1 w 178"/>
                  <a:gd name="T43" fmla="*/ 1 h 128"/>
                  <a:gd name="T44" fmla="*/ 1 w 178"/>
                  <a:gd name="T45" fmla="*/ 1 h 128"/>
                  <a:gd name="T46" fmla="*/ 1 w 178"/>
                  <a:gd name="T47" fmla="*/ 1 h 128"/>
                  <a:gd name="T48" fmla="*/ 1 w 178"/>
                  <a:gd name="T49" fmla="*/ 1 h 128"/>
                  <a:gd name="T50" fmla="*/ 1 w 178"/>
                  <a:gd name="T51" fmla="*/ 1 h 128"/>
                  <a:gd name="T52" fmla="*/ 1 w 178"/>
                  <a:gd name="T53" fmla="*/ 1 h 128"/>
                  <a:gd name="T54" fmla="*/ 1 w 178"/>
                  <a:gd name="T55" fmla="*/ 1 h 128"/>
                  <a:gd name="T56" fmla="*/ 1 w 178"/>
                  <a:gd name="T57" fmla="*/ 1 h 128"/>
                  <a:gd name="T58" fmla="*/ 0 w 178"/>
                  <a:gd name="T59" fmla="*/ 1 h 128"/>
                  <a:gd name="T60" fmla="*/ 0 w 178"/>
                  <a:gd name="T61" fmla="*/ 1 h 128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178"/>
                  <a:gd name="T94" fmla="*/ 0 h 128"/>
                  <a:gd name="T95" fmla="*/ 178 w 178"/>
                  <a:gd name="T96" fmla="*/ 128 h 128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178" h="128">
                    <a:moveTo>
                      <a:pt x="0" y="119"/>
                    </a:moveTo>
                    <a:lnTo>
                      <a:pt x="31" y="117"/>
                    </a:lnTo>
                    <a:lnTo>
                      <a:pt x="61" y="112"/>
                    </a:lnTo>
                    <a:lnTo>
                      <a:pt x="76" y="108"/>
                    </a:lnTo>
                    <a:lnTo>
                      <a:pt x="90" y="104"/>
                    </a:lnTo>
                    <a:lnTo>
                      <a:pt x="116" y="91"/>
                    </a:lnTo>
                    <a:lnTo>
                      <a:pt x="127" y="83"/>
                    </a:lnTo>
                    <a:lnTo>
                      <a:pt x="138" y="74"/>
                    </a:lnTo>
                    <a:lnTo>
                      <a:pt x="143" y="70"/>
                    </a:lnTo>
                    <a:lnTo>
                      <a:pt x="148" y="65"/>
                    </a:lnTo>
                    <a:lnTo>
                      <a:pt x="156" y="54"/>
                    </a:lnTo>
                    <a:lnTo>
                      <a:pt x="162" y="42"/>
                    </a:lnTo>
                    <a:lnTo>
                      <a:pt x="167" y="30"/>
                    </a:lnTo>
                    <a:lnTo>
                      <a:pt x="170" y="16"/>
                    </a:lnTo>
                    <a:lnTo>
                      <a:pt x="171" y="0"/>
                    </a:lnTo>
                    <a:lnTo>
                      <a:pt x="178" y="2"/>
                    </a:lnTo>
                    <a:lnTo>
                      <a:pt x="177" y="18"/>
                    </a:lnTo>
                    <a:lnTo>
                      <a:pt x="174" y="33"/>
                    </a:lnTo>
                    <a:lnTo>
                      <a:pt x="169" y="46"/>
                    </a:lnTo>
                    <a:lnTo>
                      <a:pt x="162" y="59"/>
                    </a:lnTo>
                    <a:lnTo>
                      <a:pt x="154" y="71"/>
                    </a:lnTo>
                    <a:lnTo>
                      <a:pt x="149" y="76"/>
                    </a:lnTo>
                    <a:lnTo>
                      <a:pt x="143" y="80"/>
                    </a:lnTo>
                    <a:lnTo>
                      <a:pt x="132" y="89"/>
                    </a:lnTo>
                    <a:lnTo>
                      <a:pt x="120" y="98"/>
                    </a:lnTo>
                    <a:lnTo>
                      <a:pt x="94" y="111"/>
                    </a:lnTo>
                    <a:lnTo>
                      <a:pt x="78" y="116"/>
                    </a:lnTo>
                    <a:lnTo>
                      <a:pt x="62" y="120"/>
                    </a:lnTo>
                    <a:lnTo>
                      <a:pt x="31" y="125"/>
                    </a:lnTo>
                    <a:lnTo>
                      <a:pt x="0" y="128"/>
                    </a:lnTo>
                    <a:lnTo>
                      <a:pt x="0" y="11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54" name="Freeform 243"/>
              <p:cNvSpPr>
                <a:spLocks/>
              </p:cNvSpPr>
              <p:nvPr/>
            </p:nvSpPr>
            <p:spPr bwMode="auto">
              <a:xfrm>
                <a:off x="3004" y="2232"/>
                <a:ext cx="1" cy="4"/>
              </a:xfrm>
              <a:custGeom>
                <a:avLst/>
                <a:gdLst>
                  <a:gd name="T0" fmla="*/ 0 w 1"/>
                  <a:gd name="T1" fmla="*/ 0 h 9"/>
                  <a:gd name="T2" fmla="*/ 0 w 1"/>
                  <a:gd name="T3" fmla="*/ 0 h 9"/>
                  <a:gd name="T4" fmla="*/ 0 w 1"/>
                  <a:gd name="T5" fmla="*/ 0 h 9"/>
                  <a:gd name="T6" fmla="*/ 0 60000 65536"/>
                  <a:gd name="T7" fmla="*/ 0 60000 65536"/>
                  <a:gd name="T8" fmla="*/ 0 60000 65536"/>
                  <a:gd name="T9" fmla="*/ 0 w 1"/>
                  <a:gd name="T10" fmla="*/ 0 h 9"/>
                  <a:gd name="T11" fmla="*/ 1 w 1"/>
                  <a:gd name="T12" fmla="*/ 9 h 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" h="9">
                    <a:moveTo>
                      <a:pt x="0" y="9"/>
                    </a:moveTo>
                    <a:lnTo>
                      <a:pt x="0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55" name="Freeform 244"/>
              <p:cNvSpPr>
                <a:spLocks/>
              </p:cNvSpPr>
              <p:nvPr/>
            </p:nvSpPr>
            <p:spPr bwMode="auto">
              <a:xfrm>
                <a:off x="3076" y="2121"/>
                <a:ext cx="17" cy="52"/>
              </a:xfrm>
              <a:custGeom>
                <a:avLst/>
                <a:gdLst>
                  <a:gd name="T0" fmla="*/ 0 w 35"/>
                  <a:gd name="T1" fmla="*/ 1 h 102"/>
                  <a:gd name="T2" fmla="*/ 0 w 35"/>
                  <a:gd name="T3" fmla="*/ 1 h 102"/>
                  <a:gd name="T4" fmla="*/ 0 w 35"/>
                  <a:gd name="T5" fmla="*/ 1 h 102"/>
                  <a:gd name="T6" fmla="*/ 0 w 35"/>
                  <a:gd name="T7" fmla="*/ 1 h 102"/>
                  <a:gd name="T8" fmla="*/ 0 w 35"/>
                  <a:gd name="T9" fmla="*/ 1 h 102"/>
                  <a:gd name="T10" fmla="*/ 0 w 35"/>
                  <a:gd name="T11" fmla="*/ 1 h 102"/>
                  <a:gd name="T12" fmla="*/ 0 w 35"/>
                  <a:gd name="T13" fmla="*/ 0 h 102"/>
                  <a:gd name="T14" fmla="*/ 0 w 35"/>
                  <a:gd name="T15" fmla="*/ 0 h 102"/>
                  <a:gd name="T16" fmla="*/ 0 w 35"/>
                  <a:gd name="T17" fmla="*/ 1 h 102"/>
                  <a:gd name="T18" fmla="*/ 0 w 35"/>
                  <a:gd name="T19" fmla="*/ 1 h 102"/>
                  <a:gd name="T20" fmla="*/ 0 w 35"/>
                  <a:gd name="T21" fmla="*/ 1 h 102"/>
                  <a:gd name="T22" fmla="*/ 0 w 35"/>
                  <a:gd name="T23" fmla="*/ 1 h 102"/>
                  <a:gd name="T24" fmla="*/ 0 w 35"/>
                  <a:gd name="T25" fmla="*/ 1 h 102"/>
                  <a:gd name="T26" fmla="*/ 0 w 35"/>
                  <a:gd name="T27" fmla="*/ 1 h 102"/>
                  <a:gd name="T28" fmla="*/ 0 w 35"/>
                  <a:gd name="T29" fmla="*/ 1 h 10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5"/>
                  <a:gd name="T46" fmla="*/ 0 h 102"/>
                  <a:gd name="T47" fmla="*/ 35 w 35"/>
                  <a:gd name="T48" fmla="*/ 102 h 10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5" h="102">
                    <a:moveTo>
                      <a:pt x="28" y="102"/>
                    </a:moveTo>
                    <a:lnTo>
                      <a:pt x="27" y="89"/>
                    </a:lnTo>
                    <a:lnTo>
                      <a:pt x="24" y="77"/>
                    </a:lnTo>
                    <a:lnTo>
                      <a:pt x="14" y="54"/>
                    </a:lnTo>
                    <a:lnTo>
                      <a:pt x="5" y="29"/>
                    </a:lnTo>
                    <a:lnTo>
                      <a:pt x="1" y="15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9" y="13"/>
                    </a:lnTo>
                    <a:lnTo>
                      <a:pt x="12" y="26"/>
                    </a:lnTo>
                    <a:lnTo>
                      <a:pt x="21" y="51"/>
                    </a:lnTo>
                    <a:lnTo>
                      <a:pt x="31" y="74"/>
                    </a:lnTo>
                    <a:lnTo>
                      <a:pt x="34" y="87"/>
                    </a:lnTo>
                    <a:lnTo>
                      <a:pt x="35" y="102"/>
                    </a:lnTo>
                    <a:lnTo>
                      <a:pt x="28" y="10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56" name="Freeform 245"/>
              <p:cNvSpPr>
                <a:spLocks/>
              </p:cNvSpPr>
              <p:nvPr/>
            </p:nvSpPr>
            <p:spPr bwMode="auto">
              <a:xfrm>
                <a:off x="3090" y="2172"/>
                <a:ext cx="3" cy="1"/>
              </a:xfrm>
              <a:custGeom>
                <a:avLst/>
                <a:gdLst>
                  <a:gd name="T0" fmla="*/ 0 w 7"/>
                  <a:gd name="T1" fmla="*/ 1 h 2"/>
                  <a:gd name="T2" fmla="*/ 0 w 7"/>
                  <a:gd name="T3" fmla="*/ 1 h 2"/>
                  <a:gd name="T4" fmla="*/ 0 w 7"/>
                  <a:gd name="T5" fmla="*/ 1 h 2"/>
                  <a:gd name="T6" fmla="*/ 0 w 7"/>
                  <a:gd name="T7" fmla="*/ 0 h 2"/>
                  <a:gd name="T8" fmla="*/ 0 w 7"/>
                  <a:gd name="T9" fmla="*/ 1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2"/>
                  <a:gd name="T17" fmla="*/ 7 w 7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2">
                    <a:moveTo>
                      <a:pt x="7" y="2"/>
                    </a:moveTo>
                    <a:lnTo>
                      <a:pt x="7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57" name="Freeform 246"/>
              <p:cNvSpPr>
                <a:spLocks/>
              </p:cNvSpPr>
              <p:nvPr/>
            </p:nvSpPr>
            <p:spPr bwMode="auto">
              <a:xfrm>
                <a:off x="3076" y="2063"/>
                <a:ext cx="21" cy="59"/>
              </a:xfrm>
              <a:custGeom>
                <a:avLst/>
                <a:gdLst>
                  <a:gd name="T0" fmla="*/ 0 w 42"/>
                  <a:gd name="T1" fmla="*/ 1 h 117"/>
                  <a:gd name="T2" fmla="*/ 1 w 42"/>
                  <a:gd name="T3" fmla="*/ 1 h 117"/>
                  <a:gd name="T4" fmla="*/ 1 w 42"/>
                  <a:gd name="T5" fmla="*/ 1 h 117"/>
                  <a:gd name="T6" fmla="*/ 1 w 42"/>
                  <a:gd name="T7" fmla="*/ 1 h 117"/>
                  <a:gd name="T8" fmla="*/ 1 w 42"/>
                  <a:gd name="T9" fmla="*/ 0 h 117"/>
                  <a:gd name="T10" fmla="*/ 1 w 42"/>
                  <a:gd name="T11" fmla="*/ 1 h 117"/>
                  <a:gd name="T12" fmla="*/ 1 w 42"/>
                  <a:gd name="T13" fmla="*/ 1 h 117"/>
                  <a:gd name="T14" fmla="*/ 1 w 42"/>
                  <a:gd name="T15" fmla="*/ 1 h 117"/>
                  <a:gd name="T16" fmla="*/ 1 w 42"/>
                  <a:gd name="T17" fmla="*/ 1 h 117"/>
                  <a:gd name="T18" fmla="*/ 1 w 42"/>
                  <a:gd name="T19" fmla="*/ 1 h 117"/>
                  <a:gd name="T20" fmla="*/ 0 w 42"/>
                  <a:gd name="T21" fmla="*/ 1 h 11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2"/>
                  <a:gd name="T34" fmla="*/ 0 h 117"/>
                  <a:gd name="T35" fmla="*/ 42 w 42"/>
                  <a:gd name="T36" fmla="*/ 117 h 117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2" h="117">
                    <a:moveTo>
                      <a:pt x="0" y="115"/>
                    </a:moveTo>
                    <a:lnTo>
                      <a:pt x="3" y="83"/>
                    </a:lnTo>
                    <a:lnTo>
                      <a:pt x="10" y="56"/>
                    </a:lnTo>
                    <a:lnTo>
                      <a:pt x="21" y="28"/>
                    </a:lnTo>
                    <a:lnTo>
                      <a:pt x="35" y="0"/>
                    </a:lnTo>
                    <a:lnTo>
                      <a:pt x="42" y="4"/>
                    </a:lnTo>
                    <a:lnTo>
                      <a:pt x="28" y="32"/>
                    </a:lnTo>
                    <a:lnTo>
                      <a:pt x="17" y="59"/>
                    </a:lnTo>
                    <a:lnTo>
                      <a:pt x="10" y="85"/>
                    </a:lnTo>
                    <a:lnTo>
                      <a:pt x="8" y="117"/>
                    </a:lnTo>
                    <a:lnTo>
                      <a:pt x="0" y="1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58" name="Freeform 247"/>
              <p:cNvSpPr>
                <a:spLocks/>
              </p:cNvSpPr>
              <p:nvPr/>
            </p:nvSpPr>
            <p:spPr bwMode="auto">
              <a:xfrm>
                <a:off x="3076" y="2121"/>
                <a:ext cx="4" cy="1"/>
              </a:xfrm>
              <a:custGeom>
                <a:avLst/>
                <a:gdLst>
                  <a:gd name="T0" fmla="*/ 0 w 8"/>
                  <a:gd name="T1" fmla="*/ 1 h 2"/>
                  <a:gd name="T2" fmla="*/ 0 w 8"/>
                  <a:gd name="T3" fmla="*/ 0 h 2"/>
                  <a:gd name="T4" fmla="*/ 1 w 8"/>
                  <a:gd name="T5" fmla="*/ 1 h 2"/>
                  <a:gd name="T6" fmla="*/ 1 w 8"/>
                  <a:gd name="T7" fmla="*/ 1 h 2"/>
                  <a:gd name="T8" fmla="*/ 0 w 8"/>
                  <a:gd name="T9" fmla="*/ 1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2"/>
                  <a:gd name="T17" fmla="*/ 8 w 8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2">
                    <a:moveTo>
                      <a:pt x="0" y="1"/>
                    </a:moveTo>
                    <a:lnTo>
                      <a:pt x="0" y="0"/>
                    </a:lnTo>
                    <a:lnTo>
                      <a:pt x="8" y="2"/>
                    </a:lnTo>
                    <a:lnTo>
                      <a:pt x="8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59" name="Freeform 248"/>
              <p:cNvSpPr>
                <a:spLocks/>
              </p:cNvSpPr>
              <p:nvPr/>
            </p:nvSpPr>
            <p:spPr bwMode="auto">
              <a:xfrm>
                <a:off x="3086" y="2038"/>
                <a:ext cx="11" cy="27"/>
              </a:xfrm>
              <a:custGeom>
                <a:avLst/>
                <a:gdLst>
                  <a:gd name="T0" fmla="*/ 1 w 22"/>
                  <a:gd name="T1" fmla="*/ 0 h 55"/>
                  <a:gd name="T2" fmla="*/ 1 w 22"/>
                  <a:gd name="T3" fmla="*/ 0 h 55"/>
                  <a:gd name="T4" fmla="*/ 1 w 22"/>
                  <a:gd name="T5" fmla="*/ 0 h 55"/>
                  <a:gd name="T6" fmla="*/ 0 w 22"/>
                  <a:gd name="T7" fmla="*/ 0 h 55"/>
                  <a:gd name="T8" fmla="*/ 1 w 22"/>
                  <a:gd name="T9" fmla="*/ 0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"/>
                  <a:gd name="T16" fmla="*/ 0 h 55"/>
                  <a:gd name="T17" fmla="*/ 22 w 22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" h="55">
                    <a:moveTo>
                      <a:pt x="15" y="55"/>
                    </a:moveTo>
                    <a:lnTo>
                      <a:pt x="22" y="52"/>
                    </a:lnTo>
                    <a:lnTo>
                      <a:pt x="7" y="0"/>
                    </a:lnTo>
                    <a:lnTo>
                      <a:pt x="0" y="3"/>
                    </a:lnTo>
                    <a:lnTo>
                      <a:pt x="15" y="5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60" name="Freeform 249"/>
              <p:cNvSpPr>
                <a:spLocks/>
              </p:cNvSpPr>
              <p:nvPr/>
            </p:nvSpPr>
            <p:spPr bwMode="auto">
              <a:xfrm>
                <a:off x="3093" y="2063"/>
                <a:ext cx="5" cy="2"/>
              </a:xfrm>
              <a:custGeom>
                <a:avLst/>
                <a:gdLst>
                  <a:gd name="T0" fmla="*/ 1 w 8"/>
                  <a:gd name="T1" fmla="*/ 1 h 4"/>
                  <a:gd name="T2" fmla="*/ 1 w 8"/>
                  <a:gd name="T3" fmla="*/ 1 h 4"/>
                  <a:gd name="T4" fmla="*/ 1 w 8"/>
                  <a:gd name="T5" fmla="*/ 1 h 4"/>
                  <a:gd name="T6" fmla="*/ 0 w 8"/>
                  <a:gd name="T7" fmla="*/ 1 h 4"/>
                  <a:gd name="T8" fmla="*/ 0 w 8"/>
                  <a:gd name="T9" fmla="*/ 0 h 4"/>
                  <a:gd name="T10" fmla="*/ 1 w 8"/>
                  <a:gd name="T11" fmla="*/ 1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"/>
                  <a:gd name="T19" fmla="*/ 0 h 4"/>
                  <a:gd name="T20" fmla="*/ 8 w 8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" h="4">
                    <a:moveTo>
                      <a:pt x="7" y="4"/>
                    </a:moveTo>
                    <a:lnTo>
                      <a:pt x="8" y="3"/>
                    </a:lnTo>
                    <a:lnTo>
                      <a:pt x="7" y="1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61" name="Freeform 250"/>
              <p:cNvSpPr>
                <a:spLocks/>
              </p:cNvSpPr>
              <p:nvPr/>
            </p:nvSpPr>
            <p:spPr bwMode="auto">
              <a:xfrm>
                <a:off x="2986" y="2029"/>
                <a:ext cx="103" cy="59"/>
              </a:xfrm>
              <a:custGeom>
                <a:avLst/>
                <a:gdLst>
                  <a:gd name="T0" fmla="*/ 1 w 206"/>
                  <a:gd name="T1" fmla="*/ 1 h 118"/>
                  <a:gd name="T2" fmla="*/ 1 w 206"/>
                  <a:gd name="T3" fmla="*/ 1 h 118"/>
                  <a:gd name="T4" fmla="*/ 1 w 206"/>
                  <a:gd name="T5" fmla="*/ 1 h 118"/>
                  <a:gd name="T6" fmla="*/ 1 w 206"/>
                  <a:gd name="T7" fmla="*/ 1 h 118"/>
                  <a:gd name="T8" fmla="*/ 1 w 206"/>
                  <a:gd name="T9" fmla="*/ 1 h 118"/>
                  <a:gd name="T10" fmla="*/ 1 w 206"/>
                  <a:gd name="T11" fmla="*/ 1 h 118"/>
                  <a:gd name="T12" fmla="*/ 1 w 206"/>
                  <a:gd name="T13" fmla="*/ 1 h 118"/>
                  <a:gd name="T14" fmla="*/ 1 w 206"/>
                  <a:gd name="T15" fmla="*/ 1 h 118"/>
                  <a:gd name="T16" fmla="*/ 1 w 206"/>
                  <a:gd name="T17" fmla="*/ 1 h 118"/>
                  <a:gd name="T18" fmla="*/ 1 w 206"/>
                  <a:gd name="T19" fmla="*/ 1 h 118"/>
                  <a:gd name="T20" fmla="*/ 1 w 206"/>
                  <a:gd name="T21" fmla="*/ 1 h 118"/>
                  <a:gd name="T22" fmla="*/ 1 w 206"/>
                  <a:gd name="T23" fmla="*/ 1 h 118"/>
                  <a:gd name="T24" fmla="*/ 1 w 206"/>
                  <a:gd name="T25" fmla="*/ 1 h 118"/>
                  <a:gd name="T26" fmla="*/ 1 w 206"/>
                  <a:gd name="T27" fmla="*/ 1 h 118"/>
                  <a:gd name="T28" fmla="*/ 0 w 206"/>
                  <a:gd name="T29" fmla="*/ 1 h 118"/>
                  <a:gd name="T30" fmla="*/ 1 w 206"/>
                  <a:gd name="T31" fmla="*/ 1 h 118"/>
                  <a:gd name="T32" fmla="*/ 1 w 206"/>
                  <a:gd name="T33" fmla="*/ 1 h 118"/>
                  <a:gd name="T34" fmla="*/ 1 w 206"/>
                  <a:gd name="T35" fmla="*/ 1 h 118"/>
                  <a:gd name="T36" fmla="*/ 1 w 206"/>
                  <a:gd name="T37" fmla="*/ 1 h 118"/>
                  <a:gd name="T38" fmla="*/ 1 w 206"/>
                  <a:gd name="T39" fmla="*/ 1 h 118"/>
                  <a:gd name="T40" fmla="*/ 1 w 206"/>
                  <a:gd name="T41" fmla="*/ 1 h 118"/>
                  <a:gd name="T42" fmla="*/ 1 w 206"/>
                  <a:gd name="T43" fmla="*/ 1 h 118"/>
                  <a:gd name="T44" fmla="*/ 1 w 206"/>
                  <a:gd name="T45" fmla="*/ 1 h 118"/>
                  <a:gd name="T46" fmla="*/ 1 w 206"/>
                  <a:gd name="T47" fmla="*/ 1 h 118"/>
                  <a:gd name="T48" fmla="*/ 1 w 206"/>
                  <a:gd name="T49" fmla="*/ 0 h 118"/>
                  <a:gd name="T50" fmla="*/ 1 w 206"/>
                  <a:gd name="T51" fmla="*/ 1 h 118"/>
                  <a:gd name="T52" fmla="*/ 1 w 206"/>
                  <a:gd name="T53" fmla="*/ 1 h 118"/>
                  <a:gd name="T54" fmla="*/ 1 w 206"/>
                  <a:gd name="T55" fmla="*/ 1 h 118"/>
                  <a:gd name="T56" fmla="*/ 1 w 206"/>
                  <a:gd name="T57" fmla="*/ 1 h 118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06"/>
                  <a:gd name="T88" fmla="*/ 0 h 118"/>
                  <a:gd name="T89" fmla="*/ 206 w 206"/>
                  <a:gd name="T90" fmla="*/ 118 h 118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06" h="118">
                    <a:moveTo>
                      <a:pt x="201" y="21"/>
                    </a:moveTo>
                    <a:lnTo>
                      <a:pt x="189" y="11"/>
                    </a:lnTo>
                    <a:lnTo>
                      <a:pt x="178" y="8"/>
                    </a:lnTo>
                    <a:lnTo>
                      <a:pt x="169" y="7"/>
                    </a:lnTo>
                    <a:lnTo>
                      <a:pt x="159" y="9"/>
                    </a:lnTo>
                    <a:lnTo>
                      <a:pt x="147" y="14"/>
                    </a:lnTo>
                    <a:lnTo>
                      <a:pt x="136" y="21"/>
                    </a:lnTo>
                    <a:lnTo>
                      <a:pt x="113" y="42"/>
                    </a:lnTo>
                    <a:lnTo>
                      <a:pt x="87" y="67"/>
                    </a:lnTo>
                    <a:lnTo>
                      <a:pt x="62" y="90"/>
                    </a:lnTo>
                    <a:lnTo>
                      <a:pt x="48" y="99"/>
                    </a:lnTo>
                    <a:lnTo>
                      <a:pt x="34" y="108"/>
                    </a:lnTo>
                    <a:lnTo>
                      <a:pt x="17" y="115"/>
                    </a:lnTo>
                    <a:lnTo>
                      <a:pt x="2" y="118"/>
                    </a:lnTo>
                    <a:lnTo>
                      <a:pt x="0" y="110"/>
                    </a:lnTo>
                    <a:lnTo>
                      <a:pt x="14" y="107"/>
                    </a:lnTo>
                    <a:lnTo>
                      <a:pt x="29" y="101"/>
                    </a:lnTo>
                    <a:lnTo>
                      <a:pt x="43" y="93"/>
                    </a:lnTo>
                    <a:lnTo>
                      <a:pt x="57" y="84"/>
                    </a:lnTo>
                    <a:lnTo>
                      <a:pt x="82" y="61"/>
                    </a:lnTo>
                    <a:lnTo>
                      <a:pt x="108" y="36"/>
                    </a:lnTo>
                    <a:lnTo>
                      <a:pt x="131" y="15"/>
                    </a:lnTo>
                    <a:lnTo>
                      <a:pt x="142" y="8"/>
                    </a:lnTo>
                    <a:lnTo>
                      <a:pt x="155" y="2"/>
                    </a:lnTo>
                    <a:lnTo>
                      <a:pt x="167" y="0"/>
                    </a:lnTo>
                    <a:lnTo>
                      <a:pt x="180" y="1"/>
                    </a:lnTo>
                    <a:lnTo>
                      <a:pt x="194" y="5"/>
                    </a:lnTo>
                    <a:lnTo>
                      <a:pt x="206" y="15"/>
                    </a:lnTo>
                    <a:lnTo>
                      <a:pt x="201" y="2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62" name="Freeform 251"/>
              <p:cNvSpPr>
                <a:spLocks/>
              </p:cNvSpPr>
              <p:nvPr/>
            </p:nvSpPr>
            <p:spPr bwMode="auto">
              <a:xfrm>
                <a:off x="3086" y="2037"/>
                <a:ext cx="3" cy="3"/>
              </a:xfrm>
              <a:custGeom>
                <a:avLst/>
                <a:gdLst>
                  <a:gd name="T0" fmla="*/ 0 w 7"/>
                  <a:gd name="T1" fmla="*/ 1 h 6"/>
                  <a:gd name="T2" fmla="*/ 0 w 7"/>
                  <a:gd name="T3" fmla="*/ 0 h 6"/>
                  <a:gd name="T4" fmla="*/ 0 w 7"/>
                  <a:gd name="T5" fmla="*/ 0 h 6"/>
                  <a:gd name="T6" fmla="*/ 0 w 7"/>
                  <a:gd name="T7" fmla="*/ 1 h 6"/>
                  <a:gd name="T8" fmla="*/ 0 w 7"/>
                  <a:gd name="T9" fmla="*/ 1 h 6"/>
                  <a:gd name="T10" fmla="*/ 0 w 7"/>
                  <a:gd name="T11" fmla="*/ 1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"/>
                  <a:gd name="T19" fmla="*/ 0 h 6"/>
                  <a:gd name="T20" fmla="*/ 7 w 7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" h="6">
                    <a:moveTo>
                      <a:pt x="7" y="2"/>
                    </a:moveTo>
                    <a:lnTo>
                      <a:pt x="7" y="0"/>
                    </a:lnTo>
                    <a:lnTo>
                      <a:pt x="6" y="0"/>
                    </a:lnTo>
                    <a:lnTo>
                      <a:pt x="1" y="6"/>
                    </a:lnTo>
                    <a:lnTo>
                      <a:pt x="0" y="5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63" name="Freeform 252"/>
              <p:cNvSpPr>
                <a:spLocks/>
              </p:cNvSpPr>
              <p:nvPr/>
            </p:nvSpPr>
            <p:spPr bwMode="auto">
              <a:xfrm>
                <a:off x="2955" y="2054"/>
                <a:ext cx="33" cy="34"/>
              </a:xfrm>
              <a:custGeom>
                <a:avLst/>
                <a:gdLst>
                  <a:gd name="T0" fmla="*/ 1 w 65"/>
                  <a:gd name="T1" fmla="*/ 0 h 70"/>
                  <a:gd name="T2" fmla="*/ 1 w 65"/>
                  <a:gd name="T3" fmla="*/ 0 h 70"/>
                  <a:gd name="T4" fmla="*/ 1 w 65"/>
                  <a:gd name="T5" fmla="*/ 0 h 70"/>
                  <a:gd name="T6" fmla="*/ 1 w 65"/>
                  <a:gd name="T7" fmla="*/ 0 h 70"/>
                  <a:gd name="T8" fmla="*/ 1 w 65"/>
                  <a:gd name="T9" fmla="*/ 0 h 70"/>
                  <a:gd name="T10" fmla="*/ 1 w 65"/>
                  <a:gd name="T11" fmla="*/ 0 h 70"/>
                  <a:gd name="T12" fmla="*/ 0 w 65"/>
                  <a:gd name="T13" fmla="*/ 0 h 70"/>
                  <a:gd name="T14" fmla="*/ 1 w 65"/>
                  <a:gd name="T15" fmla="*/ 0 h 70"/>
                  <a:gd name="T16" fmla="*/ 1 w 65"/>
                  <a:gd name="T17" fmla="*/ 0 h 70"/>
                  <a:gd name="T18" fmla="*/ 1 w 65"/>
                  <a:gd name="T19" fmla="*/ 0 h 70"/>
                  <a:gd name="T20" fmla="*/ 1 w 65"/>
                  <a:gd name="T21" fmla="*/ 0 h 70"/>
                  <a:gd name="T22" fmla="*/ 1 w 65"/>
                  <a:gd name="T23" fmla="*/ 0 h 70"/>
                  <a:gd name="T24" fmla="*/ 1 w 65"/>
                  <a:gd name="T25" fmla="*/ 0 h 70"/>
                  <a:gd name="T26" fmla="*/ 1 w 65"/>
                  <a:gd name="T27" fmla="*/ 0 h 70"/>
                  <a:gd name="T28" fmla="*/ 1 w 65"/>
                  <a:gd name="T29" fmla="*/ 0 h 7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65"/>
                  <a:gd name="T46" fmla="*/ 0 h 70"/>
                  <a:gd name="T47" fmla="*/ 65 w 65"/>
                  <a:gd name="T48" fmla="*/ 70 h 7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65" h="70">
                    <a:moveTo>
                      <a:pt x="61" y="70"/>
                    </a:moveTo>
                    <a:lnTo>
                      <a:pt x="53" y="65"/>
                    </a:lnTo>
                    <a:lnTo>
                      <a:pt x="43" y="58"/>
                    </a:lnTo>
                    <a:lnTo>
                      <a:pt x="24" y="40"/>
                    </a:lnTo>
                    <a:lnTo>
                      <a:pt x="7" y="21"/>
                    </a:lnTo>
                    <a:lnTo>
                      <a:pt x="2" y="11"/>
                    </a:lnTo>
                    <a:lnTo>
                      <a:pt x="0" y="2"/>
                    </a:lnTo>
                    <a:lnTo>
                      <a:pt x="7" y="0"/>
                    </a:lnTo>
                    <a:lnTo>
                      <a:pt x="9" y="8"/>
                    </a:lnTo>
                    <a:lnTo>
                      <a:pt x="13" y="16"/>
                    </a:lnTo>
                    <a:lnTo>
                      <a:pt x="29" y="34"/>
                    </a:lnTo>
                    <a:lnTo>
                      <a:pt x="48" y="52"/>
                    </a:lnTo>
                    <a:lnTo>
                      <a:pt x="57" y="58"/>
                    </a:lnTo>
                    <a:lnTo>
                      <a:pt x="65" y="62"/>
                    </a:lnTo>
                    <a:lnTo>
                      <a:pt x="61" y="7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64" name="Freeform 253"/>
              <p:cNvSpPr>
                <a:spLocks/>
              </p:cNvSpPr>
              <p:nvPr/>
            </p:nvSpPr>
            <p:spPr bwMode="auto">
              <a:xfrm>
                <a:off x="2986" y="2085"/>
                <a:ext cx="2" cy="3"/>
              </a:xfrm>
              <a:custGeom>
                <a:avLst/>
                <a:gdLst>
                  <a:gd name="T0" fmla="*/ 1 w 4"/>
                  <a:gd name="T1" fmla="*/ 0 h 8"/>
                  <a:gd name="T2" fmla="*/ 1 w 4"/>
                  <a:gd name="T3" fmla="*/ 0 h 8"/>
                  <a:gd name="T4" fmla="*/ 0 w 4"/>
                  <a:gd name="T5" fmla="*/ 0 h 8"/>
                  <a:gd name="T6" fmla="*/ 1 w 4"/>
                  <a:gd name="T7" fmla="*/ 0 h 8"/>
                  <a:gd name="T8" fmla="*/ 1 w 4"/>
                  <a:gd name="T9" fmla="*/ 0 h 8"/>
                  <a:gd name="T10" fmla="*/ 1 w 4"/>
                  <a:gd name="T11" fmla="*/ 0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3" y="8"/>
                    </a:moveTo>
                    <a:lnTo>
                      <a:pt x="1" y="8"/>
                    </a:lnTo>
                    <a:lnTo>
                      <a:pt x="0" y="8"/>
                    </a:lnTo>
                    <a:lnTo>
                      <a:pt x="4" y="0"/>
                    </a:lnTo>
                    <a:lnTo>
                      <a:pt x="1" y="0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65" name="Freeform 254"/>
              <p:cNvSpPr>
                <a:spLocks/>
              </p:cNvSpPr>
              <p:nvPr/>
            </p:nvSpPr>
            <p:spPr bwMode="auto">
              <a:xfrm>
                <a:off x="2955" y="1997"/>
                <a:ext cx="17" cy="58"/>
              </a:xfrm>
              <a:custGeom>
                <a:avLst/>
                <a:gdLst>
                  <a:gd name="T0" fmla="*/ 0 w 35"/>
                  <a:gd name="T1" fmla="*/ 1 h 115"/>
                  <a:gd name="T2" fmla="*/ 0 w 35"/>
                  <a:gd name="T3" fmla="*/ 1 h 115"/>
                  <a:gd name="T4" fmla="*/ 0 w 35"/>
                  <a:gd name="T5" fmla="*/ 1 h 115"/>
                  <a:gd name="T6" fmla="*/ 0 w 35"/>
                  <a:gd name="T7" fmla="*/ 1 h 115"/>
                  <a:gd name="T8" fmla="*/ 0 w 35"/>
                  <a:gd name="T9" fmla="*/ 1 h 115"/>
                  <a:gd name="T10" fmla="*/ 0 w 35"/>
                  <a:gd name="T11" fmla="*/ 1 h 115"/>
                  <a:gd name="T12" fmla="*/ 0 w 35"/>
                  <a:gd name="T13" fmla="*/ 0 h 115"/>
                  <a:gd name="T14" fmla="*/ 0 w 35"/>
                  <a:gd name="T15" fmla="*/ 1 h 115"/>
                  <a:gd name="T16" fmla="*/ 0 w 35"/>
                  <a:gd name="T17" fmla="*/ 1 h 115"/>
                  <a:gd name="T18" fmla="*/ 0 w 35"/>
                  <a:gd name="T19" fmla="*/ 1 h 115"/>
                  <a:gd name="T20" fmla="*/ 0 w 35"/>
                  <a:gd name="T21" fmla="*/ 1 h 115"/>
                  <a:gd name="T22" fmla="*/ 0 w 35"/>
                  <a:gd name="T23" fmla="*/ 1 h 115"/>
                  <a:gd name="T24" fmla="*/ 0 w 35"/>
                  <a:gd name="T25" fmla="*/ 1 h 115"/>
                  <a:gd name="T26" fmla="*/ 0 w 35"/>
                  <a:gd name="T27" fmla="*/ 1 h 115"/>
                  <a:gd name="T28" fmla="*/ 0 w 35"/>
                  <a:gd name="T29" fmla="*/ 1 h 11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5"/>
                  <a:gd name="T46" fmla="*/ 0 h 115"/>
                  <a:gd name="T47" fmla="*/ 35 w 35"/>
                  <a:gd name="T48" fmla="*/ 115 h 11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5" h="115">
                    <a:moveTo>
                      <a:pt x="0" y="113"/>
                    </a:moveTo>
                    <a:lnTo>
                      <a:pt x="1" y="97"/>
                    </a:lnTo>
                    <a:lnTo>
                      <a:pt x="4" y="83"/>
                    </a:lnTo>
                    <a:lnTo>
                      <a:pt x="14" y="55"/>
                    </a:lnTo>
                    <a:lnTo>
                      <a:pt x="24" y="30"/>
                    </a:lnTo>
                    <a:lnTo>
                      <a:pt x="27" y="16"/>
                    </a:lnTo>
                    <a:lnTo>
                      <a:pt x="28" y="0"/>
                    </a:lnTo>
                    <a:lnTo>
                      <a:pt x="35" y="2"/>
                    </a:lnTo>
                    <a:lnTo>
                      <a:pt x="34" y="18"/>
                    </a:lnTo>
                    <a:lnTo>
                      <a:pt x="31" y="33"/>
                    </a:lnTo>
                    <a:lnTo>
                      <a:pt x="22" y="60"/>
                    </a:lnTo>
                    <a:lnTo>
                      <a:pt x="11" y="86"/>
                    </a:lnTo>
                    <a:lnTo>
                      <a:pt x="8" y="99"/>
                    </a:lnTo>
                    <a:lnTo>
                      <a:pt x="7" y="115"/>
                    </a:lnTo>
                    <a:lnTo>
                      <a:pt x="0" y="1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66" name="Freeform 255"/>
              <p:cNvSpPr>
                <a:spLocks/>
              </p:cNvSpPr>
              <p:nvPr/>
            </p:nvSpPr>
            <p:spPr bwMode="auto">
              <a:xfrm>
                <a:off x="2955" y="2054"/>
                <a:ext cx="4" cy="1"/>
              </a:xfrm>
              <a:custGeom>
                <a:avLst/>
                <a:gdLst>
                  <a:gd name="T0" fmla="*/ 0 w 7"/>
                  <a:gd name="T1" fmla="*/ 1 h 2"/>
                  <a:gd name="T2" fmla="*/ 0 w 7"/>
                  <a:gd name="T3" fmla="*/ 0 h 2"/>
                  <a:gd name="T4" fmla="*/ 1 w 7"/>
                  <a:gd name="T5" fmla="*/ 1 h 2"/>
                  <a:gd name="T6" fmla="*/ 1 w 7"/>
                  <a:gd name="T7" fmla="*/ 0 h 2"/>
                  <a:gd name="T8" fmla="*/ 0 w 7"/>
                  <a:gd name="T9" fmla="*/ 1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2"/>
                  <a:gd name="T17" fmla="*/ 7 w 7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2">
                    <a:moveTo>
                      <a:pt x="0" y="2"/>
                    </a:moveTo>
                    <a:lnTo>
                      <a:pt x="0" y="0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67" name="Freeform 256"/>
              <p:cNvSpPr>
                <a:spLocks/>
              </p:cNvSpPr>
              <p:nvPr/>
            </p:nvSpPr>
            <p:spPr bwMode="auto">
              <a:xfrm>
                <a:off x="2886" y="1931"/>
                <a:ext cx="86" cy="66"/>
              </a:xfrm>
              <a:custGeom>
                <a:avLst/>
                <a:gdLst>
                  <a:gd name="T0" fmla="*/ 0 w 174"/>
                  <a:gd name="T1" fmla="*/ 0 h 133"/>
                  <a:gd name="T2" fmla="*/ 0 w 174"/>
                  <a:gd name="T3" fmla="*/ 0 h 133"/>
                  <a:gd name="T4" fmla="*/ 0 w 174"/>
                  <a:gd name="T5" fmla="*/ 0 h 133"/>
                  <a:gd name="T6" fmla="*/ 0 w 174"/>
                  <a:gd name="T7" fmla="*/ 0 h 133"/>
                  <a:gd name="T8" fmla="*/ 0 w 174"/>
                  <a:gd name="T9" fmla="*/ 0 h 133"/>
                  <a:gd name="T10" fmla="*/ 0 w 174"/>
                  <a:gd name="T11" fmla="*/ 0 h 133"/>
                  <a:gd name="T12" fmla="*/ 0 w 174"/>
                  <a:gd name="T13" fmla="*/ 0 h 133"/>
                  <a:gd name="T14" fmla="*/ 0 w 174"/>
                  <a:gd name="T15" fmla="*/ 0 h 133"/>
                  <a:gd name="T16" fmla="*/ 0 w 174"/>
                  <a:gd name="T17" fmla="*/ 0 h 133"/>
                  <a:gd name="T18" fmla="*/ 0 w 174"/>
                  <a:gd name="T19" fmla="*/ 0 h 133"/>
                  <a:gd name="T20" fmla="*/ 0 w 174"/>
                  <a:gd name="T21" fmla="*/ 0 h 133"/>
                  <a:gd name="T22" fmla="*/ 0 w 174"/>
                  <a:gd name="T23" fmla="*/ 0 h 133"/>
                  <a:gd name="T24" fmla="*/ 0 w 174"/>
                  <a:gd name="T25" fmla="*/ 0 h 133"/>
                  <a:gd name="T26" fmla="*/ 0 w 174"/>
                  <a:gd name="T27" fmla="*/ 0 h 133"/>
                  <a:gd name="T28" fmla="*/ 0 w 174"/>
                  <a:gd name="T29" fmla="*/ 0 h 133"/>
                  <a:gd name="T30" fmla="*/ 0 w 174"/>
                  <a:gd name="T31" fmla="*/ 0 h 133"/>
                  <a:gd name="T32" fmla="*/ 0 w 174"/>
                  <a:gd name="T33" fmla="*/ 0 h 133"/>
                  <a:gd name="T34" fmla="*/ 0 w 174"/>
                  <a:gd name="T35" fmla="*/ 0 h 133"/>
                  <a:gd name="T36" fmla="*/ 0 w 174"/>
                  <a:gd name="T37" fmla="*/ 0 h 133"/>
                  <a:gd name="T38" fmla="*/ 0 w 174"/>
                  <a:gd name="T39" fmla="*/ 0 h 133"/>
                  <a:gd name="T40" fmla="*/ 0 w 174"/>
                  <a:gd name="T41" fmla="*/ 0 h 133"/>
                  <a:gd name="T42" fmla="*/ 0 w 174"/>
                  <a:gd name="T43" fmla="*/ 0 h 133"/>
                  <a:gd name="T44" fmla="*/ 0 w 174"/>
                  <a:gd name="T45" fmla="*/ 0 h 133"/>
                  <a:gd name="T46" fmla="*/ 0 w 174"/>
                  <a:gd name="T47" fmla="*/ 0 h 133"/>
                  <a:gd name="T48" fmla="*/ 0 w 174"/>
                  <a:gd name="T49" fmla="*/ 0 h 133"/>
                  <a:gd name="T50" fmla="*/ 0 w 174"/>
                  <a:gd name="T51" fmla="*/ 0 h 133"/>
                  <a:gd name="T52" fmla="*/ 0 w 174"/>
                  <a:gd name="T53" fmla="*/ 0 h 133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74"/>
                  <a:gd name="T82" fmla="*/ 0 h 133"/>
                  <a:gd name="T83" fmla="*/ 174 w 174"/>
                  <a:gd name="T84" fmla="*/ 133 h 133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74" h="133">
                    <a:moveTo>
                      <a:pt x="167" y="133"/>
                    </a:moveTo>
                    <a:lnTo>
                      <a:pt x="166" y="118"/>
                    </a:lnTo>
                    <a:lnTo>
                      <a:pt x="163" y="105"/>
                    </a:lnTo>
                    <a:lnTo>
                      <a:pt x="157" y="92"/>
                    </a:lnTo>
                    <a:lnTo>
                      <a:pt x="152" y="80"/>
                    </a:lnTo>
                    <a:lnTo>
                      <a:pt x="145" y="69"/>
                    </a:lnTo>
                    <a:lnTo>
                      <a:pt x="135" y="58"/>
                    </a:lnTo>
                    <a:lnTo>
                      <a:pt x="125" y="48"/>
                    </a:lnTo>
                    <a:lnTo>
                      <a:pt x="114" y="40"/>
                    </a:lnTo>
                    <a:lnTo>
                      <a:pt x="89" y="27"/>
                    </a:lnTo>
                    <a:lnTo>
                      <a:pt x="60" y="16"/>
                    </a:lnTo>
                    <a:lnTo>
                      <a:pt x="31" y="10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33" y="2"/>
                    </a:lnTo>
                    <a:lnTo>
                      <a:pt x="63" y="9"/>
                    </a:lnTo>
                    <a:lnTo>
                      <a:pt x="93" y="20"/>
                    </a:lnTo>
                    <a:lnTo>
                      <a:pt x="119" y="34"/>
                    </a:lnTo>
                    <a:lnTo>
                      <a:pt x="130" y="42"/>
                    </a:lnTo>
                    <a:lnTo>
                      <a:pt x="140" y="52"/>
                    </a:lnTo>
                    <a:lnTo>
                      <a:pt x="151" y="63"/>
                    </a:lnTo>
                    <a:lnTo>
                      <a:pt x="159" y="75"/>
                    </a:lnTo>
                    <a:lnTo>
                      <a:pt x="165" y="88"/>
                    </a:lnTo>
                    <a:lnTo>
                      <a:pt x="170" y="102"/>
                    </a:lnTo>
                    <a:lnTo>
                      <a:pt x="173" y="116"/>
                    </a:lnTo>
                    <a:lnTo>
                      <a:pt x="174" y="133"/>
                    </a:lnTo>
                    <a:lnTo>
                      <a:pt x="167" y="13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68" name="Freeform 257"/>
              <p:cNvSpPr>
                <a:spLocks/>
              </p:cNvSpPr>
              <p:nvPr/>
            </p:nvSpPr>
            <p:spPr bwMode="auto">
              <a:xfrm>
                <a:off x="2969" y="1997"/>
                <a:ext cx="3" cy="1"/>
              </a:xfrm>
              <a:custGeom>
                <a:avLst/>
                <a:gdLst>
                  <a:gd name="T0" fmla="*/ 0 w 7"/>
                  <a:gd name="T1" fmla="*/ 1 h 2"/>
                  <a:gd name="T2" fmla="*/ 0 w 7"/>
                  <a:gd name="T3" fmla="*/ 1 h 2"/>
                  <a:gd name="T4" fmla="*/ 0 w 7"/>
                  <a:gd name="T5" fmla="*/ 1 h 2"/>
                  <a:gd name="T6" fmla="*/ 0 w 7"/>
                  <a:gd name="T7" fmla="*/ 0 h 2"/>
                  <a:gd name="T8" fmla="*/ 0 w 7"/>
                  <a:gd name="T9" fmla="*/ 1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2"/>
                  <a:gd name="T17" fmla="*/ 7 w 7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2">
                    <a:moveTo>
                      <a:pt x="7" y="2"/>
                    </a:moveTo>
                    <a:lnTo>
                      <a:pt x="7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69" name="Freeform 258"/>
              <p:cNvSpPr>
                <a:spLocks/>
              </p:cNvSpPr>
              <p:nvPr/>
            </p:nvSpPr>
            <p:spPr bwMode="auto">
              <a:xfrm>
                <a:off x="2815" y="1931"/>
                <a:ext cx="71" cy="24"/>
              </a:xfrm>
              <a:custGeom>
                <a:avLst/>
                <a:gdLst>
                  <a:gd name="T0" fmla="*/ 1 w 141"/>
                  <a:gd name="T1" fmla="*/ 1 h 48"/>
                  <a:gd name="T2" fmla="*/ 1 w 141"/>
                  <a:gd name="T3" fmla="*/ 1 h 48"/>
                  <a:gd name="T4" fmla="*/ 1 w 141"/>
                  <a:gd name="T5" fmla="*/ 1 h 48"/>
                  <a:gd name="T6" fmla="*/ 1 w 141"/>
                  <a:gd name="T7" fmla="*/ 1 h 48"/>
                  <a:gd name="T8" fmla="*/ 1 w 141"/>
                  <a:gd name="T9" fmla="*/ 1 h 48"/>
                  <a:gd name="T10" fmla="*/ 1 w 141"/>
                  <a:gd name="T11" fmla="*/ 1 h 48"/>
                  <a:gd name="T12" fmla="*/ 1 w 141"/>
                  <a:gd name="T13" fmla="*/ 1 h 48"/>
                  <a:gd name="T14" fmla="*/ 1 w 141"/>
                  <a:gd name="T15" fmla="*/ 1 h 48"/>
                  <a:gd name="T16" fmla="*/ 0 w 141"/>
                  <a:gd name="T17" fmla="*/ 1 h 48"/>
                  <a:gd name="T18" fmla="*/ 1 w 141"/>
                  <a:gd name="T19" fmla="*/ 1 h 48"/>
                  <a:gd name="T20" fmla="*/ 1 w 141"/>
                  <a:gd name="T21" fmla="*/ 1 h 48"/>
                  <a:gd name="T22" fmla="*/ 1 w 141"/>
                  <a:gd name="T23" fmla="*/ 1 h 48"/>
                  <a:gd name="T24" fmla="*/ 1 w 141"/>
                  <a:gd name="T25" fmla="*/ 1 h 48"/>
                  <a:gd name="T26" fmla="*/ 1 w 141"/>
                  <a:gd name="T27" fmla="*/ 1 h 48"/>
                  <a:gd name="T28" fmla="*/ 1 w 141"/>
                  <a:gd name="T29" fmla="*/ 1 h 48"/>
                  <a:gd name="T30" fmla="*/ 1 w 141"/>
                  <a:gd name="T31" fmla="*/ 0 h 48"/>
                  <a:gd name="T32" fmla="*/ 1 w 141"/>
                  <a:gd name="T33" fmla="*/ 1 h 4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41"/>
                  <a:gd name="T52" fmla="*/ 0 h 48"/>
                  <a:gd name="T53" fmla="*/ 141 w 141"/>
                  <a:gd name="T54" fmla="*/ 48 h 4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41" h="48">
                    <a:moveTo>
                      <a:pt x="141" y="7"/>
                    </a:moveTo>
                    <a:lnTo>
                      <a:pt x="104" y="10"/>
                    </a:lnTo>
                    <a:lnTo>
                      <a:pt x="86" y="13"/>
                    </a:lnTo>
                    <a:lnTo>
                      <a:pt x="68" y="17"/>
                    </a:lnTo>
                    <a:lnTo>
                      <a:pt x="53" y="22"/>
                    </a:lnTo>
                    <a:lnTo>
                      <a:pt x="37" y="29"/>
                    </a:lnTo>
                    <a:lnTo>
                      <a:pt x="21" y="37"/>
                    </a:lnTo>
                    <a:lnTo>
                      <a:pt x="5" y="48"/>
                    </a:lnTo>
                    <a:lnTo>
                      <a:pt x="0" y="42"/>
                    </a:lnTo>
                    <a:lnTo>
                      <a:pt x="16" y="31"/>
                    </a:lnTo>
                    <a:lnTo>
                      <a:pt x="33" y="22"/>
                    </a:lnTo>
                    <a:lnTo>
                      <a:pt x="49" y="15"/>
                    </a:lnTo>
                    <a:lnTo>
                      <a:pt x="65" y="10"/>
                    </a:lnTo>
                    <a:lnTo>
                      <a:pt x="83" y="5"/>
                    </a:lnTo>
                    <a:lnTo>
                      <a:pt x="102" y="2"/>
                    </a:lnTo>
                    <a:lnTo>
                      <a:pt x="141" y="0"/>
                    </a:lnTo>
                    <a:lnTo>
                      <a:pt x="141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70" name="Freeform 259"/>
              <p:cNvSpPr>
                <a:spLocks/>
              </p:cNvSpPr>
              <p:nvPr/>
            </p:nvSpPr>
            <p:spPr bwMode="auto">
              <a:xfrm>
                <a:off x="2886" y="1931"/>
                <a:ext cx="1" cy="4"/>
              </a:xfrm>
              <a:custGeom>
                <a:avLst/>
                <a:gdLst>
                  <a:gd name="T0" fmla="*/ 0 w 1"/>
                  <a:gd name="T1" fmla="*/ 0 h 7"/>
                  <a:gd name="T2" fmla="*/ 0 w 1"/>
                  <a:gd name="T3" fmla="*/ 1 h 7"/>
                  <a:gd name="T4" fmla="*/ 0 w 1"/>
                  <a:gd name="T5" fmla="*/ 0 h 7"/>
                  <a:gd name="T6" fmla="*/ 0 60000 65536"/>
                  <a:gd name="T7" fmla="*/ 0 60000 65536"/>
                  <a:gd name="T8" fmla="*/ 0 60000 65536"/>
                  <a:gd name="T9" fmla="*/ 0 w 1"/>
                  <a:gd name="T10" fmla="*/ 0 h 7"/>
                  <a:gd name="T11" fmla="*/ 1 w 1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" h="7">
                    <a:moveTo>
                      <a:pt x="0" y="0"/>
                    </a:moveTo>
                    <a:lnTo>
                      <a:pt x="0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71" name="Freeform 260"/>
              <p:cNvSpPr>
                <a:spLocks/>
              </p:cNvSpPr>
              <p:nvPr/>
            </p:nvSpPr>
            <p:spPr bwMode="auto">
              <a:xfrm>
                <a:off x="2784" y="1952"/>
                <a:ext cx="33" cy="28"/>
              </a:xfrm>
              <a:custGeom>
                <a:avLst/>
                <a:gdLst>
                  <a:gd name="T0" fmla="*/ 1 w 66"/>
                  <a:gd name="T1" fmla="*/ 1 h 56"/>
                  <a:gd name="T2" fmla="*/ 1 w 66"/>
                  <a:gd name="T3" fmla="*/ 1 h 56"/>
                  <a:gd name="T4" fmla="*/ 1 w 66"/>
                  <a:gd name="T5" fmla="*/ 1 h 56"/>
                  <a:gd name="T6" fmla="*/ 1 w 66"/>
                  <a:gd name="T7" fmla="*/ 1 h 56"/>
                  <a:gd name="T8" fmla="*/ 1 w 66"/>
                  <a:gd name="T9" fmla="*/ 1 h 56"/>
                  <a:gd name="T10" fmla="*/ 1 w 66"/>
                  <a:gd name="T11" fmla="*/ 1 h 56"/>
                  <a:gd name="T12" fmla="*/ 1 w 66"/>
                  <a:gd name="T13" fmla="*/ 1 h 56"/>
                  <a:gd name="T14" fmla="*/ 1 w 66"/>
                  <a:gd name="T15" fmla="*/ 1 h 56"/>
                  <a:gd name="T16" fmla="*/ 0 w 66"/>
                  <a:gd name="T17" fmla="*/ 1 h 56"/>
                  <a:gd name="T18" fmla="*/ 1 w 66"/>
                  <a:gd name="T19" fmla="*/ 1 h 56"/>
                  <a:gd name="T20" fmla="*/ 1 w 66"/>
                  <a:gd name="T21" fmla="*/ 1 h 56"/>
                  <a:gd name="T22" fmla="*/ 1 w 66"/>
                  <a:gd name="T23" fmla="*/ 1 h 56"/>
                  <a:gd name="T24" fmla="*/ 1 w 66"/>
                  <a:gd name="T25" fmla="*/ 1 h 56"/>
                  <a:gd name="T26" fmla="*/ 1 w 66"/>
                  <a:gd name="T27" fmla="*/ 1 h 56"/>
                  <a:gd name="T28" fmla="*/ 1 w 66"/>
                  <a:gd name="T29" fmla="*/ 1 h 56"/>
                  <a:gd name="T30" fmla="*/ 1 w 66"/>
                  <a:gd name="T31" fmla="*/ 0 h 56"/>
                  <a:gd name="T32" fmla="*/ 1 w 66"/>
                  <a:gd name="T33" fmla="*/ 1 h 5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66"/>
                  <a:gd name="T52" fmla="*/ 0 h 56"/>
                  <a:gd name="T53" fmla="*/ 66 w 66"/>
                  <a:gd name="T54" fmla="*/ 56 h 5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66" h="56">
                    <a:moveTo>
                      <a:pt x="66" y="6"/>
                    </a:moveTo>
                    <a:lnTo>
                      <a:pt x="58" y="13"/>
                    </a:lnTo>
                    <a:lnTo>
                      <a:pt x="51" y="21"/>
                    </a:lnTo>
                    <a:lnTo>
                      <a:pt x="38" y="38"/>
                    </a:lnTo>
                    <a:lnTo>
                      <a:pt x="30" y="45"/>
                    </a:lnTo>
                    <a:lnTo>
                      <a:pt x="22" y="50"/>
                    </a:lnTo>
                    <a:lnTo>
                      <a:pt x="12" y="55"/>
                    </a:lnTo>
                    <a:lnTo>
                      <a:pt x="2" y="56"/>
                    </a:lnTo>
                    <a:lnTo>
                      <a:pt x="0" y="49"/>
                    </a:lnTo>
                    <a:lnTo>
                      <a:pt x="9" y="48"/>
                    </a:lnTo>
                    <a:lnTo>
                      <a:pt x="17" y="44"/>
                    </a:lnTo>
                    <a:lnTo>
                      <a:pt x="25" y="39"/>
                    </a:lnTo>
                    <a:lnTo>
                      <a:pt x="32" y="33"/>
                    </a:lnTo>
                    <a:lnTo>
                      <a:pt x="45" y="16"/>
                    </a:lnTo>
                    <a:lnTo>
                      <a:pt x="52" y="8"/>
                    </a:lnTo>
                    <a:lnTo>
                      <a:pt x="61" y="0"/>
                    </a:lnTo>
                    <a:lnTo>
                      <a:pt x="6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72" name="Freeform 261"/>
              <p:cNvSpPr>
                <a:spLocks/>
              </p:cNvSpPr>
              <p:nvPr/>
            </p:nvSpPr>
            <p:spPr bwMode="auto">
              <a:xfrm>
                <a:off x="2815" y="1952"/>
                <a:ext cx="2" cy="3"/>
              </a:xfrm>
              <a:custGeom>
                <a:avLst/>
                <a:gdLst>
                  <a:gd name="T0" fmla="*/ 0 w 5"/>
                  <a:gd name="T1" fmla="*/ 0 h 6"/>
                  <a:gd name="T2" fmla="*/ 0 w 5"/>
                  <a:gd name="T3" fmla="*/ 1 h 6"/>
                  <a:gd name="T4" fmla="*/ 0 w 5"/>
                  <a:gd name="T5" fmla="*/ 0 h 6"/>
                  <a:gd name="T6" fmla="*/ 0 60000 65536"/>
                  <a:gd name="T7" fmla="*/ 0 60000 65536"/>
                  <a:gd name="T8" fmla="*/ 0 60000 65536"/>
                  <a:gd name="T9" fmla="*/ 0 w 5"/>
                  <a:gd name="T10" fmla="*/ 0 h 6"/>
                  <a:gd name="T11" fmla="*/ 5 w 5"/>
                  <a:gd name="T12" fmla="*/ 6 h 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" h="6">
                    <a:moveTo>
                      <a:pt x="0" y="0"/>
                    </a:moveTo>
                    <a:lnTo>
                      <a:pt x="5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73" name="Freeform 262"/>
              <p:cNvSpPr>
                <a:spLocks/>
              </p:cNvSpPr>
              <p:nvPr/>
            </p:nvSpPr>
            <p:spPr bwMode="auto">
              <a:xfrm>
                <a:off x="2708" y="1946"/>
                <a:ext cx="77" cy="34"/>
              </a:xfrm>
              <a:custGeom>
                <a:avLst/>
                <a:gdLst>
                  <a:gd name="T0" fmla="*/ 1 w 154"/>
                  <a:gd name="T1" fmla="*/ 1 h 68"/>
                  <a:gd name="T2" fmla="*/ 1 w 154"/>
                  <a:gd name="T3" fmla="*/ 1 h 68"/>
                  <a:gd name="T4" fmla="*/ 1 w 154"/>
                  <a:gd name="T5" fmla="*/ 1 h 68"/>
                  <a:gd name="T6" fmla="*/ 1 w 154"/>
                  <a:gd name="T7" fmla="*/ 1 h 68"/>
                  <a:gd name="T8" fmla="*/ 1 w 154"/>
                  <a:gd name="T9" fmla="*/ 1 h 68"/>
                  <a:gd name="T10" fmla="*/ 1 w 154"/>
                  <a:gd name="T11" fmla="*/ 1 h 68"/>
                  <a:gd name="T12" fmla="*/ 1 w 154"/>
                  <a:gd name="T13" fmla="*/ 1 h 68"/>
                  <a:gd name="T14" fmla="*/ 0 w 154"/>
                  <a:gd name="T15" fmla="*/ 1 h 68"/>
                  <a:gd name="T16" fmla="*/ 0 w 154"/>
                  <a:gd name="T17" fmla="*/ 0 h 68"/>
                  <a:gd name="T18" fmla="*/ 1 w 154"/>
                  <a:gd name="T19" fmla="*/ 1 h 68"/>
                  <a:gd name="T20" fmla="*/ 1 w 154"/>
                  <a:gd name="T21" fmla="*/ 1 h 68"/>
                  <a:gd name="T22" fmla="*/ 1 w 154"/>
                  <a:gd name="T23" fmla="*/ 1 h 68"/>
                  <a:gd name="T24" fmla="*/ 1 w 154"/>
                  <a:gd name="T25" fmla="*/ 1 h 68"/>
                  <a:gd name="T26" fmla="*/ 1 w 154"/>
                  <a:gd name="T27" fmla="*/ 1 h 68"/>
                  <a:gd name="T28" fmla="*/ 1 w 154"/>
                  <a:gd name="T29" fmla="*/ 1 h 68"/>
                  <a:gd name="T30" fmla="*/ 1 w 154"/>
                  <a:gd name="T31" fmla="*/ 1 h 68"/>
                  <a:gd name="T32" fmla="*/ 1 w 154"/>
                  <a:gd name="T33" fmla="*/ 1 h 6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54"/>
                  <a:gd name="T52" fmla="*/ 0 h 68"/>
                  <a:gd name="T53" fmla="*/ 154 w 154"/>
                  <a:gd name="T54" fmla="*/ 68 h 6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54" h="68">
                    <a:moveTo>
                      <a:pt x="154" y="68"/>
                    </a:moveTo>
                    <a:lnTo>
                      <a:pt x="130" y="66"/>
                    </a:lnTo>
                    <a:lnTo>
                      <a:pt x="110" y="59"/>
                    </a:lnTo>
                    <a:lnTo>
                      <a:pt x="74" y="36"/>
                    </a:lnTo>
                    <a:lnTo>
                      <a:pt x="56" y="25"/>
                    </a:lnTo>
                    <a:lnTo>
                      <a:pt x="39" y="16"/>
                    </a:lnTo>
                    <a:lnTo>
                      <a:pt x="21" y="9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23" y="2"/>
                    </a:lnTo>
                    <a:lnTo>
                      <a:pt x="43" y="9"/>
                    </a:lnTo>
                    <a:lnTo>
                      <a:pt x="61" y="19"/>
                    </a:lnTo>
                    <a:lnTo>
                      <a:pt x="79" y="30"/>
                    </a:lnTo>
                    <a:lnTo>
                      <a:pt x="114" y="52"/>
                    </a:lnTo>
                    <a:lnTo>
                      <a:pt x="132" y="59"/>
                    </a:lnTo>
                    <a:lnTo>
                      <a:pt x="154" y="61"/>
                    </a:lnTo>
                    <a:lnTo>
                      <a:pt x="154" y="6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74" name="Freeform 263"/>
              <p:cNvSpPr>
                <a:spLocks/>
              </p:cNvSpPr>
              <p:nvPr/>
            </p:nvSpPr>
            <p:spPr bwMode="auto">
              <a:xfrm>
                <a:off x="2784" y="1976"/>
                <a:ext cx="1" cy="4"/>
              </a:xfrm>
              <a:custGeom>
                <a:avLst/>
                <a:gdLst>
                  <a:gd name="T0" fmla="*/ 1 w 2"/>
                  <a:gd name="T1" fmla="*/ 1 h 7"/>
                  <a:gd name="T2" fmla="*/ 1 w 2"/>
                  <a:gd name="T3" fmla="*/ 1 h 7"/>
                  <a:gd name="T4" fmla="*/ 1 w 2"/>
                  <a:gd name="T5" fmla="*/ 0 h 7"/>
                  <a:gd name="T6" fmla="*/ 0 w 2"/>
                  <a:gd name="T7" fmla="*/ 0 h 7"/>
                  <a:gd name="T8" fmla="*/ 1 w 2"/>
                  <a:gd name="T9" fmla="*/ 1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"/>
                  <a:gd name="T16" fmla="*/ 0 h 7"/>
                  <a:gd name="T17" fmla="*/ 2 w 2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" h="7">
                    <a:moveTo>
                      <a:pt x="2" y="7"/>
                    </a:moveTo>
                    <a:lnTo>
                      <a:pt x="1" y="7"/>
                    </a:lnTo>
                    <a:lnTo>
                      <a:pt x="1" y="0"/>
                    </a:lnTo>
                    <a:lnTo>
                      <a:pt x="0" y="0"/>
                    </a:lnTo>
                    <a:lnTo>
                      <a:pt x="2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75" name="Freeform 264"/>
              <p:cNvSpPr>
                <a:spLocks/>
              </p:cNvSpPr>
              <p:nvPr/>
            </p:nvSpPr>
            <p:spPr bwMode="auto">
              <a:xfrm>
                <a:off x="2708" y="1946"/>
                <a:ext cx="1" cy="3"/>
              </a:xfrm>
              <a:custGeom>
                <a:avLst/>
                <a:gdLst>
                  <a:gd name="T0" fmla="*/ 0 w 1"/>
                  <a:gd name="T1" fmla="*/ 0 h 7"/>
                  <a:gd name="T2" fmla="*/ 0 w 1"/>
                  <a:gd name="T3" fmla="*/ 0 h 7"/>
                  <a:gd name="T4" fmla="*/ 0 w 1"/>
                  <a:gd name="T5" fmla="*/ 0 h 7"/>
                  <a:gd name="T6" fmla="*/ 0 60000 65536"/>
                  <a:gd name="T7" fmla="*/ 0 60000 65536"/>
                  <a:gd name="T8" fmla="*/ 0 60000 65536"/>
                  <a:gd name="T9" fmla="*/ 0 w 1"/>
                  <a:gd name="T10" fmla="*/ 0 h 7"/>
                  <a:gd name="T11" fmla="*/ 1 w 1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" h="7">
                    <a:moveTo>
                      <a:pt x="0" y="0"/>
                    </a:moveTo>
                    <a:lnTo>
                      <a:pt x="0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76" name="Freeform 265"/>
              <p:cNvSpPr>
                <a:spLocks/>
              </p:cNvSpPr>
              <p:nvPr/>
            </p:nvSpPr>
            <p:spPr bwMode="auto">
              <a:xfrm>
                <a:off x="2522" y="1938"/>
                <a:ext cx="559" cy="440"/>
              </a:xfrm>
              <a:custGeom>
                <a:avLst/>
                <a:gdLst>
                  <a:gd name="T0" fmla="*/ 1 w 1117"/>
                  <a:gd name="T1" fmla="*/ 1 h 879"/>
                  <a:gd name="T2" fmla="*/ 1 w 1117"/>
                  <a:gd name="T3" fmla="*/ 1 h 879"/>
                  <a:gd name="T4" fmla="*/ 1 w 1117"/>
                  <a:gd name="T5" fmla="*/ 1 h 879"/>
                  <a:gd name="T6" fmla="*/ 1 w 1117"/>
                  <a:gd name="T7" fmla="*/ 1 h 879"/>
                  <a:gd name="T8" fmla="*/ 1 w 1117"/>
                  <a:gd name="T9" fmla="*/ 1 h 879"/>
                  <a:gd name="T10" fmla="*/ 1 w 1117"/>
                  <a:gd name="T11" fmla="*/ 1 h 879"/>
                  <a:gd name="T12" fmla="*/ 1 w 1117"/>
                  <a:gd name="T13" fmla="*/ 1 h 879"/>
                  <a:gd name="T14" fmla="*/ 1 w 1117"/>
                  <a:gd name="T15" fmla="*/ 1 h 879"/>
                  <a:gd name="T16" fmla="*/ 1 w 1117"/>
                  <a:gd name="T17" fmla="*/ 1 h 879"/>
                  <a:gd name="T18" fmla="*/ 1 w 1117"/>
                  <a:gd name="T19" fmla="*/ 1 h 879"/>
                  <a:gd name="T20" fmla="*/ 1 w 1117"/>
                  <a:gd name="T21" fmla="*/ 1 h 879"/>
                  <a:gd name="T22" fmla="*/ 1 w 1117"/>
                  <a:gd name="T23" fmla="*/ 1 h 879"/>
                  <a:gd name="T24" fmla="*/ 1 w 1117"/>
                  <a:gd name="T25" fmla="*/ 1 h 879"/>
                  <a:gd name="T26" fmla="*/ 1 w 1117"/>
                  <a:gd name="T27" fmla="*/ 1 h 879"/>
                  <a:gd name="T28" fmla="*/ 1 w 1117"/>
                  <a:gd name="T29" fmla="*/ 1 h 879"/>
                  <a:gd name="T30" fmla="*/ 1 w 1117"/>
                  <a:gd name="T31" fmla="*/ 1 h 879"/>
                  <a:gd name="T32" fmla="*/ 1 w 1117"/>
                  <a:gd name="T33" fmla="*/ 1 h 879"/>
                  <a:gd name="T34" fmla="*/ 1 w 1117"/>
                  <a:gd name="T35" fmla="*/ 1 h 879"/>
                  <a:gd name="T36" fmla="*/ 0 w 1117"/>
                  <a:gd name="T37" fmla="*/ 1 h 879"/>
                  <a:gd name="T38" fmla="*/ 1 w 1117"/>
                  <a:gd name="T39" fmla="*/ 1 h 879"/>
                  <a:gd name="T40" fmla="*/ 1 w 1117"/>
                  <a:gd name="T41" fmla="*/ 1 h 879"/>
                  <a:gd name="T42" fmla="*/ 1 w 1117"/>
                  <a:gd name="T43" fmla="*/ 1 h 879"/>
                  <a:gd name="T44" fmla="*/ 1 w 1117"/>
                  <a:gd name="T45" fmla="*/ 1 h 879"/>
                  <a:gd name="T46" fmla="*/ 1 w 1117"/>
                  <a:gd name="T47" fmla="*/ 1 h 879"/>
                  <a:gd name="T48" fmla="*/ 1 w 1117"/>
                  <a:gd name="T49" fmla="*/ 1 h 879"/>
                  <a:gd name="T50" fmla="*/ 1 w 1117"/>
                  <a:gd name="T51" fmla="*/ 1 h 879"/>
                  <a:gd name="T52" fmla="*/ 1 w 1117"/>
                  <a:gd name="T53" fmla="*/ 1 h 879"/>
                  <a:gd name="T54" fmla="*/ 1 w 1117"/>
                  <a:gd name="T55" fmla="*/ 1 h 879"/>
                  <a:gd name="T56" fmla="*/ 1 w 1117"/>
                  <a:gd name="T57" fmla="*/ 1 h 879"/>
                  <a:gd name="T58" fmla="*/ 1 w 1117"/>
                  <a:gd name="T59" fmla="*/ 1 h 879"/>
                  <a:gd name="T60" fmla="*/ 1 w 1117"/>
                  <a:gd name="T61" fmla="*/ 1 h 879"/>
                  <a:gd name="T62" fmla="*/ 1 w 1117"/>
                  <a:gd name="T63" fmla="*/ 1 h 879"/>
                  <a:gd name="T64" fmla="*/ 1 w 1117"/>
                  <a:gd name="T65" fmla="*/ 1 h 879"/>
                  <a:gd name="T66" fmla="*/ 1 w 1117"/>
                  <a:gd name="T67" fmla="*/ 1 h 879"/>
                  <a:gd name="T68" fmla="*/ 1 w 1117"/>
                  <a:gd name="T69" fmla="*/ 1 h 879"/>
                  <a:gd name="T70" fmla="*/ 1 w 1117"/>
                  <a:gd name="T71" fmla="*/ 1 h 879"/>
                  <a:gd name="T72" fmla="*/ 1 w 1117"/>
                  <a:gd name="T73" fmla="*/ 1 h 879"/>
                  <a:gd name="T74" fmla="*/ 1 w 1117"/>
                  <a:gd name="T75" fmla="*/ 1 h 879"/>
                  <a:gd name="T76" fmla="*/ 1 w 1117"/>
                  <a:gd name="T77" fmla="*/ 1 h 879"/>
                  <a:gd name="T78" fmla="*/ 1 w 1117"/>
                  <a:gd name="T79" fmla="*/ 1 h 879"/>
                  <a:gd name="T80" fmla="*/ 1 w 1117"/>
                  <a:gd name="T81" fmla="*/ 1 h 879"/>
                  <a:gd name="T82" fmla="*/ 1 w 1117"/>
                  <a:gd name="T83" fmla="*/ 1 h 879"/>
                  <a:gd name="T84" fmla="*/ 1 w 1117"/>
                  <a:gd name="T85" fmla="*/ 1 h 879"/>
                  <a:gd name="T86" fmla="*/ 1 w 1117"/>
                  <a:gd name="T87" fmla="*/ 1 h 879"/>
                  <a:gd name="T88" fmla="*/ 1 w 1117"/>
                  <a:gd name="T89" fmla="*/ 1 h 879"/>
                  <a:gd name="T90" fmla="*/ 1 w 1117"/>
                  <a:gd name="T91" fmla="*/ 1 h 879"/>
                  <a:gd name="T92" fmla="*/ 1 w 1117"/>
                  <a:gd name="T93" fmla="*/ 1 h 879"/>
                  <a:gd name="T94" fmla="*/ 1 w 1117"/>
                  <a:gd name="T95" fmla="*/ 1 h 879"/>
                  <a:gd name="T96" fmla="*/ 1 w 1117"/>
                  <a:gd name="T97" fmla="*/ 1 h 879"/>
                  <a:gd name="T98" fmla="*/ 1 w 1117"/>
                  <a:gd name="T99" fmla="*/ 1 h 879"/>
                  <a:gd name="T100" fmla="*/ 1 w 1117"/>
                  <a:gd name="T101" fmla="*/ 1 h 879"/>
                  <a:gd name="T102" fmla="*/ 1 w 1117"/>
                  <a:gd name="T103" fmla="*/ 1 h 879"/>
                  <a:gd name="T104" fmla="*/ 1 w 1117"/>
                  <a:gd name="T105" fmla="*/ 1 h 879"/>
                  <a:gd name="T106" fmla="*/ 1 w 1117"/>
                  <a:gd name="T107" fmla="*/ 1 h 879"/>
                  <a:gd name="T108" fmla="*/ 1 w 1117"/>
                  <a:gd name="T109" fmla="*/ 1 h 879"/>
                  <a:gd name="T110" fmla="*/ 1 w 1117"/>
                  <a:gd name="T111" fmla="*/ 1 h 879"/>
                  <a:gd name="T112" fmla="*/ 1 w 1117"/>
                  <a:gd name="T113" fmla="*/ 1 h 879"/>
                  <a:gd name="T114" fmla="*/ 1 w 1117"/>
                  <a:gd name="T115" fmla="*/ 1 h 879"/>
                  <a:gd name="T116" fmla="*/ 1 w 1117"/>
                  <a:gd name="T117" fmla="*/ 1 h 879"/>
                  <a:gd name="T118" fmla="*/ 1 w 1117"/>
                  <a:gd name="T119" fmla="*/ 1 h 879"/>
                  <a:gd name="T120" fmla="*/ 1 w 1117"/>
                  <a:gd name="T121" fmla="*/ 1 h 879"/>
                  <a:gd name="T122" fmla="*/ 1 w 1117"/>
                  <a:gd name="T123" fmla="*/ 1 h 87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1117"/>
                  <a:gd name="T187" fmla="*/ 0 h 879"/>
                  <a:gd name="T188" fmla="*/ 1117 w 1117"/>
                  <a:gd name="T189" fmla="*/ 879 h 879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1117" h="879">
                    <a:moveTo>
                      <a:pt x="510" y="157"/>
                    </a:moveTo>
                    <a:lnTo>
                      <a:pt x="506" y="150"/>
                    </a:lnTo>
                    <a:lnTo>
                      <a:pt x="503" y="144"/>
                    </a:lnTo>
                    <a:lnTo>
                      <a:pt x="499" y="138"/>
                    </a:lnTo>
                    <a:lnTo>
                      <a:pt x="495" y="132"/>
                    </a:lnTo>
                    <a:lnTo>
                      <a:pt x="491" y="127"/>
                    </a:lnTo>
                    <a:lnTo>
                      <a:pt x="487" y="122"/>
                    </a:lnTo>
                    <a:lnTo>
                      <a:pt x="483" y="118"/>
                    </a:lnTo>
                    <a:lnTo>
                      <a:pt x="478" y="112"/>
                    </a:lnTo>
                    <a:lnTo>
                      <a:pt x="473" y="109"/>
                    </a:lnTo>
                    <a:lnTo>
                      <a:pt x="468" y="105"/>
                    </a:lnTo>
                    <a:lnTo>
                      <a:pt x="457" y="98"/>
                    </a:lnTo>
                    <a:lnTo>
                      <a:pt x="445" y="93"/>
                    </a:lnTo>
                    <a:lnTo>
                      <a:pt x="439" y="91"/>
                    </a:lnTo>
                    <a:lnTo>
                      <a:pt x="432" y="88"/>
                    </a:lnTo>
                    <a:lnTo>
                      <a:pt x="425" y="86"/>
                    </a:lnTo>
                    <a:lnTo>
                      <a:pt x="419" y="85"/>
                    </a:lnTo>
                    <a:lnTo>
                      <a:pt x="405" y="81"/>
                    </a:lnTo>
                    <a:lnTo>
                      <a:pt x="391" y="79"/>
                    </a:lnTo>
                    <a:lnTo>
                      <a:pt x="377" y="76"/>
                    </a:lnTo>
                    <a:lnTo>
                      <a:pt x="318" y="69"/>
                    </a:lnTo>
                    <a:lnTo>
                      <a:pt x="312" y="68"/>
                    </a:lnTo>
                    <a:lnTo>
                      <a:pt x="307" y="67"/>
                    </a:lnTo>
                    <a:lnTo>
                      <a:pt x="297" y="63"/>
                    </a:lnTo>
                    <a:lnTo>
                      <a:pt x="288" y="59"/>
                    </a:lnTo>
                    <a:lnTo>
                      <a:pt x="278" y="54"/>
                    </a:lnTo>
                    <a:lnTo>
                      <a:pt x="262" y="42"/>
                    </a:lnTo>
                    <a:lnTo>
                      <a:pt x="246" y="31"/>
                    </a:lnTo>
                    <a:lnTo>
                      <a:pt x="230" y="19"/>
                    </a:lnTo>
                    <a:lnTo>
                      <a:pt x="222" y="14"/>
                    </a:lnTo>
                    <a:lnTo>
                      <a:pt x="218" y="12"/>
                    </a:lnTo>
                    <a:lnTo>
                      <a:pt x="214" y="9"/>
                    </a:lnTo>
                    <a:lnTo>
                      <a:pt x="204" y="6"/>
                    </a:lnTo>
                    <a:lnTo>
                      <a:pt x="199" y="4"/>
                    </a:lnTo>
                    <a:lnTo>
                      <a:pt x="194" y="3"/>
                    </a:lnTo>
                    <a:lnTo>
                      <a:pt x="184" y="1"/>
                    </a:lnTo>
                    <a:lnTo>
                      <a:pt x="173" y="0"/>
                    </a:lnTo>
                    <a:lnTo>
                      <a:pt x="161" y="0"/>
                    </a:lnTo>
                    <a:lnTo>
                      <a:pt x="149" y="1"/>
                    </a:lnTo>
                    <a:lnTo>
                      <a:pt x="124" y="4"/>
                    </a:lnTo>
                    <a:lnTo>
                      <a:pt x="113" y="7"/>
                    </a:lnTo>
                    <a:lnTo>
                      <a:pt x="101" y="10"/>
                    </a:lnTo>
                    <a:lnTo>
                      <a:pt x="90" y="13"/>
                    </a:lnTo>
                    <a:lnTo>
                      <a:pt x="85" y="15"/>
                    </a:lnTo>
                    <a:lnTo>
                      <a:pt x="80" y="18"/>
                    </a:lnTo>
                    <a:lnTo>
                      <a:pt x="75" y="20"/>
                    </a:lnTo>
                    <a:lnTo>
                      <a:pt x="70" y="23"/>
                    </a:lnTo>
                    <a:lnTo>
                      <a:pt x="66" y="26"/>
                    </a:lnTo>
                    <a:lnTo>
                      <a:pt x="62" y="29"/>
                    </a:lnTo>
                    <a:lnTo>
                      <a:pt x="57" y="32"/>
                    </a:lnTo>
                    <a:lnTo>
                      <a:pt x="53" y="35"/>
                    </a:lnTo>
                    <a:lnTo>
                      <a:pt x="50" y="39"/>
                    </a:lnTo>
                    <a:lnTo>
                      <a:pt x="46" y="43"/>
                    </a:lnTo>
                    <a:lnTo>
                      <a:pt x="44" y="47"/>
                    </a:lnTo>
                    <a:lnTo>
                      <a:pt x="41" y="51"/>
                    </a:lnTo>
                    <a:lnTo>
                      <a:pt x="39" y="57"/>
                    </a:lnTo>
                    <a:lnTo>
                      <a:pt x="37" y="62"/>
                    </a:lnTo>
                    <a:lnTo>
                      <a:pt x="36" y="67"/>
                    </a:lnTo>
                    <a:lnTo>
                      <a:pt x="35" y="72"/>
                    </a:lnTo>
                    <a:lnTo>
                      <a:pt x="34" y="77"/>
                    </a:lnTo>
                    <a:lnTo>
                      <a:pt x="34" y="83"/>
                    </a:lnTo>
                    <a:lnTo>
                      <a:pt x="34" y="89"/>
                    </a:lnTo>
                    <a:lnTo>
                      <a:pt x="36" y="95"/>
                    </a:lnTo>
                    <a:lnTo>
                      <a:pt x="39" y="100"/>
                    </a:lnTo>
                    <a:lnTo>
                      <a:pt x="42" y="105"/>
                    </a:lnTo>
                    <a:lnTo>
                      <a:pt x="47" y="109"/>
                    </a:lnTo>
                    <a:lnTo>
                      <a:pt x="51" y="112"/>
                    </a:lnTo>
                    <a:lnTo>
                      <a:pt x="62" y="121"/>
                    </a:lnTo>
                    <a:lnTo>
                      <a:pt x="73" y="128"/>
                    </a:lnTo>
                    <a:lnTo>
                      <a:pt x="77" y="132"/>
                    </a:lnTo>
                    <a:lnTo>
                      <a:pt x="81" y="136"/>
                    </a:lnTo>
                    <a:lnTo>
                      <a:pt x="85" y="140"/>
                    </a:lnTo>
                    <a:lnTo>
                      <a:pt x="88" y="145"/>
                    </a:lnTo>
                    <a:lnTo>
                      <a:pt x="89" y="151"/>
                    </a:lnTo>
                    <a:lnTo>
                      <a:pt x="90" y="154"/>
                    </a:lnTo>
                    <a:lnTo>
                      <a:pt x="90" y="157"/>
                    </a:lnTo>
                    <a:lnTo>
                      <a:pt x="90" y="165"/>
                    </a:lnTo>
                    <a:lnTo>
                      <a:pt x="88" y="174"/>
                    </a:lnTo>
                    <a:lnTo>
                      <a:pt x="86" y="181"/>
                    </a:lnTo>
                    <a:lnTo>
                      <a:pt x="84" y="188"/>
                    </a:lnTo>
                    <a:lnTo>
                      <a:pt x="77" y="200"/>
                    </a:lnTo>
                    <a:lnTo>
                      <a:pt x="70" y="213"/>
                    </a:lnTo>
                    <a:lnTo>
                      <a:pt x="62" y="225"/>
                    </a:lnTo>
                    <a:lnTo>
                      <a:pt x="58" y="231"/>
                    </a:lnTo>
                    <a:lnTo>
                      <a:pt x="54" y="238"/>
                    </a:lnTo>
                    <a:lnTo>
                      <a:pt x="52" y="245"/>
                    </a:lnTo>
                    <a:lnTo>
                      <a:pt x="50" y="252"/>
                    </a:lnTo>
                    <a:lnTo>
                      <a:pt x="48" y="260"/>
                    </a:lnTo>
                    <a:lnTo>
                      <a:pt x="48" y="268"/>
                    </a:lnTo>
                    <a:lnTo>
                      <a:pt x="49" y="272"/>
                    </a:lnTo>
                    <a:lnTo>
                      <a:pt x="49" y="274"/>
                    </a:lnTo>
                    <a:lnTo>
                      <a:pt x="50" y="276"/>
                    </a:lnTo>
                    <a:lnTo>
                      <a:pt x="52" y="279"/>
                    </a:lnTo>
                    <a:lnTo>
                      <a:pt x="54" y="281"/>
                    </a:lnTo>
                    <a:lnTo>
                      <a:pt x="57" y="284"/>
                    </a:lnTo>
                    <a:lnTo>
                      <a:pt x="60" y="287"/>
                    </a:lnTo>
                    <a:lnTo>
                      <a:pt x="62" y="290"/>
                    </a:lnTo>
                    <a:lnTo>
                      <a:pt x="63" y="292"/>
                    </a:lnTo>
                    <a:lnTo>
                      <a:pt x="63" y="296"/>
                    </a:lnTo>
                    <a:lnTo>
                      <a:pt x="73" y="295"/>
                    </a:lnTo>
                    <a:lnTo>
                      <a:pt x="83" y="292"/>
                    </a:lnTo>
                    <a:lnTo>
                      <a:pt x="92" y="290"/>
                    </a:lnTo>
                    <a:lnTo>
                      <a:pt x="100" y="287"/>
                    </a:lnTo>
                    <a:lnTo>
                      <a:pt x="116" y="281"/>
                    </a:lnTo>
                    <a:lnTo>
                      <a:pt x="131" y="274"/>
                    </a:lnTo>
                    <a:lnTo>
                      <a:pt x="140" y="270"/>
                    </a:lnTo>
                    <a:lnTo>
                      <a:pt x="147" y="267"/>
                    </a:lnTo>
                    <a:lnTo>
                      <a:pt x="155" y="264"/>
                    </a:lnTo>
                    <a:lnTo>
                      <a:pt x="163" y="261"/>
                    </a:lnTo>
                    <a:lnTo>
                      <a:pt x="167" y="260"/>
                    </a:lnTo>
                    <a:lnTo>
                      <a:pt x="171" y="259"/>
                    </a:lnTo>
                    <a:lnTo>
                      <a:pt x="180" y="257"/>
                    </a:lnTo>
                    <a:lnTo>
                      <a:pt x="190" y="256"/>
                    </a:lnTo>
                    <a:lnTo>
                      <a:pt x="200" y="255"/>
                    </a:lnTo>
                    <a:lnTo>
                      <a:pt x="202" y="256"/>
                    </a:lnTo>
                    <a:lnTo>
                      <a:pt x="204" y="256"/>
                    </a:lnTo>
                    <a:lnTo>
                      <a:pt x="205" y="258"/>
                    </a:lnTo>
                    <a:lnTo>
                      <a:pt x="207" y="259"/>
                    </a:lnTo>
                    <a:lnTo>
                      <a:pt x="208" y="261"/>
                    </a:lnTo>
                    <a:lnTo>
                      <a:pt x="210" y="263"/>
                    </a:lnTo>
                    <a:lnTo>
                      <a:pt x="212" y="267"/>
                    </a:lnTo>
                    <a:lnTo>
                      <a:pt x="216" y="276"/>
                    </a:lnTo>
                    <a:lnTo>
                      <a:pt x="219" y="280"/>
                    </a:lnTo>
                    <a:lnTo>
                      <a:pt x="220" y="281"/>
                    </a:lnTo>
                    <a:lnTo>
                      <a:pt x="222" y="282"/>
                    </a:lnTo>
                    <a:lnTo>
                      <a:pt x="238" y="288"/>
                    </a:lnTo>
                    <a:lnTo>
                      <a:pt x="253" y="292"/>
                    </a:lnTo>
                    <a:lnTo>
                      <a:pt x="260" y="294"/>
                    </a:lnTo>
                    <a:lnTo>
                      <a:pt x="267" y="295"/>
                    </a:lnTo>
                    <a:lnTo>
                      <a:pt x="281" y="297"/>
                    </a:lnTo>
                    <a:lnTo>
                      <a:pt x="297" y="298"/>
                    </a:lnTo>
                    <a:lnTo>
                      <a:pt x="311" y="299"/>
                    </a:lnTo>
                    <a:lnTo>
                      <a:pt x="327" y="301"/>
                    </a:lnTo>
                    <a:lnTo>
                      <a:pt x="344" y="303"/>
                    </a:lnTo>
                    <a:lnTo>
                      <a:pt x="325" y="307"/>
                    </a:lnTo>
                    <a:lnTo>
                      <a:pt x="307" y="312"/>
                    </a:lnTo>
                    <a:lnTo>
                      <a:pt x="290" y="317"/>
                    </a:lnTo>
                    <a:lnTo>
                      <a:pt x="272" y="323"/>
                    </a:lnTo>
                    <a:lnTo>
                      <a:pt x="256" y="329"/>
                    </a:lnTo>
                    <a:lnTo>
                      <a:pt x="241" y="335"/>
                    </a:lnTo>
                    <a:lnTo>
                      <a:pt x="226" y="342"/>
                    </a:lnTo>
                    <a:lnTo>
                      <a:pt x="211" y="349"/>
                    </a:lnTo>
                    <a:lnTo>
                      <a:pt x="196" y="358"/>
                    </a:lnTo>
                    <a:lnTo>
                      <a:pt x="183" y="367"/>
                    </a:lnTo>
                    <a:lnTo>
                      <a:pt x="169" y="376"/>
                    </a:lnTo>
                    <a:lnTo>
                      <a:pt x="163" y="382"/>
                    </a:lnTo>
                    <a:lnTo>
                      <a:pt x="156" y="387"/>
                    </a:lnTo>
                    <a:lnTo>
                      <a:pt x="143" y="398"/>
                    </a:lnTo>
                    <a:lnTo>
                      <a:pt x="130" y="411"/>
                    </a:lnTo>
                    <a:lnTo>
                      <a:pt x="117" y="425"/>
                    </a:lnTo>
                    <a:lnTo>
                      <a:pt x="104" y="440"/>
                    </a:lnTo>
                    <a:lnTo>
                      <a:pt x="97" y="449"/>
                    </a:lnTo>
                    <a:lnTo>
                      <a:pt x="89" y="457"/>
                    </a:lnTo>
                    <a:lnTo>
                      <a:pt x="84" y="461"/>
                    </a:lnTo>
                    <a:lnTo>
                      <a:pt x="80" y="465"/>
                    </a:lnTo>
                    <a:lnTo>
                      <a:pt x="72" y="472"/>
                    </a:lnTo>
                    <a:lnTo>
                      <a:pt x="53" y="487"/>
                    </a:lnTo>
                    <a:lnTo>
                      <a:pt x="45" y="493"/>
                    </a:lnTo>
                    <a:lnTo>
                      <a:pt x="37" y="500"/>
                    </a:lnTo>
                    <a:lnTo>
                      <a:pt x="29" y="507"/>
                    </a:lnTo>
                    <a:lnTo>
                      <a:pt x="22" y="515"/>
                    </a:lnTo>
                    <a:lnTo>
                      <a:pt x="16" y="522"/>
                    </a:lnTo>
                    <a:lnTo>
                      <a:pt x="11" y="531"/>
                    </a:lnTo>
                    <a:lnTo>
                      <a:pt x="8" y="536"/>
                    </a:lnTo>
                    <a:lnTo>
                      <a:pt x="6" y="541"/>
                    </a:lnTo>
                    <a:lnTo>
                      <a:pt x="4" y="545"/>
                    </a:lnTo>
                    <a:lnTo>
                      <a:pt x="3" y="550"/>
                    </a:lnTo>
                    <a:lnTo>
                      <a:pt x="2" y="555"/>
                    </a:lnTo>
                    <a:lnTo>
                      <a:pt x="1" y="561"/>
                    </a:lnTo>
                    <a:lnTo>
                      <a:pt x="0" y="566"/>
                    </a:lnTo>
                    <a:lnTo>
                      <a:pt x="0" y="572"/>
                    </a:lnTo>
                    <a:lnTo>
                      <a:pt x="0" y="576"/>
                    </a:lnTo>
                    <a:lnTo>
                      <a:pt x="1" y="580"/>
                    </a:lnTo>
                    <a:lnTo>
                      <a:pt x="1" y="584"/>
                    </a:lnTo>
                    <a:lnTo>
                      <a:pt x="3" y="587"/>
                    </a:lnTo>
                    <a:lnTo>
                      <a:pt x="4" y="590"/>
                    </a:lnTo>
                    <a:lnTo>
                      <a:pt x="6" y="594"/>
                    </a:lnTo>
                    <a:lnTo>
                      <a:pt x="10" y="599"/>
                    </a:lnTo>
                    <a:lnTo>
                      <a:pt x="15" y="603"/>
                    </a:lnTo>
                    <a:lnTo>
                      <a:pt x="20" y="607"/>
                    </a:lnTo>
                    <a:lnTo>
                      <a:pt x="27" y="610"/>
                    </a:lnTo>
                    <a:lnTo>
                      <a:pt x="34" y="613"/>
                    </a:lnTo>
                    <a:lnTo>
                      <a:pt x="49" y="618"/>
                    </a:lnTo>
                    <a:lnTo>
                      <a:pt x="66" y="622"/>
                    </a:lnTo>
                    <a:lnTo>
                      <a:pt x="82" y="627"/>
                    </a:lnTo>
                    <a:lnTo>
                      <a:pt x="90" y="630"/>
                    </a:lnTo>
                    <a:lnTo>
                      <a:pt x="97" y="634"/>
                    </a:lnTo>
                    <a:lnTo>
                      <a:pt x="100" y="636"/>
                    </a:lnTo>
                    <a:lnTo>
                      <a:pt x="103" y="638"/>
                    </a:lnTo>
                    <a:lnTo>
                      <a:pt x="105" y="640"/>
                    </a:lnTo>
                    <a:lnTo>
                      <a:pt x="107" y="642"/>
                    </a:lnTo>
                    <a:lnTo>
                      <a:pt x="111" y="646"/>
                    </a:lnTo>
                    <a:lnTo>
                      <a:pt x="113" y="651"/>
                    </a:lnTo>
                    <a:lnTo>
                      <a:pt x="115" y="658"/>
                    </a:lnTo>
                    <a:lnTo>
                      <a:pt x="116" y="664"/>
                    </a:lnTo>
                    <a:lnTo>
                      <a:pt x="117" y="676"/>
                    </a:lnTo>
                    <a:lnTo>
                      <a:pt x="117" y="690"/>
                    </a:lnTo>
                    <a:lnTo>
                      <a:pt x="117" y="697"/>
                    </a:lnTo>
                    <a:lnTo>
                      <a:pt x="118" y="704"/>
                    </a:lnTo>
                    <a:lnTo>
                      <a:pt x="118" y="711"/>
                    </a:lnTo>
                    <a:lnTo>
                      <a:pt x="120" y="719"/>
                    </a:lnTo>
                    <a:lnTo>
                      <a:pt x="121" y="725"/>
                    </a:lnTo>
                    <a:lnTo>
                      <a:pt x="124" y="732"/>
                    </a:lnTo>
                    <a:lnTo>
                      <a:pt x="126" y="737"/>
                    </a:lnTo>
                    <a:lnTo>
                      <a:pt x="129" y="742"/>
                    </a:lnTo>
                    <a:lnTo>
                      <a:pt x="132" y="745"/>
                    </a:lnTo>
                    <a:lnTo>
                      <a:pt x="137" y="749"/>
                    </a:lnTo>
                    <a:lnTo>
                      <a:pt x="140" y="751"/>
                    </a:lnTo>
                    <a:lnTo>
                      <a:pt x="144" y="753"/>
                    </a:lnTo>
                    <a:lnTo>
                      <a:pt x="152" y="756"/>
                    </a:lnTo>
                    <a:lnTo>
                      <a:pt x="161" y="759"/>
                    </a:lnTo>
                    <a:lnTo>
                      <a:pt x="170" y="762"/>
                    </a:lnTo>
                    <a:lnTo>
                      <a:pt x="175" y="764"/>
                    </a:lnTo>
                    <a:lnTo>
                      <a:pt x="180" y="767"/>
                    </a:lnTo>
                    <a:lnTo>
                      <a:pt x="185" y="769"/>
                    </a:lnTo>
                    <a:lnTo>
                      <a:pt x="190" y="774"/>
                    </a:lnTo>
                    <a:lnTo>
                      <a:pt x="193" y="776"/>
                    </a:lnTo>
                    <a:lnTo>
                      <a:pt x="195" y="779"/>
                    </a:lnTo>
                    <a:lnTo>
                      <a:pt x="197" y="781"/>
                    </a:lnTo>
                    <a:lnTo>
                      <a:pt x="198" y="784"/>
                    </a:lnTo>
                    <a:lnTo>
                      <a:pt x="199" y="788"/>
                    </a:lnTo>
                    <a:lnTo>
                      <a:pt x="199" y="791"/>
                    </a:lnTo>
                    <a:lnTo>
                      <a:pt x="199" y="798"/>
                    </a:lnTo>
                    <a:lnTo>
                      <a:pt x="198" y="806"/>
                    </a:lnTo>
                    <a:lnTo>
                      <a:pt x="196" y="814"/>
                    </a:lnTo>
                    <a:lnTo>
                      <a:pt x="192" y="830"/>
                    </a:lnTo>
                    <a:lnTo>
                      <a:pt x="191" y="839"/>
                    </a:lnTo>
                    <a:lnTo>
                      <a:pt x="190" y="847"/>
                    </a:lnTo>
                    <a:lnTo>
                      <a:pt x="190" y="851"/>
                    </a:lnTo>
                    <a:lnTo>
                      <a:pt x="190" y="854"/>
                    </a:lnTo>
                    <a:lnTo>
                      <a:pt x="191" y="861"/>
                    </a:lnTo>
                    <a:lnTo>
                      <a:pt x="193" y="864"/>
                    </a:lnTo>
                    <a:lnTo>
                      <a:pt x="195" y="867"/>
                    </a:lnTo>
                    <a:lnTo>
                      <a:pt x="197" y="870"/>
                    </a:lnTo>
                    <a:lnTo>
                      <a:pt x="200" y="872"/>
                    </a:lnTo>
                    <a:lnTo>
                      <a:pt x="204" y="874"/>
                    </a:lnTo>
                    <a:lnTo>
                      <a:pt x="208" y="876"/>
                    </a:lnTo>
                    <a:lnTo>
                      <a:pt x="214" y="877"/>
                    </a:lnTo>
                    <a:lnTo>
                      <a:pt x="219" y="879"/>
                    </a:lnTo>
                    <a:lnTo>
                      <a:pt x="303" y="870"/>
                    </a:lnTo>
                    <a:lnTo>
                      <a:pt x="308" y="867"/>
                    </a:lnTo>
                    <a:lnTo>
                      <a:pt x="313" y="865"/>
                    </a:lnTo>
                    <a:lnTo>
                      <a:pt x="318" y="863"/>
                    </a:lnTo>
                    <a:lnTo>
                      <a:pt x="323" y="860"/>
                    </a:lnTo>
                    <a:lnTo>
                      <a:pt x="331" y="854"/>
                    </a:lnTo>
                    <a:lnTo>
                      <a:pt x="339" y="848"/>
                    </a:lnTo>
                    <a:lnTo>
                      <a:pt x="347" y="841"/>
                    </a:lnTo>
                    <a:lnTo>
                      <a:pt x="354" y="834"/>
                    </a:lnTo>
                    <a:lnTo>
                      <a:pt x="370" y="820"/>
                    </a:lnTo>
                    <a:lnTo>
                      <a:pt x="377" y="813"/>
                    </a:lnTo>
                    <a:lnTo>
                      <a:pt x="385" y="807"/>
                    </a:lnTo>
                    <a:lnTo>
                      <a:pt x="393" y="801"/>
                    </a:lnTo>
                    <a:lnTo>
                      <a:pt x="401" y="796"/>
                    </a:lnTo>
                    <a:lnTo>
                      <a:pt x="410" y="792"/>
                    </a:lnTo>
                    <a:lnTo>
                      <a:pt x="414" y="791"/>
                    </a:lnTo>
                    <a:lnTo>
                      <a:pt x="419" y="789"/>
                    </a:lnTo>
                    <a:lnTo>
                      <a:pt x="429" y="787"/>
                    </a:lnTo>
                    <a:lnTo>
                      <a:pt x="435" y="787"/>
                    </a:lnTo>
                    <a:lnTo>
                      <a:pt x="441" y="787"/>
                    </a:lnTo>
                    <a:lnTo>
                      <a:pt x="449" y="787"/>
                    </a:lnTo>
                    <a:lnTo>
                      <a:pt x="453" y="788"/>
                    </a:lnTo>
                    <a:lnTo>
                      <a:pt x="457" y="789"/>
                    </a:lnTo>
                    <a:lnTo>
                      <a:pt x="464" y="791"/>
                    </a:lnTo>
                    <a:lnTo>
                      <a:pt x="471" y="794"/>
                    </a:lnTo>
                    <a:lnTo>
                      <a:pt x="477" y="798"/>
                    </a:lnTo>
                    <a:lnTo>
                      <a:pt x="483" y="802"/>
                    </a:lnTo>
                    <a:lnTo>
                      <a:pt x="495" y="811"/>
                    </a:lnTo>
                    <a:lnTo>
                      <a:pt x="507" y="820"/>
                    </a:lnTo>
                    <a:lnTo>
                      <a:pt x="514" y="824"/>
                    </a:lnTo>
                    <a:lnTo>
                      <a:pt x="520" y="827"/>
                    </a:lnTo>
                    <a:lnTo>
                      <a:pt x="527" y="830"/>
                    </a:lnTo>
                    <a:lnTo>
                      <a:pt x="531" y="832"/>
                    </a:lnTo>
                    <a:lnTo>
                      <a:pt x="534" y="834"/>
                    </a:lnTo>
                    <a:lnTo>
                      <a:pt x="538" y="835"/>
                    </a:lnTo>
                    <a:lnTo>
                      <a:pt x="542" y="835"/>
                    </a:lnTo>
                    <a:lnTo>
                      <a:pt x="551" y="836"/>
                    </a:lnTo>
                    <a:lnTo>
                      <a:pt x="566" y="835"/>
                    </a:lnTo>
                    <a:lnTo>
                      <a:pt x="581" y="834"/>
                    </a:lnTo>
                    <a:lnTo>
                      <a:pt x="590" y="831"/>
                    </a:lnTo>
                    <a:lnTo>
                      <a:pt x="598" y="830"/>
                    </a:lnTo>
                    <a:lnTo>
                      <a:pt x="613" y="826"/>
                    </a:lnTo>
                    <a:lnTo>
                      <a:pt x="627" y="821"/>
                    </a:lnTo>
                    <a:lnTo>
                      <a:pt x="641" y="816"/>
                    </a:lnTo>
                    <a:lnTo>
                      <a:pt x="648" y="813"/>
                    </a:lnTo>
                    <a:lnTo>
                      <a:pt x="654" y="809"/>
                    </a:lnTo>
                    <a:lnTo>
                      <a:pt x="668" y="801"/>
                    </a:lnTo>
                    <a:lnTo>
                      <a:pt x="674" y="797"/>
                    </a:lnTo>
                    <a:lnTo>
                      <a:pt x="679" y="793"/>
                    </a:lnTo>
                    <a:lnTo>
                      <a:pt x="685" y="788"/>
                    </a:lnTo>
                    <a:lnTo>
                      <a:pt x="690" y="783"/>
                    </a:lnTo>
                    <a:lnTo>
                      <a:pt x="695" y="778"/>
                    </a:lnTo>
                    <a:lnTo>
                      <a:pt x="699" y="772"/>
                    </a:lnTo>
                    <a:lnTo>
                      <a:pt x="703" y="766"/>
                    </a:lnTo>
                    <a:lnTo>
                      <a:pt x="707" y="760"/>
                    </a:lnTo>
                    <a:lnTo>
                      <a:pt x="710" y="754"/>
                    </a:lnTo>
                    <a:lnTo>
                      <a:pt x="713" y="748"/>
                    </a:lnTo>
                    <a:lnTo>
                      <a:pt x="716" y="741"/>
                    </a:lnTo>
                    <a:lnTo>
                      <a:pt x="718" y="734"/>
                    </a:lnTo>
                    <a:lnTo>
                      <a:pt x="720" y="728"/>
                    </a:lnTo>
                    <a:lnTo>
                      <a:pt x="721" y="720"/>
                    </a:lnTo>
                    <a:lnTo>
                      <a:pt x="722" y="712"/>
                    </a:lnTo>
                    <a:lnTo>
                      <a:pt x="722" y="704"/>
                    </a:lnTo>
                    <a:lnTo>
                      <a:pt x="721" y="695"/>
                    </a:lnTo>
                    <a:lnTo>
                      <a:pt x="719" y="687"/>
                    </a:lnTo>
                    <a:lnTo>
                      <a:pt x="716" y="680"/>
                    </a:lnTo>
                    <a:lnTo>
                      <a:pt x="714" y="677"/>
                    </a:lnTo>
                    <a:lnTo>
                      <a:pt x="711" y="674"/>
                    </a:lnTo>
                    <a:lnTo>
                      <a:pt x="706" y="668"/>
                    </a:lnTo>
                    <a:lnTo>
                      <a:pt x="703" y="665"/>
                    </a:lnTo>
                    <a:lnTo>
                      <a:pt x="699" y="663"/>
                    </a:lnTo>
                    <a:lnTo>
                      <a:pt x="692" y="658"/>
                    </a:lnTo>
                    <a:lnTo>
                      <a:pt x="684" y="655"/>
                    </a:lnTo>
                    <a:lnTo>
                      <a:pt x="676" y="650"/>
                    </a:lnTo>
                    <a:lnTo>
                      <a:pt x="667" y="648"/>
                    </a:lnTo>
                    <a:lnTo>
                      <a:pt x="657" y="645"/>
                    </a:lnTo>
                    <a:lnTo>
                      <a:pt x="647" y="644"/>
                    </a:lnTo>
                    <a:lnTo>
                      <a:pt x="637" y="643"/>
                    </a:lnTo>
                    <a:lnTo>
                      <a:pt x="628" y="642"/>
                    </a:lnTo>
                    <a:lnTo>
                      <a:pt x="609" y="641"/>
                    </a:lnTo>
                    <a:lnTo>
                      <a:pt x="598" y="641"/>
                    </a:lnTo>
                    <a:lnTo>
                      <a:pt x="589" y="642"/>
                    </a:lnTo>
                    <a:lnTo>
                      <a:pt x="579" y="644"/>
                    </a:lnTo>
                    <a:lnTo>
                      <a:pt x="571" y="645"/>
                    </a:lnTo>
                    <a:lnTo>
                      <a:pt x="555" y="650"/>
                    </a:lnTo>
                    <a:lnTo>
                      <a:pt x="536" y="656"/>
                    </a:lnTo>
                    <a:lnTo>
                      <a:pt x="534" y="652"/>
                    </a:lnTo>
                    <a:lnTo>
                      <a:pt x="532" y="648"/>
                    </a:lnTo>
                    <a:lnTo>
                      <a:pt x="525" y="642"/>
                    </a:lnTo>
                    <a:lnTo>
                      <a:pt x="522" y="638"/>
                    </a:lnTo>
                    <a:lnTo>
                      <a:pt x="519" y="635"/>
                    </a:lnTo>
                    <a:lnTo>
                      <a:pt x="518" y="633"/>
                    </a:lnTo>
                    <a:lnTo>
                      <a:pt x="517" y="631"/>
                    </a:lnTo>
                    <a:lnTo>
                      <a:pt x="517" y="629"/>
                    </a:lnTo>
                    <a:lnTo>
                      <a:pt x="517" y="627"/>
                    </a:lnTo>
                    <a:lnTo>
                      <a:pt x="517" y="621"/>
                    </a:lnTo>
                    <a:lnTo>
                      <a:pt x="518" y="616"/>
                    </a:lnTo>
                    <a:lnTo>
                      <a:pt x="519" y="611"/>
                    </a:lnTo>
                    <a:lnTo>
                      <a:pt x="520" y="607"/>
                    </a:lnTo>
                    <a:lnTo>
                      <a:pt x="522" y="603"/>
                    </a:lnTo>
                    <a:lnTo>
                      <a:pt x="524" y="599"/>
                    </a:lnTo>
                    <a:lnTo>
                      <a:pt x="527" y="596"/>
                    </a:lnTo>
                    <a:lnTo>
                      <a:pt x="530" y="591"/>
                    </a:lnTo>
                    <a:lnTo>
                      <a:pt x="533" y="588"/>
                    </a:lnTo>
                    <a:lnTo>
                      <a:pt x="537" y="585"/>
                    </a:lnTo>
                    <a:lnTo>
                      <a:pt x="545" y="580"/>
                    </a:lnTo>
                    <a:lnTo>
                      <a:pt x="553" y="576"/>
                    </a:lnTo>
                    <a:lnTo>
                      <a:pt x="563" y="572"/>
                    </a:lnTo>
                    <a:lnTo>
                      <a:pt x="583" y="565"/>
                    </a:lnTo>
                    <a:lnTo>
                      <a:pt x="606" y="557"/>
                    </a:lnTo>
                    <a:lnTo>
                      <a:pt x="616" y="553"/>
                    </a:lnTo>
                    <a:lnTo>
                      <a:pt x="627" y="548"/>
                    </a:lnTo>
                    <a:lnTo>
                      <a:pt x="637" y="543"/>
                    </a:lnTo>
                    <a:lnTo>
                      <a:pt x="646" y="537"/>
                    </a:lnTo>
                    <a:lnTo>
                      <a:pt x="649" y="535"/>
                    </a:lnTo>
                    <a:lnTo>
                      <a:pt x="651" y="531"/>
                    </a:lnTo>
                    <a:lnTo>
                      <a:pt x="655" y="527"/>
                    </a:lnTo>
                    <a:lnTo>
                      <a:pt x="658" y="522"/>
                    </a:lnTo>
                    <a:lnTo>
                      <a:pt x="661" y="517"/>
                    </a:lnTo>
                    <a:lnTo>
                      <a:pt x="663" y="512"/>
                    </a:lnTo>
                    <a:lnTo>
                      <a:pt x="664" y="506"/>
                    </a:lnTo>
                    <a:lnTo>
                      <a:pt x="665" y="501"/>
                    </a:lnTo>
                    <a:lnTo>
                      <a:pt x="665" y="495"/>
                    </a:lnTo>
                    <a:lnTo>
                      <a:pt x="664" y="482"/>
                    </a:lnTo>
                    <a:lnTo>
                      <a:pt x="663" y="468"/>
                    </a:lnTo>
                    <a:lnTo>
                      <a:pt x="662" y="455"/>
                    </a:lnTo>
                    <a:lnTo>
                      <a:pt x="661" y="442"/>
                    </a:lnTo>
                    <a:lnTo>
                      <a:pt x="662" y="436"/>
                    </a:lnTo>
                    <a:lnTo>
                      <a:pt x="662" y="433"/>
                    </a:lnTo>
                    <a:lnTo>
                      <a:pt x="663" y="430"/>
                    </a:lnTo>
                    <a:lnTo>
                      <a:pt x="666" y="425"/>
                    </a:lnTo>
                    <a:lnTo>
                      <a:pt x="669" y="420"/>
                    </a:lnTo>
                    <a:lnTo>
                      <a:pt x="673" y="416"/>
                    </a:lnTo>
                    <a:lnTo>
                      <a:pt x="677" y="412"/>
                    </a:lnTo>
                    <a:lnTo>
                      <a:pt x="682" y="409"/>
                    </a:lnTo>
                    <a:lnTo>
                      <a:pt x="688" y="406"/>
                    </a:lnTo>
                    <a:lnTo>
                      <a:pt x="694" y="404"/>
                    </a:lnTo>
                    <a:lnTo>
                      <a:pt x="700" y="402"/>
                    </a:lnTo>
                    <a:lnTo>
                      <a:pt x="714" y="398"/>
                    </a:lnTo>
                    <a:lnTo>
                      <a:pt x="742" y="393"/>
                    </a:lnTo>
                    <a:lnTo>
                      <a:pt x="740" y="399"/>
                    </a:lnTo>
                    <a:lnTo>
                      <a:pt x="737" y="405"/>
                    </a:lnTo>
                    <a:lnTo>
                      <a:pt x="733" y="411"/>
                    </a:lnTo>
                    <a:lnTo>
                      <a:pt x="731" y="418"/>
                    </a:lnTo>
                    <a:lnTo>
                      <a:pt x="729" y="423"/>
                    </a:lnTo>
                    <a:lnTo>
                      <a:pt x="727" y="429"/>
                    </a:lnTo>
                    <a:lnTo>
                      <a:pt x="727" y="435"/>
                    </a:lnTo>
                    <a:lnTo>
                      <a:pt x="729" y="442"/>
                    </a:lnTo>
                    <a:lnTo>
                      <a:pt x="733" y="450"/>
                    </a:lnTo>
                    <a:lnTo>
                      <a:pt x="739" y="459"/>
                    </a:lnTo>
                    <a:lnTo>
                      <a:pt x="742" y="463"/>
                    </a:lnTo>
                    <a:lnTo>
                      <a:pt x="746" y="468"/>
                    </a:lnTo>
                    <a:lnTo>
                      <a:pt x="754" y="478"/>
                    </a:lnTo>
                    <a:lnTo>
                      <a:pt x="764" y="487"/>
                    </a:lnTo>
                    <a:lnTo>
                      <a:pt x="775" y="496"/>
                    </a:lnTo>
                    <a:lnTo>
                      <a:pt x="786" y="505"/>
                    </a:lnTo>
                    <a:lnTo>
                      <a:pt x="799" y="513"/>
                    </a:lnTo>
                    <a:lnTo>
                      <a:pt x="813" y="522"/>
                    </a:lnTo>
                    <a:lnTo>
                      <a:pt x="827" y="529"/>
                    </a:lnTo>
                    <a:lnTo>
                      <a:pt x="841" y="537"/>
                    </a:lnTo>
                    <a:lnTo>
                      <a:pt x="856" y="542"/>
                    </a:lnTo>
                    <a:lnTo>
                      <a:pt x="870" y="547"/>
                    </a:lnTo>
                    <a:lnTo>
                      <a:pt x="878" y="549"/>
                    </a:lnTo>
                    <a:lnTo>
                      <a:pt x="886" y="551"/>
                    </a:lnTo>
                    <a:lnTo>
                      <a:pt x="900" y="553"/>
                    </a:lnTo>
                    <a:lnTo>
                      <a:pt x="914" y="554"/>
                    </a:lnTo>
                    <a:lnTo>
                      <a:pt x="945" y="554"/>
                    </a:lnTo>
                    <a:lnTo>
                      <a:pt x="978" y="554"/>
                    </a:lnTo>
                    <a:lnTo>
                      <a:pt x="994" y="553"/>
                    </a:lnTo>
                    <a:lnTo>
                      <a:pt x="1009" y="553"/>
                    </a:lnTo>
                    <a:lnTo>
                      <a:pt x="1024" y="551"/>
                    </a:lnTo>
                    <a:lnTo>
                      <a:pt x="1039" y="549"/>
                    </a:lnTo>
                    <a:lnTo>
                      <a:pt x="1052" y="545"/>
                    </a:lnTo>
                    <a:lnTo>
                      <a:pt x="1058" y="543"/>
                    </a:lnTo>
                    <a:lnTo>
                      <a:pt x="1064" y="541"/>
                    </a:lnTo>
                    <a:lnTo>
                      <a:pt x="1069" y="538"/>
                    </a:lnTo>
                    <a:lnTo>
                      <a:pt x="1074" y="535"/>
                    </a:lnTo>
                    <a:lnTo>
                      <a:pt x="1079" y="531"/>
                    </a:lnTo>
                    <a:lnTo>
                      <a:pt x="1083" y="527"/>
                    </a:lnTo>
                    <a:lnTo>
                      <a:pt x="1087" y="523"/>
                    </a:lnTo>
                    <a:lnTo>
                      <a:pt x="1091" y="518"/>
                    </a:lnTo>
                    <a:lnTo>
                      <a:pt x="1094" y="514"/>
                    </a:lnTo>
                    <a:lnTo>
                      <a:pt x="1096" y="508"/>
                    </a:lnTo>
                    <a:lnTo>
                      <a:pt x="1098" y="502"/>
                    </a:lnTo>
                    <a:lnTo>
                      <a:pt x="1100" y="496"/>
                    </a:lnTo>
                    <a:lnTo>
                      <a:pt x="1101" y="489"/>
                    </a:lnTo>
                    <a:lnTo>
                      <a:pt x="1101" y="482"/>
                    </a:lnTo>
                    <a:lnTo>
                      <a:pt x="1101" y="476"/>
                    </a:lnTo>
                    <a:lnTo>
                      <a:pt x="1100" y="469"/>
                    </a:lnTo>
                    <a:lnTo>
                      <a:pt x="1099" y="463"/>
                    </a:lnTo>
                    <a:lnTo>
                      <a:pt x="1098" y="458"/>
                    </a:lnTo>
                    <a:lnTo>
                      <a:pt x="1095" y="447"/>
                    </a:lnTo>
                    <a:lnTo>
                      <a:pt x="1091" y="438"/>
                    </a:lnTo>
                    <a:lnTo>
                      <a:pt x="1088" y="428"/>
                    </a:lnTo>
                    <a:lnTo>
                      <a:pt x="1085" y="418"/>
                    </a:lnTo>
                    <a:lnTo>
                      <a:pt x="1083" y="411"/>
                    </a:lnTo>
                    <a:lnTo>
                      <a:pt x="1082" y="405"/>
                    </a:lnTo>
                    <a:lnTo>
                      <a:pt x="1082" y="399"/>
                    </a:lnTo>
                    <a:lnTo>
                      <a:pt x="1081" y="393"/>
                    </a:lnTo>
                    <a:lnTo>
                      <a:pt x="1082" y="383"/>
                    </a:lnTo>
                    <a:lnTo>
                      <a:pt x="1083" y="374"/>
                    </a:lnTo>
                    <a:lnTo>
                      <a:pt x="1085" y="365"/>
                    </a:lnTo>
                    <a:lnTo>
                      <a:pt x="1087" y="357"/>
                    </a:lnTo>
                    <a:lnTo>
                      <a:pt x="1089" y="348"/>
                    </a:lnTo>
                    <a:lnTo>
                      <a:pt x="1092" y="340"/>
                    </a:lnTo>
                    <a:lnTo>
                      <a:pt x="1098" y="324"/>
                    </a:lnTo>
                    <a:lnTo>
                      <a:pt x="1105" y="309"/>
                    </a:lnTo>
                    <a:lnTo>
                      <a:pt x="1111" y="292"/>
                    </a:lnTo>
                    <a:lnTo>
                      <a:pt x="1113" y="283"/>
                    </a:lnTo>
                    <a:lnTo>
                      <a:pt x="1115" y="274"/>
                    </a:lnTo>
                    <a:lnTo>
                      <a:pt x="1116" y="265"/>
                    </a:lnTo>
                    <a:lnTo>
                      <a:pt x="1116" y="255"/>
                    </a:lnTo>
                    <a:lnTo>
                      <a:pt x="1117" y="244"/>
                    </a:lnTo>
                    <a:lnTo>
                      <a:pt x="1116" y="237"/>
                    </a:lnTo>
                    <a:lnTo>
                      <a:pt x="1115" y="228"/>
                    </a:lnTo>
                    <a:lnTo>
                      <a:pt x="1114" y="221"/>
                    </a:lnTo>
                    <a:lnTo>
                      <a:pt x="1113" y="219"/>
                    </a:lnTo>
                    <a:lnTo>
                      <a:pt x="1111" y="216"/>
                    </a:lnTo>
                    <a:lnTo>
                      <a:pt x="1108" y="214"/>
                    </a:lnTo>
                    <a:lnTo>
                      <a:pt x="1106" y="212"/>
                    </a:lnTo>
                    <a:lnTo>
                      <a:pt x="1103" y="212"/>
                    </a:lnTo>
                    <a:lnTo>
                      <a:pt x="1100" y="212"/>
                    </a:lnTo>
                    <a:lnTo>
                      <a:pt x="1096" y="211"/>
                    </a:lnTo>
                    <a:lnTo>
                      <a:pt x="1092" y="211"/>
                    </a:lnTo>
                    <a:lnTo>
                      <a:pt x="1088" y="211"/>
                    </a:lnTo>
                    <a:lnTo>
                      <a:pt x="1084" y="212"/>
                    </a:lnTo>
                    <a:lnTo>
                      <a:pt x="1080" y="214"/>
                    </a:lnTo>
                    <a:lnTo>
                      <a:pt x="1076" y="217"/>
                    </a:lnTo>
                    <a:lnTo>
                      <a:pt x="1072" y="220"/>
                    </a:lnTo>
                    <a:lnTo>
                      <a:pt x="1068" y="223"/>
                    </a:lnTo>
                    <a:lnTo>
                      <a:pt x="1060" y="231"/>
                    </a:lnTo>
                    <a:lnTo>
                      <a:pt x="1052" y="241"/>
                    </a:lnTo>
                    <a:lnTo>
                      <a:pt x="1033" y="263"/>
                    </a:lnTo>
                    <a:lnTo>
                      <a:pt x="1023" y="274"/>
                    </a:lnTo>
                    <a:lnTo>
                      <a:pt x="1014" y="284"/>
                    </a:lnTo>
                    <a:lnTo>
                      <a:pt x="1003" y="296"/>
                    </a:lnTo>
                    <a:lnTo>
                      <a:pt x="993" y="305"/>
                    </a:lnTo>
                    <a:lnTo>
                      <a:pt x="981" y="313"/>
                    </a:lnTo>
                    <a:lnTo>
                      <a:pt x="975" y="316"/>
                    </a:lnTo>
                    <a:lnTo>
                      <a:pt x="969" y="319"/>
                    </a:lnTo>
                    <a:lnTo>
                      <a:pt x="963" y="321"/>
                    </a:lnTo>
                    <a:lnTo>
                      <a:pt x="956" y="323"/>
                    </a:lnTo>
                    <a:lnTo>
                      <a:pt x="949" y="324"/>
                    </a:lnTo>
                    <a:lnTo>
                      <a:pt x="942" y="324"/>
                    </a:lnTo>
                    <a:lnTo>
                      <a:pt x="935" y="324"/>
                    </a:lnTo>
                    <a:lnTo>
                      <a:pt x="929" y="323"/>
                    </a:lnTo>
                    <a:lnTo>
                      <a:pt x="922" y="321"/>
                    </a:lnTo>
                    <a:lnTo>
                      <a:pt x="916" y="318"/>
                    </a:lnTo>
                    <a:lnTo>
                      <a:pt x="910" y="315"/>
                    </a:lnTo>
                    <a:lnTo>
                      <a:pt x="904" y="311"/>
                    </a:lnTo>
                    <a:lnTo>
                      <a:pt x="899" y="307"/>
                    </a:lnTo>
                    <a:lnTo>
                      <a:pt x="894" y="303"/>
                    </a:lnTo>
                    <a:lnTo>
                      <a:pt x="892" y="300"/>
                    </a:lnTo>
                    <a:lnTo>
                      <a:pt x="890" y="297"/>
                    </a:lnTo>
                    <a:lnTo>
                      <a:pt x="886" y="291"/>
                    </a:lnTo>
                    <a:lnTo>
                      <a:pt x="882" y="285"/>
                    </a:lnTo>
                    <a:lnTo>
                      <a:pt x="879" y="279"/>
                    </a:lnTo>
                    <a:lnTo>
                      <a:pt x="877" y="272"/>
                    </a:lnTo>
                    <a:lnTo>
                      <a:pt x="875" y="266"/>
                    </a:lnTo>
                    <a:lnTo>
                      <a:pt x="874" y="259"/>
                    </a:lnTo>
                    <a:lnTo>
                      <a:pt x="874" y="252"/>
                    </a:lnTo>
                    <a:lnTo>
                      <a:pt x="874" y="244"/>
                    </a:lnTo>
                    <a:lnTo>
                      <a:pt x="875" y="237"/>
                    </a:lnTo>
                    <a:lnTo>
                      <a:pt x="876" y="229"/>
                    </a:lnTo>
                    <a:lnTo>
                      <a:pt x="878" y="223"/>
                    </a:lnTo>
                    <a:lnTo>
                      <a:pt x="882" y="210"/>
                    </a:lnTo>
                    <a:lnTo>
                      <a:pt x="888" y="198"/>
                    </a:lnTo>
                    <a:lnTo>
                      <a:pt x="893" y="186"/>
                    </a:lnTo>
                    <a:lnTo>
                      <a:pt x="897" y="174"/>
                    </a:lnTo>
                    <a:lnTo>
                      <a:pt x="899" y="166"/>
                    </a:lnTo>
                    <a:lnTo>
                      <a:pt x="900" y="159"/>
                    </a:lnTo>
                    <a:lnTo>
                      <a:pt x="901" y="152"/>
                    </a:lnTo>
                    <a:lnTo>
                      <a:pt x="901" y="145"/>
                    </a:lnTo>
                    <a:lnTo>
                      <a:pt x="901" y="137"/>
                    </a:lnTo>
                    <a:lnTo>
                      <a:pt x="900" y="129"/>
                    </a:lnTo>
                    <a:lnTo>
                      <a:pt x="899" y="122"/>
                    </a:lnTo>
                    <a:lnTo>
                      <a:pt x="897" y="115"/>
                    </a:lnTo>
                    <a:lnTo>
                      <a:pt x="895" y="107"/>
                    </a:lnTo>
                    <a:lnTo>
                      <a:pt x="892" y="101"/>
                    </a:lnTo>
                    <a:lnTo>
                      <a:pt x="888" y="94"/>
                    </a:lnTo>
                    <a:lnTo>
                      <a:pt x="885" y="88"/>
                    </a:lnTo>
                    <a:lnTo>
                      <a:pt x="879" y="83"/>
                    </a:lnTo>
                    <a:lnTo>
                      <a:pt x="875" y="77"/>
                    </a:lnTo>
                    <a:lnTo>
                      <a:pt x="870" y="72"/>
                    </a:lnTo>
                    <a:lnTo>
                      <a:pt x="865" y="67"/>
                    </a:lnTo>
                    <a:lnTo>
                      <a:pt x="859" y="63"/>
                    </a:lnTo>
                    <a:lnTo>
                      <a:pt x="853" y="58"/>
                    </a:lnTo>
                    <a:lnTo>
                      <a:pt x="841" y="49"/>
                    </a:lnTo>
                    <a:lnTo>
                      <a:pt x="827" y="42"/>
                    </a:lnTo>
                    <a:lnTo>
                      <a:pt x="820" y="39"/>
                    </a:lnTo>
                    <a:lnTo>
                      <a:pt x="812" y="36"/>
                    </a:lnTo>
                    <a:lnTo>
                      <a:pt x="796" y="31"/>
                    </a:lnTo>
                    <a:lnTo>
                      <a:pt x="788" y="29"/>
                    </a:lnTo>
                    <a:lnTo>
                      <a:pt x="780" y="27"/>
                    </a:lnTo>
                    <a:lnTo>
                      <a:pt x="764" y="24"/>
                    </a:lnTo>
                    <a:lnTo>
                      <a:pt x="748" y="21"/>
                    </a:lnTo>
                    <a:lnTo>
                      <a:pt x="731" y="20"/>
                    </a:lnTo>
                    <a:lnTo>
                      <a:pt x="715" y="20"/>
                    </a:lnTo>
                    <a:lnTo>
                      <a:pt x="697" y="20"/>
                    </a:lnTo>
                    <a:lnTo>
                      <a:pt x="689" y="21"/>
                    </a:lnTo>
                    <a:lnTo>
                      <a:pt x="680" y="22"/>
                    </a:lnTo>
                    <a:lnTo>
                      <a:pt x="664" y="25"/>
                    </a:lnTo>
                    <a:lnTo>
                      <a:pt x="655" y="27"/>
                    </a:lnTo>
                    <a:lnTo>
                      <a:pt x="647" y="29"/>
                    </a:lnTo>
                    <a:lnTo>
                      <a:pt x="639" y="31"/>
                    </a:lnTo>
                    <a:lnTo>
                      <a:pt x="632" y="34"/>
                    </a:lnTo>
                    <a:lnTo>
                      <a:pt x="624" y="36"/>
                    </a:lnTo>
                    <a:lnTo>
                      <a:pt x="617" y="40"/>
                    </a:lnTo>
                    <a:lnTo>
                      <a:pt x="603" y="47"/>
                    </a:lnTo>
                    <a:lnTo>
                      <a:pt x="589" y="56"/>
                    </a:lnTo>
                    <a:lnTo>
                      <a:pt x="576" y="65"/>
                    </a:lnTo>
                    <a:lnTo>
                      <a:pt x="564" y="75"/>
                    </a:lnTo>
                    <a:lnTo>
                      <a:pt x="553" y="86"/>
                    </a:lnTo>
                    <a:lnTo>
                      <a:pt x="542" y="98"/>
                    </a:lnTo>
                    <a:lnTo>
                      <a:pt x="533" y="111"/>
                    </a:lnTo>
                    <a:lnTo>
                      <a:pt x="524" y="126"/>
                    </a:lnTo>
                    <a:lnTo>
                      <a:pt x="516" y="141"/>
                    </a:lnTo>
                    <a:lnTo>
                      <a:pt x="513" y="149"/>
                    </a:lnTo>
                    <a:lnTo>
                      <a:pt x="510" y="157"/>
                    </a:lnTo>
                    <a:close/>
                  </a:path>
                </a:pathLst>
              </a:custGeom>
              <a:solidFill>
                <a:srgbClr val="00ADE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77" name="Freeform 266"/>
              <p:cNvSpPr>
                <a:spLocks/>
              </p:cNvSpPr>
              <p:nvPr/>
            </p:nvSpPr>
            <p:spPr bwMode="auto">
              <a:xfrm>
                <a:off x="2680" y="1970"/>
                <a:ext cx="99" cy="49"/>
              </a:xfrm>
              <a:custGeom>
                <a:avLst/>
                <a:gdLst>
                  <a:gd name="T0" fmla="*/ 1 w 198"/>
                  <a:gd name="T1" fmla="*/ 1 h 96"/>
                  <a:gd name="T2" fmla="*/ 1 w 198"/>
                  <a:gd name="T3" fmla="*/ 1 h 96"/>
                  <a:gd name="T4" fmla="*/ 1 w 198"/>
                  <a:gd name="T5" fmla="*/ 1 h 96"/>
                  <a:gd name="T6" fmla="*/ 1 w 198"/>
                  <a:gd name="T7" fmla="*/ 1 h 96"/>
                  <a:gd name="T8" fmla="*/ 1 w 198"/>
                  <a:gd name="T9" fmla="*/ 1 h 96"/>
                  <a:gd name="T10" fmla="*/ 1 w 198"/>
                  <a:gd name="T11" fmla="*/ 1 h 96"/>
                  <a:gd name="T12" fmla="*/ 1 w 198"/>
                  <a:gd name="T13" fmla="*/ 1 h 96"/>
                  <a:gd name="T14" fmla="*/ 1 w 198"/>
                  <a:gd name="T15" fmla="*/ 1 h 96"/>
                  <a:gd name="T16" fmla="*/ 0 w 198"/>
                  <a:gd name="T17" fmla="*/ 1 h 96"/>
                  <a:gd name="T18" fmla="*/ 1 w 198"/>
                  <a:gd name="T19" fmla="*/ 0 h 96"/>
                  <a:gd name="T20" fmla="*/ 1 w 198"/>
                  <a:gd name="T21" fmla="*/ 1 h 96"/>
                  <a:gd name="T22" fmla="*/ 1 w 198"/>
                  <a:gd name="T23" fmla="*/ 1 h 96"/>
                  <a:gd name="T24" fmla="*/ 1 w 198"/>
                  <a:gd name="T25" fmla="*/ 1 h 96"/>
                  <a:gd name="T26" fmla="*/ 1 w 198"/>
                  <a:gd name="T27" fmla="*/ 1 h 96"/>
                  <a:gd name="T28" fmla="*/ 1 w 198"/>
                  <a:gd name="T29" fmla="*/ 1 h 96"/>
                  <a:gd name="T30" fmla="*/ 1 w 198"/>
                  <a:gd name="T31" fmla="*/ 1 h 96"/>
                  <a:gd name="T32" fmla="*/ 1 w 198"/>
                  <a:gd name="T33" fmla="*/ 1 h 96"/>
                  <a:gd name="T34" fmla="*/ 1 w 198"/>
                  <a:gd name="T35" fmla="*/ 1 h 96"/>
                  <a:gd name="T36" fmla="*/ 1 w 198"/>
                  <a:gd name="T37" fmla="*/ 1 h 9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98"/>
                  <a:gd name="T58" fmla="*/ 0 h 96"/>
                  <a:gd name="T59" fmla="*/ 198 w 198"/>
                  <a:gd name="T60" fmla="*/ 96 h 9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98" h="96">
                    <a:moveTo>
                      <a:pt x="187" y="96"/>
                    </a:moveTo>
                    <a:lnTo>
                      <a:pt x="181" y="83"/>
                    </a:lnTo>
                    <a:lnTo>
                      <a:pt x="174" y="72"/>
                    </a:lnTo>
                    <a:lnTo>
                      <a:pt x="158" y="54"/>
                    </a:lnTo>
                    <a:lnTo>
                      <a:pt x="138" y="39"/>
                    </a:lnTo>
                    <a:lnTo>
                      <a:pt x="114" y="30"/>
                    </a:lnTo>
                    <a:lnTo>
                      <a:pt x="87" y="23"/>
                    </a:lnTo>
                    <a:lnTo>
                      <a:pt x="60" y="18"/>
                    </a:lnTo>
                    <a:lnTo>
                      <a:pt x="0" y="11"/>
                    </a:lnTo>
                    <a:lnTo>
                      <a:pt x="2" y="0"/>
                    </a:lnTo>
                    <a:lnTo>
                      <a:pt x="62" y="7"/>
                    </a:lnTo>
                    <a:lnTo>
                      <a:pt x="90" y="12"/>
                    </a:lnTo>
                    <a:lnTo>
                      <a:pt x="119" y="19"/>
                    </a:lnTo>
                    <a:lnTo>
                      <a:pt x="144" y="29"/>
                    </a:lnTo>
                    <a:lnTo>
                      <a:pt x="166" y="44"/>
                    </a:lnTo>
                    <a:lnTo>
                      <a:pt x="183" y="64"/>
                    </a:lnTo>
                    <a:lnTo>
                      <a:pt x="191" y="77"/>
                    </a:lnTo>
                    <a:lnTo>
                      <a:pt x="198" y="91"/>
                    </a:lnTo>
                    <a:lnTo>
                      <a:pt x="187" y="9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78" name="Freeform 267"/>
              <p:cNvSpPr>
                <a:spLocks/>
              </p:cNvSpPr>
              <p:nvPr/>
            </p:nvSpPr>
            <p:spPr bwMode="auto">
              <a:xfrm>
                <a:off x="2609" y="1936"/>
                <a:ext cx="73" cy="40"/>
              </a:xfrm>
              <a:custGeom>
                <a:avLst/>
                <a:gdLst>
                  <a:gd name="T0" fmla="*/ 0 w 147"/>
                  <a:gd name="T1" fmla="*/ 1 h 80"/>
                  <a:gd name="T2" fmla="*/ 0 w 147"/>
                  <a:gd name="T3" fmla="*/ 1 h 80"/>
                  <a:gd name="T4" fmla="*/ 0 w 147"/>
                  <a:gd name="T5" fmla="*/ 1 h 80"/>
                  <a:gd name="T6" fmla="*/ 0 w 147"/>
                  <a:gd name="T7" fmla="*/ 1 h 80"/>
                  <a:gd name="T8" fmla="*/ 0 w 147"/>
                  <a:gd name="T9" fmla="*/ 1 h 80"/>
                  <a:gd name="T10" fmla="*/ 0 w 147"/>
                  <a:gd name="T11" fmla="*/ 1 h 80"/>
                  <a:gd name="T12" fmla="*/ 0 w 147"/>
                  <a:gd name="T13" fmla="*/ 1 h 80"/>
                  <a:gd name="T14" fmla="*/ 0 w 147"/>
                  <a:gd name="T15" fmla="*/ 1 h 80"/>
                  <a:gd name="T16" fmla="*/ 0 w 147"/>
                  <a:gd name="T17" fmla="*/ 0 h 80"/>
                  <a:gd name="T18" fmla="*/ 0 w 147"/>
                  <a:gd name="T19" fmla="*/ 1 h 80"/>
                  <a:gd name="T20" fmla="*/ 0 w 147"/>
                  <a:gd name="T21" fmla="*/ 1 h 80"/>
                  <a:gd name="T22" fmla="*/ 0 w 147"/>
                  <a:gd name="T23" fmla="*/ 1 h 80"/>
                  <a:gd name="T24" fmla="*/ 0 w 147"/>
                  <a:gd name="T25" fmla="*/ 1 h 80"/>
                  <a:gd name="T26" fmla="*/ 0 w 147"/>
                  <a:gd name="T27" fmla="*/ 1 h 80"/>
                  <a:gd name="T28" fmla="*/ 0 w 147"/>
                  <a:gd name="T29" fmla="*/ 1 h 80"/>
                  <a:gd name="T30" fmla="*/ 0 w 147"/>
                  <a:gd name="T31" fmla="*/ 1 h 80"/>
                  <a:gd name="T32" fmla="*/ 0 w 147"/>
                  <a:gd name="T33" fmla="*/ 1 h 8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47"/>
                  <a:gd name="T52" fmla="*/ 0 h 80"/>
                  <a:gd name="T53" fmla="*/ 147 w 147"/>
                  <a:gd name="T54" fmla="*/ 80 h 80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47" h="80">
                    <a:moveTo>
                      <a:pt x="143" y="80"/>
                    </a:moveTo>
                    <a:lnTo>
                      <a:pt x="122" y="74"/>
                    </a:lnTo>
                    <a:lnTo>
                      <a:pt x="102" y="64"/>
                    </a:lnTo>
                    <a:lnTo>
                      <a:pt x="70" y="41"/>
                    </a:lnTo>
                    <a:lnTo>
                      <a:pt x="54" y="29"/>
                    </a:lnTo>
                    <a:lnTo>
                      <a:pt x="38" y="19"/>
                    </a:lnTo>
                    <a:lnTo>
                      <a:pt x="20" y="14"/>
                    </a:lnTo>
                    <a:lnTo>
                      <a:pt x="0" y="11"/>
                    </a:lnTo>
                    <a:lnTo>
                      <a:pt x="2" y="0"/>
                    </a:lnTo>
                    <a:lnTo>
                      <a:pt x="23" y="3"/>
                    </a:lnTo>
                    <a:lnTo>
                      <a:pt x="44" y="9"/>
                    </a:lnTo>
                    <a:lnTo>
                      <a:pt x="61" y="19"/>
                    </a:lnTo>
                    <a:lnTo>
                      <a:pt x="78" y="32"/>
                    </a:lnTo>
                    <a:lnTo>
                      <a:pt x="109" y="53"/>
                    </a:lnTo>
                    <a:lnTo>
                      <a:pt x="127" y="63"/>
                    </a:lnTo>
                    <a:lnTo>
                      <a:pt x="147" y="69"/>
                    </a:lnTo>
                    <a:lnTo>
                      <a:pt x="143" y="8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79" name="Freeform 268"/>
              <p:cNvSpPr>
                <a:spLocks/>
              </p:cNvSpPr>
              <p:nvPr/>
            </p:nvSpPr>
            <p:spPr bwMode="auto">
              <a:xfrm>
                <a:off x="2680" y="1970"/>
                <a:ext cx="2" cy="6"/>
              </a:xfrm>
              <a:custGeom>
                <a:avLst/>
                <a:gdLst>
                  <a:gd name="T0" fmla="*/ 1 w 4"/>
                  <a:gd name="T1" fmla="*/ 1 h 11"/>
                  <a:gd name="T2" fmla="*/ 0 w 4"/>
                  <a:gd name="T3" fmla="*/ 1 h 11"/>
                  <a:gd name="T4" fmla="*/ 1 w 4"/>
                  <a:gd name="T5" fmla="*/ 0 h 11"/>
                  <a:gd name="T6" fmla="*/ 1 w 4"/>
                  <a:gd name="T7" fmla="*/ 0 h 11"/>
                  <a:gd name="T8" fmla="*/ 1 w 4"/>
                  <a:gd name="T9" fmla="*/ 1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1"/>
                  <a:gd name="T17" fmla="*/ 4 w 4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1">
                    <a:moveTo>
                      <a:pt x="1" y="11"/>
                    </a:moveTo>
                    <a:lnTo>
                      <a:pt x="0" y="11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80" name="Freeform 269"/>
              <p:cNvSpPr>
                <a:spLocks/>
              </p:cNvSpPr>
              <p:nvPr/>
            </p:nvSpPr>
            <p:spPr bwMode="auto">
              <a:xfrm>
                <a:off x="2537" y="1936"/>
                <a:ext cx="72" cy="44"/>
              </a:xfrm>
              <a:custGeom>
                <a:avLst/>
                <a:gdLst>
                  <a:gd name="T0" fmla="*/ 0 w 145"/>
                  <a:gd name="T1" fmla="*/ 1 h 88"/>
                  <a:gd name="T2" fmla="*/ 0 w 145"/>
                  <a:gd name="T3" fmla="*/ 1 h 88"/>
                  <a:gd name="T4" fmla="*/ 0 w 145"/>
                  <a:gd name="T5" fmla="*/ 1 h 88"/>
                  <a:gd name="T6" fmla="*/ 0 w 145"/>
                  <a:gd name="T7" fmla="*/ 1 h 88"/>
                  <a:gd name="T8" fmla="*/ 0 w 145"/>
                  <a:gd name="T9" fmla="*/ 1 h 88"/>
                  <a:gd name="T10" fmla="*/ 0 w 145"/>
                  <a:gd name="T11" fmla="*/ 1 h 88"/>
                  <a:gd name="T12" fmla="*/ 0 w 145"/>
                  <a:gd name="T13" fmla="*/ 1 h 88"/>
                  <a:gd name="T14" fmla="*/ 0 w 145"/>
                  <a:gd name="T15" fmla="*/ 1 h 88"/>
                  <a:gd name="T16" fmla="*/ 0 w 145"/>
                  <a:gd name="T17" fmla="*/ 1 h 88"/>
                  <a:gd name="T18" fmla="*/ 0 w 145"/>
                  <a:gd name="T19" fmla="*/ 1 h 88"/>
                  <a:gd name="T20" fmla="*/ 0 w 145"/>
                  <a:gd name="T21" fmla="*/ 1 h 88"/>
                  <a:gd name="T22" fmla="*/ 0 w 145"/>
                  <a:gd name="T23" fmla="*/ 1 h 88"/>
                  <a:gd name="T24" fmla="*/ 0 w 145"/>
                  <a:gd name="T25" fmla="*/ 1 h 88"/>
                  <a:gd name="T26" fmla="*/ 0 w 145"/>
                  <a:gd name="T27" fmla="*/ 1 h 88"/>
                  <a:gd name="T28" fmla="*/ 0 w 145"/>
                  <a:gd name="T29" fmla="*/ 1 h 88"/>
                  <a:gd name="T30" fmla="*/ 0 w 145"/>
                  <a:gd name="T31" fmla="*/ 1 h 88"/>
                  <a:gd name="T32" fmla="*/ 0 w 145"/>
                  <a:gd name="T33" fmla="*/ 1 h 88"/>
                  <a:gd name="T34" fmla="*/ 0 w 145"/>
                  <a:gd name="T35" fmla="*/ 1 h 88"/>
                  <a:gd name="T36" fmla="*/ 0 w 145"/>
                  <a:gd name="T37" fmla="*/ 1 h 88"/>
                  <a:gd name="T38" fmla="*/ 0 w 145"/>
                  <a:gd name="T39" fmla="*/ 0 h 88"/>
                  <a:gd name="T40" fmla="*/ 0 w 145"/>
                  <a:gd name="T41" fmla="*/ 1 h 8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45"/>
                  <a:gd name="T64" fmla="*/ 0 h 88"/>
                  <a:gd name="T65" fmla="*/ 145 w 145"/>
                  <a:gd name="T66" fmla="*/ 88 h 8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45" h="88">
                    <a:moveTo>
                      <a:pt x="145" y="11"/>
                    </a:moveTo>
                    <a:lnTo>
                      <a:pt x="122" y="12"/>
                    </a:lnTo>
                    <a:lnTo>
                      <a:pt x="97" y="15"/>
                    </a:lnTo>
                    <a:lnTo>
                      <a:pt x="75" y="20"/>
                    </a:lnTo>
                    <a:lnTo>
                      <a:pt x="55" y="28"/>
                    </a:lnTo>
                    <a:lnTo>
                      <a:pt x="38" y="39"/>
                    </a:lnTo>
                    <a:lnTo>
                      <a:pt x="22" y="52"/>
                    </a:lnTo>
                    <a:lnTo>
                      <a:pt x="18" y="60"/>
                    </a:lnTo>
                    <a:lnTo>
                      <a:pt x="15" y="68"/>
                    </a:lnTo>
                    <a:lnTo>
                      <a:pt x="12" y="88"/>
                    </a:lnTo>
                    <a:lnTo>
                      <a:pt x="0" y="87"/>
                    </a:lnTo>
                    <a:lnTo>
                      <a:pt x="3" y="66"/>
                    </a:lnTo>
                    <a:lnTo>
                      <a:pt x="7" y="54"/>
                    </a:lnTo>
                    <a:lnTo>
                      <a:pt x="13" y="44"/>
                    </a:lnTo>
                    <a:lnTo>
                      <a:pt x="29" y="30"/>
                    </a:lnTo>
                    <a:lnTo>
                      <a:pt x="49" y="18"/>
                    </a:lnTo>
                    <a:lnTo>
                      <a:pt x="70" y="9"/>
                    </a:lnTo>
                    <a:lnTo>
                      <a:pt x="94" y="4"/>
                    </a:lnTo>
                    <a:lnTo>
                      <a:pt x="120" y="1"/>
                    </a:lnTo>
                    <a:lnTo>
                      <a:pt x="145" y="0"/>
                    </a:lnTo>
                    <a:lnTo>
                      <a:pt x="145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81" name="Freeform 270"/>
              <p:cNvSpPr>
                <a:spLocks/>
              </p:cNvSpPr>
              <p:nvPr/>
            </p:nvSpPr>
            <p:spPr bwMode="auto">
              <a:xfrm>
                <a:off x="2609" y="1936"/>
                <a:ext cx="1" cy="5"/>
              </a:xfrm>
              <a:custGeom>
                <a:avLst/>
                <a:gdLst>
                  <a:gd name="T0" fmla="*/ 1 w 2"/>
                  <a:gd name="T1" fmla="*/ 0 h 11"/>
                  <a:gd name="T2" fmla="*/ 1 w 2"/>
                  <a:gd name="T3" fmla="*/ 0 h 11"/>
                  <a:gd name="T4" fmla="*/ 1 w 2"/>
                  <a:gd name="T5" fmla="*/ 0 h 11"/>
                  <a:gd name="T6" fmla="*/ 0 w 2"/>
                  <a:gd name="T7" fmla="*/ 0 h 11"/>
                  <a:gd name="T8" fmla="*/ 1 w 2"/>
                  <a:gd name="T9" fmla="*/ 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"/>
                  <a:gd name="T16" fmla="*/ 0 h 11"/>
                  <a:gd name="T17" fmla="*/ 2 w 2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" h="11">
                    <a:moveTo>
                      <a:pt x="2" y="0"/>
                    </a:moveTo>
                    <a:lnTo>
                      <a:pt x="1" y="0"/>
                    </a:lnTo>
                    <a:lnTo>
                      <a:pt x="1" y="11"/>
                    </a:lnTo>
                    <a:lnTo>
                      <a:pt x="0" y="1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82" name="Freeform 271"/>
              <p:cNvSpPr>
                <a:spLocks/>
              </p:cNvSpPr>
              <p:nvPr/>
            </p:nvSpPr>
            <p:spPr bwMode="auto">
              <a:xfrm>
                <a:off x="2537" y="1979"/>
                <a:ext cx="33" cy="39"/>
              </a:xfrm>
              <a:custGeom>
                <a:avLst/>
                <a:gdLst>
                  <a:gd name="T0" fmla="*/ 0 w 68"/>
                  <a:gd name="T1" fmla="*/ 0 h 76"/>
                  <a:gd name="T2" fmla="*/ 0 w 68"/>
                  <a:gd name="T3" fmla="*/ 1 h 76"/>
                  <a:gd name="T4" fmla="*/ 0 w 68"/>
                  <a:gd name="T5" fmla="*/ 1 h 76"/>
                  <a:gd name="T6" fmla="*/ 0 w 68"/>
                  <a:gd name="T7" fmla="*/ 1 h 76"/>
                  <a:gd name="T8" fmla="*/ 0 w 68"/>
                  <a:gd name="T9" fmla="*/ 1 h 76"/>
                  <a:gd name="T10" fmla="*/ 0 w 68"/>
                  <a:gd name="T11" fmla="*/ 1 h 76"/>
                  <a:gd name="T12" fmla="*/ 0 w 68"/>
                  <a:gd name="T13" fmla="*/ 1 h 76"/>
                  <a:gd name="T14" fmla="*/ 0 w 68"/>
                  <a:gd name="T15" fmla="*/ 1 h 76"/>
                  <a:gd name="T16" fmla="*/ 0 w 68"/>
                  <a:gd name="T17" fmla="*/ 1 h 76"/>
                  <a:gd name="T18" fmla="*/ 0 w 68"/>
                  <a:gd name="T19" fmla="*/ 1 h 76"/>
                  <a:gd name="T20" fmla="*/ 0 w 68"/>
                  <a:gd name="T21" fmla="*/ 1 h 76"/>
                  <a:gd name="T22" fmla="*/ 0 w 68"/>
                  <a:gd name="T23" fmla="*/ 1 h 76"/>
                  <a:gd name="T24" fmla="*/ 0 w 68"/>
                  <a:gd name="T25" fmla="*/ 1 h 76"/>
                  <a:gd name="T26" fmla="*/ 0 w 68"/>
                  <a:gd name="T27" fmla="*/ 1 h 76"/>
                  <a:gd name="T28" fmla="*/ 0 w 68"/>
                  <a:gd name="T29" fmla="*/ 1 h 76"/>
                  <a:gd name="T30" fmla="*/ 0 w 68"/>
                  <a:gd name="T31" fmla="*/ 1 h 76"/>
                  <a:gd name="T32" fmla="*/ 0 w 68"/>
                  <a:gd name="T33" fmla="*/ 1 h 76"/>
                  <a:gd name="T34" fmla="*/ 0 w 68"/>
                  <a:gd name="T35" fmla="*/ 1 h 76"/>
                  <a:gd name="T36" fmla="*/ 0 w 68"/>
                  <a:gd name="T37" fmla="*/ 1 h 76"/>
                  <a:gd name="T38" fmla="*/ 0 w 68"/>
                  <a:gd name="T39" fmla="*/ 1 h 76"/>
                  <a:gd name="T40" fmla="*/ 0 w 68"/>
                  <a:gd name="T41" fmla="*/ 1 h 76"/>
                  <a:gd name="T42" fmla="*/ 0 w 68"/>
                  <a:gd name="T43" fmla="*/ 1 h 76"/>
                  <a:gd name="T44" fmla="*/ 0 w 68"/>
                  <a:gd name="T45" fmla="*/ 0 h 7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68"/>
                  <a:gd name="T70" fmla="*/ 0 h 76"/>
                  <a:gd name="T71" fmla="*/ 68 w 68"/>
                  <a:gd name="T72" fmla="*/ 76 h 7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68" h="76">
                    <a:moveTo>
                      <a:pt x="12" y="0"/>
                    </a:moveTo>
                    <a:lnTo>
                      <a:pt x="13" y="11"/>
                    </a:lnTo>
                    <a:lnTo>
                      <a:pt x="18" y="18"/>
                    </a:lnTo>
                    <a:lnTo>
                      <a:pt x="27" y="26"/>
                    </a:lnTo>
                    <a:lnTo>
                      <a:pt x="37" y="34"/>
                    </a:lnTo>
                    <a:lnTo>
                      <a:pt x="48" y="42"/>
                    </a:lnTo>
                    <a:lnTo>
                      <a:pt x="57" y="50"/>
                    </a:lnTo>
                    <a:lnTo>
                      <a:pt x="62" y="55"/>
                    </a:lnTo>
                    <a:lnTo>
                      <a:pt x="65" y="61"/>
                    </a:lnTo>
                    <a:lnTo>
                      <a:pt x="67" y="68"/>
                    </a:lnTo>
                    <a:lnTo>
                      <a:pt x="68" y="75"/>
                    </a:lnTo>
                    <a:lnTo>
                      <a:pt x="56" y="76"/>
                    </a:lnTo>
                    <a:lnTo>
                      <a:pt x="55" y="70"/>
                    </a:lnTo>
                    <a:lnTo>
                      <a:pt x="54" y="66"/>
                    </a:lnTo>
                    <a:lnTo>
                      <a:pt x="52" y="62"/>
                    </a:lnTo>
                    <a:lnTo>
                      <a:pt x="48" y="58"/>
                    </a:lnTo>
                    <a:lnTo>
                      <a:pt x="40" y="51"/>
                    </a:lnTo>
                    <a:lnTo>
                      <a:pt x="29" y="44"/>
                    </a:lnTo>
                    <a:lnTo>
                      <a:pt x="19" y="36"/>
                    </a:lnTo>
                    <a:lnTo>
                      <a:pt x="9" y="26"/>
                    </a:lnTo>
                    <a:lnTo>
                      <a:pt x="2" y="16"/>
                    </a:lnTo>
                    <a:lnTo>
                      <a:pt x="0" y="2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83" name="Freeform 272"/>
              <p:cNvSpPr>
                <a:spLocks/>
              </p:cNvSpPr>
              <p:nvPr/>
            </p:nvSpPr>
            <p:spPr bwMode="auto">
              <a:xfrm>
                <a:off x="2537" y="1979"/>
                <a:ext cx="6" cy="2"/>
              </a:xfrm>
              <a:custGeom>
                <a:avLst/>
                <a:gdLst>
                  <a:gd name="T0" fmla="*/ 0 w 12"/>
                  <a:gd name="T1" fmla="*/ 0 h 2"/>
                  <a:gd name="T2" fmla="*/ 0 w 12"/>
                  <a:gd name="T3" fmla="*/ 1 h 2"/>
                  <a:gd name="T4" fmla="*/ 0 w 12"/>
                  <a:gd name="T5" fmla="*/ 2 h 2"/>
                  <a:gd name="T6" fmla="*/ 1 w 12"/>
                  <a:gd name="T7" fmla="*/ 0 h 2"/>
                  <a:gd name="T8" fmla="*/ 1 w 12"/>
                  <a:gd name="T9" fmla="*/ 1 h 2"/>
                  <a:gd name="T10" fmla="*/ 0 w 1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2"/>
                  <a:gd name="T20" fmla="*/ 12 w 12"/>
                  <a:gd name="T21" fmla="*/ 2 h 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2">
                    <a:moveTo>
                      <a:pt x="0" y="0"/>
                    </a:moveTo>
                    <a:lnTo>
                      <a:pt x="0" y="1"/>
                    </a:lnTo>
                    <a:lnTo>
                      <a:pt x="0" y="2"/>
                    </a:lnTo>
                    <a:lnTo>
                      <a:pt x="12" y="0"/>
                    </a:lnTo>
                    <a:lnTo>
                      <a:pt x="12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84" name="Freeform 273"/>
              <p:cNvSpPr>
                <a:spLocks/>
              </p:cNvSpPr>
              <p:nvPr/>
            </p:nvSpPr>
            <p:spPr bwMode="auto">
              <a:xfrm>
                <a:off x="2544" y="2017"/>
                <a:ext cx="26" cy="56"/>
              </a:xfrm>
              <a:custGeom>
                <a:avLst/>
                <a:gdLst>
                  <a:gd name="T0" fmla="*/ 0 w 54"/>
                  <a:gd name="T1" fmla="*/ 1 h 112"/>
                  <a:gd name="T2" fmla="*/ 0 w 54"/>
                  <a:gd name="T3" fmla="*/ 1 h 112"/>
                  <a:gd name="T4" fmla="*/ 0 w 54"/>
                  <a:gd name="T5" fmla="*/ 1 h 112"/>
                  <a:gd name="T6" fmla="*/ 0 w 54"/>
                  <a:gd name="T7" fmla="*/ 1 h 112"/>
                  <a:gd name="T8" fmla="*/ 0 w 54"/>
                  <a:gd name="T9" fmla="*/ 1 h 112"/>
                  <a:gd name="T10" fmla="*/ 0 w 54"/>
                  <a:gd name="T11" fmla="*/ 1 h 112"/>
                  <a:gd name="T12" fmla="*/ 0 w 54"/>
                  <a:gd name="T13" fmla="*/ 1 h 112"/>
                  <a:gd name="T14" fmla="*/ 0 w 54"/>
                  <a:gd name="T15" fmla="*/ 1 h 112"/>
                  <a:gd name="T16" fmla="*/ 0 w 54"/>
                  <a:gd name="T17" fmla="*/ 1 h 112"/>
                  <a:gd name="T18" fmla="*/ 0 w 54"/>
                  <a:gd name="T19" fmla="*/ 1 h 112"/>
                  <a:gd name="T20" fmla="*/ 0 w 54"/>
                  <a:gd name="T21" fmla="*/ 1 h 112"/>
                  <a:gd name="T22" fmla="*/ 0 w 54"/>
                  <a:gd name="T23" fmla="*/ 1 h 112"/>
                  <a:gd name="T24" fmla="*/ 0 w 54"/>
                  <a:gd name="T25" fmla="*/ 1 h 112"/>
                  <a:gd name="T26" fmla="*/ 0 w 54"/>
                  <a:gd name="T27" fmla="*/ 0 h 112"/>
                  <a:gd name="T28" fmla="*/ 0 w 54"/>
                  <a:gd name="T29" fmla="*/ 1 h 11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54"/>
                  <a:gd name="T46" fmla="*/ 0 h 112"/>
                  <a:gd name="T47" fmla="*/ 54 w 54"/>
                  <a:gd name="T48" fmla="*/ 112 h 11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54" h="112">
                    <a:moveTo>
                      <a:pt x="54" y="1"/>
                    </a:moveTo>
                    <a:lnTo>
                      <a:pt x="52" y="19"/>
                    </a:lnTo>
                    <a:lnTo>
                      <a:pt x="46" y="35"/>
                    </a:lnTo>
                    <a:lnTo>
                      <a:pt x="32" y="59"/>
                    </a:lnTo>
                    <a:lnTo>
                      <a:pt x="18" y="85"/>
                    </a:lnTo>
                    <a:lnTo>
                      <a:pt x="14" y="97"/>
                    </a:lnTo>
                    <a:lnTo>
                      <a:pt x="12" y="112"/>
                    </a:lnTo>
                    <a:lnTo>
                      <a:pt x="0" y="111"/>
                    </a:lnTo>
                    <a:lnTo>
                      <a:pt x="2" y="95"/>
                    </a:lnTo>
                    <a:lnTo>
                      <a:pt x="6" y="80"/>
                    </a:lnTo>
                    <a:lnTo>
                      <a:pt x="22" y="53"/>
                    </a:lnTo>
                    <a:lnTo>
                      <a:pt x="35" y="30"/>
                    </a:lnTo>
                    <a:lnTo>
                      <a:pt x="40" y="16"/>
                    </a:lnTo>
                    <a:lnTo>
                      <a:pt x="42" y="0"/>
                    </a:lnTo>
                    <a:lnTo>
                      <a:pt x="54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85" name="Freeform 274"/>
              <p:cNvSpPr>
                <a:spLocks/>
              </p:cNvSpPr>
              <p:nvPr/>
            </p:nvSpPr>
            <p:spPr bwMode="auto">
              <a:xfrm>
                <a:off x="2544" y="2072"/>
                <a:ext cx="12" cy="15"/>
              </a:xfrm>
              <a:custGeom>
                <a:avLst/>
                <a:gdLst>
                  <a:gd name="T0" fmla="*/ 0 w 26"/>
                  <a:gd name="T1" fmla="*/ 0 h 31"/>
                  <a:gd name="T2" fmla="*/ 0 w 26"/>
                  <a:gd name="T3" fmla="*/ 0 h 31"/>
                  <a:gd name="T4" fmla="*/ 0 w 26"/>
                  <a:gd name="T5" fmla="*/ 0 h 31"/>
                  <a:gd name="T6" fmla="*/ 0 w 26"/>
                  <a:gd name="T7" fmla="*/ 0 h 31"/>
                  <a:gd name="T8" fmla="*/ 0 w 26"/>
                  <a:gd name="T9" fmla="*/ 0 h 31"/>
                  <a:gd name="T10" fmla="*/ 0 w 26"/>
                  <a:gd name="T11" fmla="*/ 0 h 31"/>
                  <a:gd name="T12" fmla="*/ 0 w 26"/>
                  <a:gd name="T13" fmla="*/ 0 h 31"/>
                  <a:gd name="T14" fmla="*/ 0 w 26"/>
                  <a:gd name="T15" fmla="*/ 0 h 31"/>
                  <a:gd name="T16" fmla="*/ 0 w 26"/>
                  <a:gd name="T17" fmla="*/ 0 h 31"/>
                  <a:gd name="T18" fmla="*/ 0 w 26"/>
                  <a:gd name="T19" fmla="*/ 0 h 31"/>
                  <a:gd name="T20" fmla="*/ 0 w 26"/>
                  <a:gd name="T21" fmla="*/ 0 h 3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6"/>
                  <a:gd name="T34" fmla="*/ 0 h 31"/>
                  <a:gd name="T35" fmla="*/ 26 w 26"/>
                  <a:gd name="T36" fmla="*/ 31 h 31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6" h="31">
                    <a:moveTo>
                      <a:pt x="12" y="0"/>
                    </a:moveTo>
                    <a:lnTo>
                      <a:pt x="13" y="6"/>
                    </a:lnTo>
                    <a:lnTo>
                      <a:pt x="16" y="10"/>
                    </a:lnTo>
                    <a:lnTo>
                      <a:pt x="23" y="17"/>
                    </a:lnTo>
                    <a:lnTo>
                      <a:pt x="26" y="25"/>
                    </a:lnTo>
                    <a:lnTo>
                      <a:pt x="14" y="31"/>
                    </a:lnTo>
                    <a:lnTo>
                      <a:pt x="12" y="24"/>
                    </a:lnTo>
                    <a:lnTo>
                      <a:pt x="7" y="18"/>
                    </a:lnTo>
                    <a:lnTo>
                      <a:pt x="2" y="11"/>
                    </a:lnTo>
                    <a:lnTo>
                      <a:pt x="0" y="2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86" name="Freeform 275"/>
              <p:cNvSpPr>
                <a:spLocks/>
              </p:cNvSpPr>
              <p:nvPr/>
            </p:nvSpPr>
            <p:spPr bwMode="auto">
              <a:xfrm>
                <a:off x="2544" y="2072"/>
                <a:ext cx="6" cy="1"/>
              </a:xfrm>
              <a:custGeom>
                <a:avLst/>
                <a:gdLst>
                  <a:gd name="T0" fmla="*/ 0 w 12"/>
                  <a:gd name="T1" fmla="*/ 0 h 2"/>
                  <a:gd name="T2" fmla="*/ 0 w 12"/>
                  <a:gd name="T3" fmla="*/ 1 h 2"/>
                  <a:gd name="T4" fmla="*/ 0 w 12"/>
                  <a:gd name="T5" fmla="*/ 1 h 2"/>
                  <a:gd name="T6" fmla="*/ 1 w 12"/>
                  <a:gd name="T7" fmla="*/ 0 h 2"/>
                  <a:gd name="T8" fmla="*/ 1 w 12"/>
                  <a:gd name="T9" fmla="*/ 1 h 2"/>
                  <a:gd name="T10" fmla="*/ 0 w 1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2"/>
                  <a:gd name="T20" fmla="*/ 12 w 12"/>
                  <a:gd name="T21" fmla="*/ 2 h 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2">
                    <a:moveTo>
                      <a:pt x="0" y="0"/>
                    </a:moveTo>
                    <a:lnTo>
                      <a:pt x="0" y="1"/>
                    </a:lnTo>
                    <a:lnTo>
                      <a:pt x="0" y="2"/>
                    </a:lnTo>
                    <a:lnTo>
                      <a:pt x="12" y="0"/>
                    </a:lnTo>
                    <a:lnTo>
                      <a:pt x="12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87" name="Freeform 276"/>
              <p:cNvSpPr>
                <a:spLocks/>
              </p:cNvSpPr>
              <p:nvPr/>
            </p:nvSpPr>
            <p:spPr bwMode="auto">
              <a:xfrm>
                <a:off x="2554" y="2063"/>
                <a:ext cx="69" cy="26"/>
              </a:xfrm>
              <a:custGeom>
                <a:avLst/>
                <a:gdLst>
                  <a:gd name="T0" fmla="*/ 0 w 137"/>
                  <a:gd name="T1" fmla="*/ 1 h 52"/>
                  <a:gd name="T2" fmla="*/ 1 w 137"/>
                  <a:gd name="T3" fmla="*/ 1 h 52"/>
                  <a:gd name="T4" fmla="*/ 1 w 137"/>
                  <a:gd name="T5" fmla="*/ 1 h 52"/>
                  <a:gd name="T6" fmla="*/ 1 w 137"/>
                  <a:gd name="T7" fmla="*/ 1 h 52"/>
                  <a:gd name="T8" fmla="*/ 1 w 137"/>
                  <a:gd name="T9" fmla="*/ 1 h 52"/>
                  <a:gd name="T10" fmla="*/ 1 w 137"/>
                  <a:gd name="T11" fmla="*/ 1 h 52"/>
                  <a:gd name="T12" fmla="*/ 1 w 137"/>
                  <a:gd name="T13" fmla="*/ 0 h 52"/>
                  <a:gd name="T14" fmla="*/ 1 w 137"/>
                  <a:gd name="T15" fmla="*/ 1 h 52"/>
                  <a:gd name="T16" fmla="*/ 1 w 137"/>
                  <a:gd name="T17" fmla="*/ 1 h 52"/>
                  <a:gd name="T18" fmla="*/ 1 w 137"/>
                  <a:gd name="T19" fmla="*/ 1 h 52"/>
                  <a:gd name="T20" fmla="*/ 1 w 137"/>
                  <a:gd name="T21" fmla="*/ 1 h 52"/>
                  <a:gd name="T22" fmla="*/ 1 w 137"/>
                  <a:gd name="T23" fmla="*/ 1 h 52"/>
                  <a:gd name="T24" fmla="*/ 1 w 137"/>
                  <a:gd name="T25" fmla="*/ 1 h 52"/>
                  <a:gd name="T26" fmla="*/ 1 w 137"/>
                  <a:gd name="T27" fmla="*/ 1 h 52"/>
                  <a:gd name="T28" fmla="*/ 0 w 137"/>
                  <a:gd name="T29" fmla="*/ 1 h 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52"/>
                  <a:gd name="T47" fmla="*/ 137 w 137"/>
                  <a:gd name="T48" fmla="*/ 52 h 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52">
                    <a:moveTo>
                      <a:pt x="0" y="39"/>
                    </a:moveTo>
                    <a:lnTo>
                      <a:pt x="19" y="37"/>
                    </a:lnTo>
                    <a:lnTo>
                      <a:pt x="34" y="33"/>
                    </a:lnTo>
                    <a:lnTo>
                      <a:pt x="65" y="20"/>
                    </a:lnTo>
                    <a:lnTo>
                      <a:pt x="98" y="7"/>
                    </a:lnTo>
                    <a:lnTo>
                      <a:pt x="117" y="2"/>
                    </a:lnTo>
                    <a:lnTo>
                      <a:pt x="137" y="0"/>
                    </a:lnTo>
                    <a:lnTo>
                      <a:pt x="137" y="12"/>
                    </a:lnTo>
                    <a:lnTo>
                      <a:pt x="118" y="14"/>
                    </a:lnTo>
                    <a:lnTo>
                      <a:pt x="102" y="18"/>
                    </a:lnTo>
                    <a:lnTo>
                      <a:pt x="70" y="31"/>
                    </a:lnTo>
                    <a:lnTo>
                      <a:pt x="39" y="45"/>
                    </a:lnTo>
                    <a:lnTo>
                      <a:pt x="21" y="50"/>
                    </a:lnTo>
                    <a:lnTo>
                      <a:pt x="1" y="52"/>
                    </a:lnTo>
                    <a:lnTo>
                      <a:pt x="0" y="3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88" name="Freeform 277"/>
              <p:cNvSpPr>
                <a:spLocks/>
              </p:cNvSpPr>
              <p:nvPr/>
            </p:nvSpPr>
            <p:spPr bwMode="auto">
              <a:xfrm>
                <a:off x="2551" y="2083"/>
                <a:ext cx="5" cy="6"/>
              </a:xfrm>
              <a:custGeom>
                <a:avLst/>
                <a:gdLst>
                  <a:gd name="T0" fmla="*/ 0 w 12"/>
                  <a:gd name="T1" fmla="*/ 0 h 14"/>
                  <a:gd name="T2" fmla="*/ 0 w 12"/>
                  <a:gd name="T3" fmla="*/ 0 h 14"/>
                  <a:gd name="T4" fmla="*/ 0 w 12"/>
                  <a:gd name="T5" fmla="*/ 0 h 14"/>
                  <a:gd name="T6" fmla="*/ 0 w 12"/>
                  <a:gd name="T7" fmla="*/ 0 h 14"/>
                  <a:gd name="T8" fmla="*/ 0 w 12"/>
                  <a:gd name="T9" fmla="*/ 0 h 14"/>
                  <a:gd name="T10" fmla="*/ 0 w 12"/>
                  <a:gd name="T11" fmla="*/ 0 h 1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14"/>
                  <a:gd name="T20" fmla="*/ 12 w 12"/>
                  <a:gd name="T21" fmla="*/ 14 h 1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14">
                    <a:moveTo>
                      <a:pt x="0" y="10"/>
                    </a:moveTo>
                    <a:lnTo>
                      <a:pt x="1" y="14"/>
                    </a:lnTo>
                    <a:lnTo>
                      <a:pt x="8" y="13"/>
                    </a:lnTo>
                    <a:lnTo>
                      <a:pt x="7" y="0"/>
                    </a:lnTo>
                    <a:lnTo>
                      <a:pt x="12" y="4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89" name="Freeform 278"/>
              <p:cNvSpPr>
                <a:spLocks/>
              </p:cNvSpPr>
              <p:nvPr/>
            </p:nvSpPr>
            <p:spPr bwMode="auto">
              <a:xfrm>
                <a:off x="2622" y="2063"/>
                <a:ext cx="13" cy="19"/>
              </a:xfrm>
              <a:custGeom>
                <a:avLst/>
                <a:gdLst>
                  <a:gd name="T0" fmla="*/ 1 w 26"/>
                  <a:gd name="T1" fmla="*/ 0 h 38"/>
                  <a:gd name="T2" fmla="*/ 1 w 26"/>
                  <a:gd name="T3" fmla="*/ 1 h 38"/>
                  <a:gd name="T4" fmla="*/ 1 w 26"/>
                  <a:gd name="T5" fmla="*/ 1 h 38"/>
                  <a:gd name="T6" fmla="*/ 1 w 26"/>
                  <a:gd name="T7" fmla="*/ 1 h 38"/>
                  <a:gd name="T8" fmla="*/ 1 w 26"/>
                  <a:gd name="T9" fmla="*/ 1 h 38"/>
                  <a:gd name="T10" fmla="*/ 1 w 26"/>
                  <a:gd name="T11" fmla="*/ 1 h 38"/>
                  <a:gd name="T12" fmla="*/ 1 w 26"/>
                  <a:gd name="T13" fmla="*/ 1 h 38"/>
                  <a:gd name="T14" fmla="*/ 1 w 26"/>
                  <a:gd name="T15" fmla="*/ 1 h 38"/>
                  <a:gd name="T16" fmla="*/ 1 w 26"/>
                  <a:gd name="T17" fmla="*/ 1 h 38"/>
                  <a:gd name="T18" fmla="*/ 1 w 26"/>
                  <a:gd name="T19" fmla="*/ 1 h 38"/>
                  <a:gd name="T20" fmla="*/ 1 w 26"/>
                  <a:gd name="T21" fmla="*/ 1 h 38"/>
                  <a:gd name="T22" fmla="*/ 1 w 26"/>
                  <a:gd name="T23" fmla="*/ 1 h 38"/>
                  <a:gd name="T24" fmla="*/ 1 w 26"/>
                  <a:gd name="T25" fmla="*/ 1 h 38"/>
                  <a:gd name="T26" fmla="*/ 0 w 26"/>
                  <a:gd name="T27" fmla="*/ 1 h 38"/>
                  <a:gd name="T28" fmla="*/ 1 w 26"/>
                  <a:gd name="T29" fmla="*/ 0 h 38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6"/>
                  <a:gd name="T46" fmla="*/ 0 h 38"/>
                  <a:gd name="T47" fmla="*/ 26 w 26"/>
                  <a:gd name="T48" fmla="*/ 38 h 38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6" h="38">
                    <a:moveTo>
                      <a:pt x="2" y="0"/>
                    </a:moveTo>
                    <a:lnTo>
                      <a:pt x="7" y="2"/>
                    </a:lnTo>
                    <a:lnTo>
                      <a:pt x="14" y="7"/>
                    </a:lnTo>
                    <a:lnTo>
                      <a:pt x="18" y="16"/>
                    </a:lnTo>
                    <a:lnTo>
                      <a:pt x="22" y="25"/>
                    </a:lnTo>
                    <a:lnTo>
                      <a:pt x="23" y="26"/>
                    </a:lnTo>
                    <a:lnTo>
                      <a:pt x="26" y="28"/>
                    </a:lnTo>
                    <a:lnTo>
                      <a:pt x="19" y="38"/>
                    </a:lnTo>
                    <a:lnTo>
                      <a:pt x="16" y="36"/>
                    </a:lnTo>
                    <a:lnTo>
                      <a:pt x="11" y="30"/>
                    </a:lnTo>
                    <a:lnTo>
                      <a:pt x="6" y="21"/>
                    </a:lnTo>
                    <a:lnTo>
                      <a:pt x="3" y="14"/>
                    </a:lnTo>
                    <a:lnTo>
                      <a:pt x="2" y="13"/>
                    </a:lnTo>
                    <a:lnTo>
                      <a:pt x="0" y="1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90" name="Freeform 279"/>
              <p:cNvSpPr>
                <a:spLocks/>
              </p:cNvSpPr>
              <p:nvPr/>
            </p:nvSpPr>
            <p:spPr bwMode="auto">
              <a:xfrm>
                <a:off x="2622" y="2063"/>
                <a:ext cx="1" cy="6"/>
              </a:xfrm>
              <a:custGeom>
                <a:avLst/>
                <a:gdLst>
                  <a:gd name="T0" fmla="*/ 1 w 2"/>
                  <a:gd name="T1" fmla="*/ 0 h 12"/>
                  <a:gd name="T2" fmla="*/ 1 w 2"/>
                  <a:gd name="T3" fmla="*/ 0 h 12"/>
                  <a:gd name="T4" fmla="*/ 0 w 2"/>
                  <a:gd name="T5" fmla="*/ 1 h 12"/>
                  <a:gd name="T6" fmla="*/ 1 w 2"/>
                  <a:gd name="T7" fmla="*/ 1 h 12"/>
                  <a:gd name="T8" fmla="*/ 1 w 2"/>
                  <a:gd name="T9" fmla="*/ 0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"/>
                  <a:gd name="T16" fmla="*/ 0 h 12"/>
                  <a:gd name="T17" fmla="*/ 2 w 2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" h="12">
                    <a:moveTo>
                      <a:pt x="1" y="0"/>
                    </a:moveTo>
                    <a:lnTo>
                      <a:pt x="2" y="0"/>
                    </a:lnTo>
                    <a:lnTo>
                      <a:pt x="0" y="12"/>
                    </a:lnTo>
                    <a:lnTo>
                      <a:pt x="1" y="12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91" name="Freeform 280"/>
              <p:cNvSpPr>
                <a:spLocks/>
              </p:cNvSpPr>
              <p:nvPr/>
            </p:nvSpPr>
            <p:spPr bwMode="auto">
              <a:xfrm>
                <a:off x="2632" y="2077"/>
                <a:ext cx="63" cy="16"/>
              </a:xfrm>
              <a:custGeom>
                <a:avLst/>
                <a:gdLst>
                  <a:gd name="T0" fmla="*/ 1 w 125"/>
                  <a:gd name="T1" fmla="*/ 0 h 32"/>
                  <a:gd name="T2" fmla="*/ 1 w 125"/>
                  <a:gd name="T3" fmla="*/ 1 h 32"/>
                  <a:gd name="T4" fmla="*/ 1 w 125"/>
                  <a:gd name="T5" fmla="*/ 1 h 32"/>
                  <a:gd name="T6" fmla="*/ 1 w 125"/>
                  <a:gd name="T7" fmla="*/ 1 h 32"/>
                  <a:gd name="T8" fmla="*/ 1 w 125"/>
                  <a:gd name="T9" fmla="*/ 1 h 32"/>
                  <a:gd name="T10" fmla="*/ 1 w 125"/>
                  <a:gd name="T11" fmla="*/ 1 h 32"/>
                  <a:gd name="T12" fmla="*/ 1 w 125"/>
                  <a:gd name="T13" fmla="*/ 1 h 32"/>
                  <a:gd name="T14" fmla="*/ 1 w 125"/>
                  <a:gd name="T15" fmla="*/ 1 h 32"/>
                  <a:gd name="T16" fmla="*/ 1 w 125"/>
                  <a:gd name="T17" fmla="*/ 1 h 32"/>
                  <a:gd name="T18" fmla="*/ 0 w 125"/>
                  <a:gd name="T19" fmla="*/ 1 h 32"/>
                  <a:gd name="T20" fmla="*/ 1 w 125"/>
                  <a:gd name="T21" fmla="*/ 0 h 3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5"/>
                  <a:gd name="T34" fmla="*/ 0 h 32"/>
                  <a:gd name="T35" fmla="*/ 125 w 125"/>
                  <a:gd name="T36" fmla="*/ 32 h 3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5" h="32">
                    <a:moveTo>
                      <a:pt x="5" y="0"/>
                    </a:moveTo>
                    <a:lnTo>
                      <a:pt x="35" y="9"/>
                    </a:lnTo>
                    <a:lnTo>
                      <a:pt x="62" y="13"/>
                    </a:lnTo>
                    <a:lnTo>
                      <a:pt x="92" y="15"/>
                    </a:lnTo>
                    <a:lnTo>
                      <a:pt x="125" y="20"/>
                    </a:lnTo>
                    <a:lnTo>
                      <a:pt x="124" y="32"/>
                    </a:lnTo>
                    <a:lnTo>
                      <a:pt x="91" y="28"/>
                    </a:lnTo>
                    <a:lnTo>
                      <a:pt x="61" y="26"/>
                    </a:lnTo>
                    <a:lnTo>
                      <a:pt x="33" y="22"/>
                    </a:lnTo>
                    <a:lnTo>
                      <a:pt x="0" y="11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92" name="Freeform 281"/>
              <p:cNvSpPr>
                <a:spLocks/>
              </p:cNvSpPr>
              <p:nvPr/>
            </p:nvSpPr>
            <p:spPr bwMode="auto">
              <a:xfrm>
                <a:off x="2631" y="2077"/>
                <a:ext cx="4" cy="6"/>
              </a:xfrm>
              <a:custGeom>
                <a:avLst/>
                <a:gdLst>
                  <a:gd name="T0" fmla="*/ 0 w 7"/>
                  <a:gd name="T1" fmla="*/ 1 h 11"/>
                  <a:gd name="T2" fmla="*/ 1 w 7"/>
                  <a:gd name="T3" fmla="*/ 1 h 11"/>
                  <a:gd name="T4" fmla="*/ 1 w 7"/>
                  <a:gd name="T5" fmla="*/ 0 h 11"/>
                  <a:gd name="T6" fmla="*/ 1 w 7"/>
                  <a:gd name="T7" fmla="*/ 0 h 11"/>
                  <a:gd name="T8" fmla="*/ 0 w 7"/>
                  <a:gd name="T9" fmla="*/ 1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11"/>
                  <a:gd name="T17" fmla="*/ 7 w 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11">
                    <a:moveTo>
                      <a:pt x="0" y="10"/>
                    </a:moveTo>
                    <a:lnTo>
                      <a:pt x="1" y="11"/>
                    </a:lnTo>
                    <a:lnTo>
                      <a:pt x="6" y="0"/>
                    </a:lnTo>
                    <a:lnTo>
                      <a:pt x="7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93" name="Freeform 282"/>
              <p:cNvSpPr>
                <a:spLocks/>
              </p:cNvSpPr>
              <p:nvPr/>
            </p:nvSpPr>
            <p:spPr bwMode="auto">
              <a:xfrm>
                <a:off x="2572" y="2087"/>
                <a:ext cx="124" cy="74"/>
              </a:xfrm>
              <a:custGeom>
                <a:avLst/>
                <a:gdLst>
                  <a:gd name="T0" fmla="*/ 1 w 247"/>
                  <a:gd name="T1" fmla="*/ 1 h 146"/>
                  <a:gd name="T2" fmla="*/ 1 w 247"/>
                  <a:gd name="T3" fmla="*/ 1 h 146"/>
                  <a:gd name="T4" fmla="*/ 1 w 247"/>
                  <a:gd name="T5" fmla="*/ 1 h 146"/>
                  <a:gd name="T6" fmla="*/ 1 w 247"/>
                  <a:gd name="T7" fmla="*/ 1 h 146"/>
                  <a:gd name="T8" fmla="*/ 1 w 247"/>
                  <a:gd name="T9" fmla="*/ 1 h 146"/>
                  <a:gd name="T10" fmla="*/ 1 w 247"/>
                  <a:gd name="T11" fmla="*/ 1 h 146"/>
                  <a:gd name="T12" fmla="*/ 1 w 247"/>
                  <a:gd name="T13" fmla="*/ 1 h 146"/>
                  <a:gd name="T14" fmla="*/ 1 w 247"/>
                  <a:gd name="T15" fmla="*/ 1 h 146"/>
                  <a:gd name="T16" fmla="*/ 1 w 247"/>
                  <a:gd name="T17" fmla="*/ 1 h 146"/>
                  <a:gd name="T18" fmla="*/ 0 w 247"/>
                  <a:gd name="T19" fmla="*/ 1 h 146"/>
                  <a:gd name="T20" fmla="*/ 1 w 247"/>
                  <a:gd name="T21" fmla="*/ 1 h 146"/>
                  <a:gd name="T22" fmla="*/ 1 w 247"/>
                  <a:gd name="T23" fmla="*/ 1 h 146"/>
                  <a:gd name="T24" fmla="*/ 1 w 247"/>
                  <a:gd name="T25" fmla="*/ 1 h 146"/>
                  <a:gd name="T26" fmla="*/ 1 w 247"/>
                  <a:gd name="T27" fmla="*/ 1 h 146"/>
                  <a:gd name="T28" fmla="*/ 1 w 247"/>
                  <a:gd name="T29" fmla="*/ 1 h 146"/>
                  <a:gd name="T30" fmla="*/ 1 w 247"/>
                  <a:gd name="T31" fmla="*/ 1 h 146"/>
                  <a:gd name="T32" fmla="*/ 1 w 247"/>
                  <a:gd name="T33" fmla="*/ 1 h 146"/>
                  <a:gd name="T34" fmla="*/ 1 w 247"/>
                  <a:gd name="T35" fmla="*/ 0 h 146"/>
                  <a:gd name="T36" fmla="*/ 1 w 247"/>
                  <a:gd name="T37" fmla="*/ 1 h 14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47"/>
                  <a:gd name="T58" fmla="*/ 0 h 146"/>
                  <a:gd name="T59" fmla="*/ 247 w 247"/>
                  <a:gd name="T60" fmla="*/ 146 h 14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47" h="146">
                    <a:moveTo>
                      <a:pt x="247" y="11"/>
                    </a:moveTo>
                    <a:lnTo>
                      <a:pt x="210" y="20"/>
                    </a:lnTo>
                    <a:lnTo>
                      <a:pt x="175" y="31"/>
                    </a:lnTo>
                    <a:lnTo>
                      <a:pt x="144" y="43"/>
                    </a:lnTo>
                    <a:lnTo>
                      <a:pt x="115" y="57"/>
                    </a:lnTo>
                    <a:lnTo>
                      <a:pt x="88" y="74"/>
                    </a:lnTo>
                    <a:lnTo>
                      <a:pt x="61" y="94"/>
                    </a:lnTo>
                    <a:lnTo>
                      <a:pt x="36" y="118"/>
                    </a:lnTo>
                    <a:lnTo>
                      <a:pt x="9" y="146"/>
                    </a:lnTo>
                    <a:lnTo>
                      <a:pt x="0" y="138"/>
                    </a:lnTo>
                    <a:lnTo>
                      <a:pt x="26" y="109"/>
                    </a:lnTo>
                    <a:lnTo>
                      <a:pt x="53" y="85"/>
                    </a:lnTo>
                    <a:lnTo>
                      <a:pt x="80" y="65"/>
                    </a:lnTo>
                    <a:lnTo>
                      <a:pt x="107" y="46"/>
                    </a:lnTo>
                    <a:lnTo>
                      <a:pt x="139" y="32"/>
                    </a:lnTo>
                    <a:lnTo>
                      <a:pt x="170" y="20"/>
                    </a:lnTo>
                    <a:lnTo>
                      <a:pt x="206" y="9"/>
                    </a:lnTo>
                    <a:lnTo>
                      <a:pt x="243" y="0"/>
                    </a:lnTo>
                    <a:lnTo>
                      <a:pt x="247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94" name="Freeform 283"/>
              <p:cNvSpPr>
                <a:spLocks/>
              </p:cNvSpPr>
              <p:nvPr/>
            </p:nvSpPr>
            <p:spPr bwMode="auto">
              <a:xfrm>
                <a:off x="2694" y="2087"/>
                <a:ext cx="2" cy="6"/>
              </a:xfrm>
              <a:custGeom>
                <a:avLst/>
                <a:gdLst>
                  <a:gd name="T0" fmla="*/ 1 w 4"/>
                  <a:gd name="T1" fmla="*/ 0 h 12"/>
                  <a:gd name="T2" fmla="*/ 1 w 4"/>
                  <a:gd name="T3" fmla="*/ 1 h 12"/>
                  <a:gd name="T4" fmla="*/ 0 w 4"/>
                  <a:gd name="T5" fmla="*/ 1 h 12"/>
                  <a:gd name="T6" fmla="*/ 1 w 4"/>
                  <a:gd name="T7" fmla="*/ 1 h 12"/>
                  <a:gd name="T8" fmla="*/ 1 w 4"/>
                  <a:gd name="T9" fmla="*/ 0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2"/>
                  <a:gd name="T17" fmla="*/ 4 w 4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2">
                    <a:moveTo>
                      <a:pt x="2" y="0"/>
                    </a:moveTo>
                    <a:lnTo>
                      <a:pt x="4" y="12"/>
                    </a:lnTo>
                    <a:lnTo>
                      <a:pt x="0" y="1"/>
                    </a:lnTo>
                    <a:lnTo>
                      <a:pt x="1" y="1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95" name="Freeform 284"/>
              <p:cNvSpPr>
                <a:spLocks/>
              </p:cNvSpPr>
              <p:nvPr/>
            </p:nvSpPr>
            <p:spPr bwMode="auto">
              <a:xfrm>
                <a:off x="2519" y="2156"/>
                <a:ext cx="58" cy="69"/>
              </a:xfrm>
              <a:custGeom>
                <a:avLst/>
                <a:gdLst>
                  <a:gd name="T0" fmla="*/ 1 w 114"/>
                  <a:gd name="T1" fmla="*/ 1 h 136"/>
                  <a:gd name="T2" fmla="*/ 1 w 114"/>
                  <a:gd name="T3" fmla="*/ 1 h 136"/>
                  <a:gd name="T4" fmla="*/ 1 w 114"/>
                  <a:gd name="T5" fmla="*/ 1 h 136"/>
                  <a:gd name="T6" fmla="*/ 1 w 114"/>
                  <a:gd name="T7" fmla="*/ 1 h 136"/>
                  <a:gd name="T8" fmla="*/ 1 w 114"/>
                  <a:gd name="T9" fmla="*/ 1 h 136"/>
                  <a:gd name="T10" fmla="*/ 1 w 114"/>
                  <a:gd name="T11" fmla="*/ 1 h 136"/>
                  <a:gd name="T12" fmla="*/ 1 w 114"/>
                  <a:gd name="T13" fmla="*/ 1 h 136"/>
                  <a:gd name="T14" fmla="*/ 1 w 114"/>
                  <a:gd name="T15" fmla="*/ 1 h 136"/>
                  <a:gd name="T16" fmla="*/ 1 w 114"/>
                  <a:gd name="T17" fmla="*/ 1 h 136"/>
                  <a:gd name="T18" fmla="*/ 0 w 114"/>
                  <a:gd name="T19" fmla="*/ 1 h 136"/>
                  <a:gd name="T20" fmla="*/ 1 w 114"/>
                  <a:gd name="T21" fmla="*/ 1 h 136"/>
                  <a:gd name="T22" fmla="*/ 1 w 114"/>
                  <a:gd name="T23" fmla="*/ 1 h 136"/>
                  <a:gd name="T24" fmla="*/ 1 w 114"/>
                  <a:gd name="T25" fmla="*/ 1 h 136"/>
                  <a:gd name="T26" fmla="*/ 1 w 114"/>
                  <a:gd name="T27" fmla="*/ 1 h 136"/>
                  <a:gd name="T28" fmla="*/ 1 w 114"/>
                  <a:gd name="T29" fmla="*/ 1 h 136"/>
                  <a:gd name="T30" fmla="*/ 1 w 114"/>
                  <a:gd name="T31" fmla="*/ 1 h 136"/>
                  <a:gd name="T32" fmla="*/ 1 w 114"/>
                  <a:gd name="T33" fmla="*/ 1 h 136"/>
                  <a:gd name="T34" fmla="*/ 1 w 114"/>
                  <a:gd name="T35" fmla="*/ 0 h 136"/>
                  <a:gd name="T36" fmla="*/ 1 w 114"/>
                  <a:gd name="T37" fmla="*/ 1 h 1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14"/>
                  <a:gd name="T58" fmla="*/ 0 h 136"/>
                  <a:gd name="T59" fmla="*/ 114 w 114"/>
                  <a:gd name="T60" fmla="*/ 136 h 1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14" h="136">
                    <a:moveTo>
                      <a:pt x="114" y="8"/>
                    </a:moveTo>
                    <a:lnTo>
                      <a:pt x="98" y="26"/>
                    </a:lnTo>
                    <a:lnTo>
                      <a:pt x="81" y="42"/>
                    </a:lnTo>
                    <a:lnTo>
                      <a:pt x="47" y="69"/>
                    </a:lnTo>
                    <a:lnTo>
                      <a:pt x="32" y="83"/>
                    </a:lnTo>
                    <a:lnTo>
                      <a:pt x="21" y="99"/>
                    </a:lnTo>
                    <a:lnTo>
                      <a:pt x="14" y="116"/>
                    </a:lnTo>
                    <a:lnTo>
                      <a:pt x="13" y="125"/>
                    </a:lnTo>
                    <a:lnTo>
                      <a:pt x="12" y="136"/>
                    </a:lnTo>
                    <a:lnTo>
                      <a:pt x="0" y="136"/>
                    </a:lnTo>
                    <a:lnTo>
                      <a:pt x="1" y="124"/>
                    </a:lnTo>
                    <a:lnTo>
                      <a:pt x="3" y="112"/>
                    </a:lnTo>
                    <a:lnTo>
                      <a:pt x="11" y="92"/>
                    </a:lnTo>
                    <a:lnTo>
                      <a:pt x="23" y="75"/>
                    </a:lnTo>
                    <a:lnTo>
                      <a:pt x="39" y="60"/>
                    </a:lnTo>
                    <a:lnTo>
                      <a:pt x="73" y="32"/>
                    </a:lnTo>
                    <a:lnTo>
                      <a:pt x="90" y="17"/>
                    </a:lnTo>
                    <a:lnTo>
                      <a:pt x="105" y="0"/>
                    </a:lnTo>
                    <a:lnTo>
                      <a:pt x="114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96" name="Freeform 285"/>
              <p:cNvSpPr>
                <a:spLocks/>
              </p:cNvSpPr>
              <p:nvPr/>
            </p:nvSpPr>
            <p:spPr bwMode="auto">
              <a:xfrm>
                <a:off x="2572" y="2156"/>
                <a:ext cx="5" cy="5"/>
              </a:xfrm>
              <a:custGeom>
                <a:avLst/>
                <a:gdLst>
                  <a:gd name="T0" fmla="*/ 1 w 9"/>
                  <a:gd name="T1" fmla="*/ 1 h 8"/>
                  <a:gd name="T2" fmla="*/ 0 w 9"/>
                  <a:gd name="T3" fmla="*/ 0 h 8"/>
                  <a:gd name="T4" fmla="*/ 1 w 9"/>
                  <a:gd name="T5" fmla="*/ 1 h 8"/>
                  <a:gd name="T6" fmla="*/ 0 60000 65536"/>
                  <a:gd name="T7" fmla="*/ 0 60000 65536"/>
                  <a:gd name="T8" fmla="*/ 0 60000 65536"/>
                  <a:gd name="T9" fmla="*/ 0 w 9"/>
                  <a:gd name="T10" fmla="*/ 0 h 8"/>
                  <a:gd name="T11" fmla="*/ 9 w 9"/>
                  <a:gd name="T12" fmla="*/ 8 h 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" h="8">
                    <a:moveTo>
                      <a:pt x="9" y="8"/>
                    </a:moveTo>
                    <a:lnTo>
                      <a:pt x="0" y="0"/>
                    </a:lnTo>
                    <a:lnTo>
                      <a:pt x="9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97" name="Freeform 286"/>
              <p:cNvSpPr>
                <a:spLocks/>
              </p:cNvSpPr>
              <p:nvPr/>
            </p:nvSpPr>
            <p:spPr bwMode="auto">
              <a:xfrm>
                <a:off x="2519" y="2225"/>
                <a:ext cx="53" cy="34"/>
              </a:xfrm>
              <a:custGeom>
                <a:avLst/>
                <a:gdLst>
                  <a:gd name="T0" fmla="*/ 1 w 105"/>
                  <a:gd name="T1" fmla="*/ 0 h 68"/>
                  <a:gd name="T2" fmla="*/ 1 w 105"/>
                  <a:gd name="T3" fmla="*/ 1 h 68"/>
                  <a:gd name="T4" fmla="*/ 1 w 105"/>
                  <a:gd name="T5" fmla="*/ 1 h 68"/>
                  <a:gd name="T6" fmla="*/ 1 w 105"/>
                  <a:gd name="T7" fmla="*/ 1 h 68"/>
                  <a:gd name="T8" fmla="*/ 1 w 105"/>
                  <a:gd name="T9" fmla="*/ 1 h 68"/>
                  <a:gd name="T10" fmla="*/ 1 w 105"/>
                  <a:gd name="T11" fmla="*/ 1 h 68"/>
                  <a:gd name="T12" fmla="*/ 1 w 105"/>
                  <a:gd name="T13" fmla="*/ 1 h 68"/>
                  <a:gd name="T14" fmla="*/ 1 w 105"/>
                  <a:gd name="T15" fmla="*/ 1 h 68"/>
                  <a:gd name="T16" fmla="*/ 1 w 105"/>
                  <a:gd name="T17" fmla="*/ 1 h 68"/>
                  <a:gd name="T18" fmla="*/ 1 w 105"/>
                  <a:gd name="T19" fmla="*/ 1 h 68"/>
                  <a:gd name="T20" fmla="*/ 1 w 105"/>
                  <a:gd name="T21" fmla="*/ 1 h 68"/>
                  <a:gd name="T22" fmla="*/ 1 w 105"/>
                  <a:gd name="T23" fmla="*/ 1 h 68"/>
                  <a:gd name="T24" fmla="*/ 1 w 105"/>
                  <a:gd name="T25" fmla="*/ 1 h 68"/>
                  <a:gd name="T26" fmla="*/ 1 w 105"/>
                  <a:gd name="T27" fmla="*/ 1 h 68"/>
                  <a:gd name="T28" fmla="*/ 0 w 105"/>
                  <a:gd name="T29" fmla="*/ 1 h 68"/>
                  <a:gd name="T30" fmla="*/ 0 w 105"/>
                  <a:gd name="T31" fmla="*/ 1 h 68"/>
                  <a:gd name="T32" fmla="*/ 1 w 105"/>
                  <a:gd name="T33" fmla="*/ 0 h 6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05"/>
                  <a:gd name="T52" fmla="*/ 0 h 68"/>
                  <a:gd name="T53" fmla="*/ 105 w 105"/>
                  <a:gd name="T54" fmla="*/ 68 h 6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05" h="68">
                    <a:moveTo>
                      <a:pt x="12" y="0"/>
                    </a:moveTo>
                    <a:lnTo>
                      <a:pt x="12" y="7"/>
                    </a:lnTo>
                    <a:lnTo>
                      <a:pt x="13" y="13"/>
                    </a:lnTo>
                    <a:lnTo>
                      <a:pt x="20" y="23"/>
                    </a:lnTo>
                    <a:lnTo>
                      <a:pt x="29" y="30"/>
                    </a:lnTo>
                    <a:lnTo>
                      <a:pt x="42" y="36"/>
                    </a:lnTo>
                    <a:lnTo>
                      <a:pt x="74" y="45"/>
                    </a:lnTo>
                    <a:lnTo>
                      <a:pt x="105" y="57"/>
                    </a:lnTo>
                    <a:lnTo>
                      <a:pt x="100" y="68"/>
                    </a:lnTo>
                    <a:lnTo>
                      <a:pt x="69" y="56"/>
                    </a:lnTo>
                    <a:lnTo>
                      <a:pt x="37" y="47"/>
                    </a:lnTo>
                    <a:lnTo>
                      <a:pt x="22" y="40"/>
                    </a:lnTo>
                    <a:lnTo>
                      <a:pt x="11" y="31"/>
                    </a:lnTo>
                    <a:lnTo>
                      <a:pt x="2" y="18"/>
                    </a:lnTo>
                    <a:lnTo>
                      <a:pt x="0" y="9"/>
                    </a:lnTo>
                    <a:lnTo>
                      <a:pt x="0" y="1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98" name="Freeform 287"/>
              <p:cNvSpPr>
                <a:spLocks/>
              </p:cNvSpPr>
              <p:nvPr/>
            </p:nvSpPr>
            <p:spPr bwMode="auto">
              <a:xfrm>
                <a:off x="2519" y="2225"/>
                <a:ext cx="6" cy="1"/>
              </a:xfrm>
              <a:custGeom>
                <a:avLst/>
                <a:gdLst>
                  <a:gd name="T0" fmla="*/ 0 w 12"/>
                  <a:gd name="T1" fmla="*/ 0 h 1"/>
                  <a:gd name="T2" fmla="*/ 0 w 12"/>
                  <a:gd name="T3" fmla="*/ 1 h 1"/>
                  <a:gd name="T4" fmla="*/ 1 w 12"/>
                  <a:gd name="T5" fmla="*/ 0 h 1"/>
                  <a:gd name="T6" fmla="*/ 0 w 12"/>
                  <a:gd name="T7" fmla="*/ 0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2"/>
                  <a:gd name="T13" fmla="*/ 0 h 1"/>
                  <a:gd name="T14" fmla="*/ 12 w 1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2" h="1">
                    <a:moveTo>
                      <a:pt x="0" y="0"/>
                    </a:moveTo>
                    <a:lnTo>
                      <a:pt x="0" y="1"/>
                    </a:lnTo>
                    <a:lnTo>
                      <a:pt x="1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99" name="Freeform 288"/>
              <p:cNvSpPr>
                <a:spLocks/>
              </p:cNvSpPr>
              <p:nvPr/>
            </p:nvSpPr>
            <p:spPr bwMode="auto">
              <a:xfrm>
                <a:off x="2569" y="2253"/>
                <a:ext cx="18" cy="53"/>
              </a:xfrm>
              <a:custGeom>
                <a:avLst/>
                <a:gdLst>
                  <a:gd name="T0" fmla="*/ 1 w 36"/>
                  <a:gd name="T1" fmla="*/ 0 h 106"/>
                  <a:gd name="T2" fmla="*/ 1 w 36"/>
                  <a:gd name="T3" fmla="*/ 1 h 106"/>
                  <a:gd name="T4" fmla="*/ 1 w 36"/>
                  <a:gd name="T5" fmla="*/ 1 h 106"/>
                  <a:gd name="T6" fmla="*/ 1 w 36"/>
                  <a:gd name="T7" fmla="*/ 1 h 106"/>
                  <a:gd name="T8" fmla="*/ 1 w 36"/>
                  <a:gd name="T9" fmla="*/ 1 h 106"/>
                  <a:gd name="T10" fmla="*/ 1 w 36"/>
                  <a:gd name="T11" fmla="*/ 1 h 106"/>
                  <a:gd name="T12" fmla="*/ 1 w 36"/>
                  <a:gd name="T13" fmla="*/ 1 h 106"/>
                  <a:gd name="T14" fmla="*/ 1 w 36"/>
                  <a:gd name="T15" fmla="*/ 1 h 106"/>
                  <a:gd name="T16" fmla="*/ 1 w 36"/>
                  <a:gd name="T17" fmla="*/ 1 h 106"/>
                  <a:gd name="T18" fmla="*/ 1 w 36"/>
                  <a:gd name="T19" fmla="*/ 1 h 106"/>
                  <a:gd name="T20" fmla="*/ 1 w 36"/>
                  <a:gd name="T21" fmla="*/ 1 h 106"/>
                  <a:gd name="T22" fmla="*/ 1 w 36"/>
                  <a:gd name="T23" fmla="*/ 1 h 106"/>
                  <a:gd name="T24" fmla="*/ 1 w 36"/>
                  <a:gd name="T25" fmla="*/ 1 h 106"/>
                  <a:gd name="T26" fmla="*/ 1 w 36"/>
                  <a:gd name="T27" fmla="*/ 1 h 106"/>
                  <a:gd name="T28" fmla="*/ 1 w 36"/>
                  <a:gd name="T29" fmla="*/ 1 h 106"/>
                  <a:gd name="T30" fmla="*/ 1 w 36"/>
                  <a:gd name="T31" fmla="*/ 1 h 106"/>
                  <a:gd name="T32" fmla="*/ 1 w 36"/>
                  <a:gd name="T33" fmla="*/ 1 h 106"/>
                  <a:gd name="T34" fmla="*/ 0 w 36"/>
                  <a:gd name="T35" fmla="*/ 1 h 106"/>
                  <a:gd name="T36" fmla="*/ 1 w 36"/>
                  <a:gd name="T37" fmla="*/ 0 h 10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6"/>
                  <a:gd name="T58" fmla="*/ 0 h 106"/>
                  <a:gd name="T59" fmla="*/ 36 w 36"/>
                  <a:gd name="T60" fmla="*/ 106 h 10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6" h="106">
                    <a:moveTo>
                      <a:pt x="7" y="0"/>
                    </a:moveTo>
                    <a:lnTo>
                      <a:pt x="18" y="9"/>
                    </a:lnTo>
                    <a:lnTo>
                      <a:pt x="23" y="14"/>
                    </a:lnTo>
                    <a:lnTo>
                      <a:pt x="25" y="20"/>
                    </a:lnTo>
                    <a:lnTo>
                      <a:pt x="29" y="34"/>
                    </a:lnTo>
                    <a:lnTo>
                      <a:pt x="30" y="47"/>
                    </a:lnTo>
                    <a:lnTo>
                      <a:pt x="31" y="74"/>
                    </a:lnTo>
                    <a:lnTo>
                      <a:pt x="32" y="88"/>
                    </a:lnTo>
                    <a:lnTo>
                      <a:pt x="36" y="101"/>
                    </a:lnTo>
                    <a:lnTo>
                      <a:pt x="25" y="106"/>
                    </a:lnTo>
                    <a:lnTo>
                      <a:pt x="20" y="90"/>
                    </a:lnTo>
                    <a:lnTo>
                      <a:pt x="19" y="75"/>
                    </a:lnTo>
                    <a:lnTo>
                      <a:pt x="18" y="47"/>
                    </a:lnTo>
                    <a:lnTo>
                      <a:pt x="17" y="36"/>
                    </a:lnTo>
                    <a:lnTo>
                      <a:pt x="14" y="26"/>
                    </a:lnTo>
                    <a:lnTo>
                      <a:pt x="13" y="21"/>
                    </a:lnTo>
                    <a:lnTo>
                      <a:pt x="10" y="18"/>
                    </a:lnTo>
                    <a:lnTo>
                      <a:pt x="0" y="1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00" name="Freeform 289"/>
              <p:cNvSpPr>
                <a:spLocks/>
              </p:cNvSpPr>
              <p:nvPr/>
            </p:nvSpPr>
            <p:spPr bwMode="auto">
              <a:xfrm>
                <a:off x="2569" y="2253"/>
                <a:ext cx="4" cy="6"/>
              </a:xfrm>
              <a:custGeom>
                <a:avLst/>
                <a:gdLst>
                  <a:gd name="T0" fmla="*/ 1 w 7"/>
                  <a:gd name="T1" fmla="*/ 0 h 11"/>
                  <a:gd name="T2" fmla="*/ 1 w 7"/>
                  <a:gd name="T3" fmla="*/ 0 h 11"/>
                  <a:gd name="T4" fmla="*/ 0 w 7"/>
                  <a:gd name="T5" fmla="*/ 1 h 11"/>
                  <a:gd name="T6" fmla="*/ 1 w 7"/>
                  <a:gd name="T7" fmla="*/ 1 h 11"/>
                  <a:gd name="T8" fmla="*/ 1 w 7"/>
                  <a:gd name="T9" fmla="*/ 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11"/>
                  <a:gd name="T17" fmla="*/ 7 w 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11">
                    <a:moveTo>
                      <a:pt x="6" y="0"/>
                    </a:moveTo>
                    <a:lnTo>
                      <a:pt x="7" y="0"/>
                    </a:lnTo>
                    <a:lnTo>
                      <a:pt x="0" y="10"/>
                    </a:lnTo>
                    <a:lnTo>
                      <a:pt x="1" y="11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01" name="Freeform 290"/>
              <p:cNvSpPr>
                <a:spLocks/>
              </p:cNvSpPr>
              <p:nvPr/>
            </p:nvSpPr>
            <p:spPr bwMode="auto">
              <a:xfrm>
                <a:off x="2582" y="2303"/>
                <a:ext cx="37" cy="25"/>
              </a:xfrm>
              <a:custGeom>
                <a:avLst/>
                <a:gdLst>
                  <a:gd name="T0" fmla="*/ 0 w 75"/>
                  <a:gd name="T1" fmla="*/ 0 h 49"/>
                  <a:gd name="T2" fmla="*/ 0 w 75"/>
                  <a:gd name="T3" fmla="*/ 1 h 49"/>
                  <a:gd name="T4" fmla="*/ 0 w 75"/>
                  <a:gd name="T5" fmla="*/ 1 h 49"/>
                  <a:gd name="T6" fmla="*/ 0 w 75"/>
                  <a:gd name="T7" fmla="*/ 1 h 49"/>
                  <a:gd name="T8" fmla="*/ 0 w 75"/>
                  <a:gd name="T9" fmla="*/ 1 h 49"/>
                  <a:gd name="T10" fmla="*/ 0 w 75"/>
                  <a:gd name="T11" fmla="*/ 1 h 49"/>
                  <a:gd name="T12" fmla="*/ 0 w 75"/>
                  <a:gd name="T13" fmla="*/ 1 h 49"/>
                  <a:gd name="T14" fmla="*/ 0 w 75"/>
                  <a:gd name="T15" fmla="*/ 1 h 49"/>
                  <a:gd name="T16" fmla="*/ 0 w 75"/>
                  <a:gd name="T17" fmla="*/ 1 h 49"/>
                  <a:gd name="T18" fmla="*/ 0 w 75"/>
                  <a:gd name="T19" fmla="*/ 1 h 49"/>
                  <a:gd name="T20" fmla="*/ 0 w 75"/>
                  <a:gd name="T21" fmla="*/ 1 h 49"/>
                  <a:gd name="T22" fmla="*/ 0 w 75"/>
                  <a:gd name="T23" fmla="*/ 1 h 49"/>
                  <a:gd name="T24" fmla="*/ 0 w 75"/>
                  <a:gd name="T25" fmla="*/ 1 h 49"/>
                  <a:gd name="T26" fmla="*/ 0 w 75"/>
                  <a:gd name="T27" fmla="*/ 1 h 49"/>
                  <a:gd name="T28" fmla="*/ 0 w 75"/>
                  <a:gd name="T29" fmla="*/ 1 h 49"/>
                  <a:gd name="T30" fmla="*/ 0 w 75"/>
                  <a:gd name="T31" fmla="*/ 1 h 49"/>
                  <a:gd name="T32" fmla="*/ 0 w 75"/>
                  <a:gd name="T33" fmla="*/ 0 h 4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75"/>
                  <a:gd name="T52" fmla="*/ 0 h 49"/>
                  <a:gd name="T53" fmla="*/ 75 w 75"/>
                  <a:gd name="T54" fmla="*/ 49 h 49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75" h="49">
                    <a:moveTo>
                      <a:pt x="11" y="0"/>
                    </a:moveTo>
                    <a:lnTo>
                      <a:pt x="17" y="9"/>
                    </a:lnTo>
                    <a:lnTo>
                      <a:pt x="21" y="13"/>
                    </a:lnTo>
                    <a:lnTo>
                      <a:pt x="28" y="18"/>
                    </a:lnTo>
                    <a:lnTo>
                      <a:pt x="36" y="21"/>
                    </a:lnTo>
                    <a:lnTo>
                      <a:pt x="54" y="27"/>
                    </a:lnTo>
                    <a:lnTo>
                      <a:pt x="65" y="31"/>
                    </a:lnTo>
                    <a:lnTo>
                      <a:pt x="75" y="38"/>
                    </a:lnTo>
                    <a:lnTo>
                      <a:pt x="68" y="49"/>
                    </a:lnTo>
                    <a:lnTo>
                      <a:pt x="58" y="41"/>
                    </a:lnTo>
                    <a:lnTo>
                      <a:pt x="49" y="38"/>
                    </a:lnTo>
                    <a:lnTo>
                      <a:pt x="31" y="32"/>
                    </a:lnTo>
                    <a:lnTo>
                      <a:pt x="23" y="29"/>
                    </a:lnTo>
                    <a:lnTo>
                      <a:pt x="13" y="23"/>
                    </a:lnTo>
                    <a:lnTo>
                      <a:pt x="6" y="16"/>
                    </a:lnTo>
                    <a:lnTo>
                      <a:pt x="0" y="5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02" name="Freeform 291"/>
              <p:cNvSpPr>
                <a:spLocks/>
              </p:cNvSpPr>
              <p:nvPr/>
            </p:nvSpPr>
            <p:spPr bwMode="auto">
              <a:xfrm>
                <a:off x="2582" y="2303"/>
                <a:ext cx="5" cy="3"/>
              </a:xfrm>
              <a:custGeom>
                <a:avLst/>
                <a:gdLst>
                  <a:gd name="T0" fmla="*/ 0 w 11"/>
                  <a:gd name="T1" fmla="*/ 1 h 5"/>
                  <a:gd name="T2" fmla="*/ 0 w 11"/>
                  <a:gd name="T3" fmla="*/ 0 h 5"/>
                  <a:gd name="T4" fmla="*/ 0 w 11"/>
                  <a:gd name="T5" fmla="*/ 1 h 5"/>
                  <a:gd name="T6" fmla="*/ 0 60000 65536"/>
                  <a:gd name="T7" fmla="*/ 0 60000 65536"/>
                  <a:gd name="T8" fmla="*/ 0 60000 65536"/>
                  <a:gd name="T9" fmla="*/ 0 w 11"/>
                  <a:gd name="T10" fmla="*/ 0 h 5"/>
                  <a:gd name="T11" fmla="*/ 11 w 11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1" h="5">
                    <a:moveTo>
                      <a:pt x="0" y="5"/>
                    </a:moveTo>
                    <a:lnTo>
                      <a:pt x="11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03" name="Freeform 292"/>
              <p:cNvSpPr>
                <a:spLocks/>
              </p:cNvSpPr>
              <p:nvPr/>
            </p:nvSpPr>
            <p:spPr bwMode="auto">
              <a:xfrm>
                <a:off x="2615" y="2323"/>
                <a:ext cx="17" cy="58"/>
              </a:xfrm>
              <a:custGeom>
                <a:avLst/>
                <a:gdLst>
                  <a:gd name="T0" fmla="*/ 0 w 36"/>
                  <a:gd name="T1" fmla="*/ 0 h 116"/>
                  <a:gd name="T2" fmla="*/ 0 w 36"/>
                  <a:gd name="T3" fmla="*/ 1 h 116"/>
                  <a:gd name="T4" fmla="*/ 0 w 36"/>
                  <a:gd name="T5" fmla="*/ 1 h 116"/>
                  <a:gd name="T6" fmla="*/ 0 w 36"/>
                  <a:gd name="T7" fmla="*/ 1 h 116"/>
                  <a:gd name="T8" fmla="*/ 0 w 36"/>
                  <a:gd name="T9" fmla="*/ 1 h 116"/>
                  <a:gd name="T10" fmla="*/ 0 w 36"/>
                  <a:gd name="T11" fmla="*/ 1 h 116"/>
                  <a:gd name="T12" fmla="*/ 0 w 36"/>
                  <a:gd name="T13" fmla="*/ 1 h 116"/>
                  <a:gd name="T14" fmla="*/ 0 w 36"/>
                  <a:gd name="T15" fmla="*/ 1 h 116"/>
                  <a:gd name="T16" fmla="*/ 0 w 36"/>
                  <a:gd name="T17" fmla="*/ 1 h 116"/>
                  <a:gd name="T18" fmla="*/ 0 w 36"/>
                  <a:gd name="T19" fmla="*/ 1 h 116"/>
                  <a:gd name="T20" fmla="*/ 0 w 36"/>
                  <a:gd name="T21" fmla="*/ 1 h 116"/>
                  <a:gd name="T22" fmla="*/ 0 w 36"/>
                  <a:gd name="T23" fmla="*/ 1 h 116"/>
                  <a:gd name="T24" fmla="*/ 0 w 36"/>
                  <a:gd name="T25" fmla="*/ 1 h 116"/>
                  <a:gd name="T26" fmla="*/ 0 w 36"/>
                  <a:gd name="T27" fmla="*/ 1 h 116"/>
                  <a:gd name="T28" fmla="*/ 0 w 36"/>
                  <a:gd name="T29" fmla="*/ 1 h 116"/>
                  <a:gd name="T30" fmla="*/ 0 w 36"/>
                  <a:gd name="T31" fmla="*/ 1 h 116"/>
                  <a:gd name="T32" fmla="*/ 0 w 36"/>
                  <a:gd name="T33" fmla="*/ 1 h 116"/>
                  <a:gd name="T34" fmla="*/ 0 w 36"/>
                  <a:gd name="T35" fmla="*/ 1 h 116"/>
                  <a:gd name="T36" fmla="*/ 0 w 36"/>
                  <a:gd name="T37" fmla="*/ 1 h 116"/>
                  <a:gd name="T38" fmla="*/ 0 w 36"/>
                  <a:gd name="T39" fmla="*/ 1 h 116"/>
                  <a:gd name="T40" fmla="*/ 0 w 36"/>
                  <a:gd name="T41" fmla="*/ 1 h 116"/>
                  <a:gd name="T42" fmla="*/ 0 w 36"/>
                  <a:gd name="T43" fmla="*/ 1 h 116"/>
                  <a:gd name="T44" fmla="*/ 0 w 36"/>
                  <a:gd name="T45" fmla="*/ 1 h 116"/>
                  <a:gd name="T46" fmla="*/ 0 w 36"/>
                  <a:gd name="T47" fmla="*/ 1 h 116"/>
                  <a:gd name="T48" fmla="*/ 0 w 36"/>
                  <a:gd name="T49" fmla="*/ 1 h 116"/>
                  <a:gd name="T50" fmla="*/ 0 w 36"/>
                  <a:gd name="T51" fmla="*/ 1 h 116"/>
                  <a:gd name="T52" fmla="*/ 0 w 36"/>
                  <a:gd name="T53" fmla="*/ 1 h 116"/>
                  <a:gd name="T54" fmla="*/ 0 w 36"/>
                  <a:gd name="T55" fmla="*/ 1 h 116"/>
                  <a:gd name="T56" fmla="*/ 0 w 36"/>
                  <a:gd name="T57" fmla="*/ 0 h 11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36"/>
                  <a:gd name="T88" fmla="*/ 0 h 116"/>
                  <a:gd name="T89" fmla="*/ 36 w 36"/>
                  <a:gd name="T90" fmla="*/ 116 h 11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36" h="116">
                    <a:moveTo>
                      <a:pt x="10" y="0"/>
                    </a:moveTo>
                    <a:lnTo>
                      <a:pt x="16" y="6"/>
                    </a:lnTo>
                    <a:lnTo>
                      <a:pt x="19" y="13"/>
                    </a:lnTo>
                    <a:lnTo>
                      <a:pt x="21" y="22"/>
                    </a:lnTo>
                    <a:lnTo>
                      <a:pt x="21" y="29"/>
                    </a:lnTo>
                    <a:lnTo>
                      <a:pt x="18" y="46"/>
                    </a:lnTo>
                    <a:lnTo>
                      <a:pt x="14" y="62"/>
                    </a:lnTo>
                    <a:lnTo>
                      <a:pt x="12" y="78"/>
                    </a:lnTo>
                    <a:lnTo>
                      <a:pt x="12" y="84"/>
                    </a:lnTo>
                    <a:lnTo>
                      <a:pt x="12" y="90"/>
                    </a:lnTo>
                    <a:lnTo>
                      <a:pt x="15" y="94"/>
                    </a:lnTo>
                    <a:lnTo>
                      <a:pt x="19" y="98"/>
                    </a:lnTo>
                    <a:lnTo>
                      <a:pt x="27" y="102"/>
                    </a:lnTo>
                    <a:lnTo>
                      <a:pt x="36" y="104"/>
                    </a:lnTo>
                    <a:lnTo>
                      <a:pt x="34" y="116"/>
                    </a:lnTo>
                    <a:lnTo>
                      <a:pt x="21" y="113"/>
                    </a:lnTo>
                    <a:lnTo>
                      <a:pt x="12" y="108"/>
                    </a:lnTo>
                    <a:lnTo>
                      <a:pt x="6" y="102"/>
                    </a:lnTo>
                    <a:lnTo>
                      <a:pt x="1" y="95"/>
                    </a:lnTo>
                    <a:lnTo>
                      <a:pt x="0" y="86"/>
                    </a:lnTo>
                    <a:lnTo>
                      <a:pt x="0" y="77"/>
                    </a:lnTo>
                    <a:lnTo>
                      <a:pt x="2" y="60"/>
                    </a:lnTo>
                    <a:lnTo>
                      <a:pt x="6" y="44"/>
                    </a:lnTo>
                    <a:lnTo>
                      <a:pt x="9" y="28"/>
                    </a:lnTo>
                    <a:lnTo>
                      <a:pt x="9" y="23"/>
                    </a:lnTo>
                    <a:lnTo>
                      <a:pt x="8" y="18"/>
                    </a:lnTo>
                    <a:lnTo>
                      <a:pt x="6" y="13"/>
                    </a:lnTo>
                    <a:lnTo>
                      <a:pt x="2" y="1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04" name="Freeform 293"/>
              <p:cNvSpPr>
                <a:spLocks/>
              </p:cNvSpPr>
              <p:nvPr/>
            </p:nvSpPr>
            <p:spPr bwMode="auto">
              <a:xfrm>
                <a:off x="2616" y="2323"/>
                <a:ext cx="4" cy="5"/>
              </a:xfrm>
              <a:custGeom>
                <a:avLst/>
                <a:gdLst>
                  <a:gd name="T0" fmla="*/ 1 w 8"/>
                  <a:gd name="T1" fmla="*/ 0 h 11"/>
                  <a:gd name="T2" fmla="*/ 1 w 8"/>
                  <a:gd name="T3" fmla="*/ 0 h 11"/>
                  <a:gd name="T4" fmla="*/ 0 w 8"/>
                  <a:gd name="T5" fmla="*/ 0 h 11"/>
                  <a:gd name="T6" fmla="*/ 1 w 8"/>
                  <a:gd name="T7" fmla="*/ 0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"/>
                  <a:gd name="T13" fmla="*/ 0 h 11"/>
                  <a:gd name="T14" fmla="*/ 8 w 8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" h="11">
                    <a:moveTo>
                      <a:pt x="7" y="0"/>
                    </a:moveTo>
                    <a:lnTo>
                      <a:pt x="8" y="1"/>
                    </a:lnTo>
                    <a:lnTo>
                      <a:pt x="0" y="11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05" name="Freeform 294"/>
              <p:cNvSpPr>
                <a:spLocks/>
              </p:cNvSpPr>
              <p:nvPr/>
            </p:nvSpPr>
            <p:spPr bwMode="auto">
              <a:xfrm>
                <a:off x="2632" y="2370"/>
                <a:ext cx="42" cy="11"/>
              </a:xfrm>
              <a:custGeom>
                <a:avLst/>
                <a:gdLst>
                  <a:gd name="T0" fmla="*/ 0 w 85"/>
                  <a:gd name="T1" fmla="*/ 1 h 22"/>
                  <a:gd name="T2" fmla="*/ 0 w 85"/>
                  <a:gd name="T3" fmla="*/ 1 h 22"/>
                  <a:gd name="T4" fmla="*/ 0 w 85"/>
                  <a:gd name="T5" fmla="*/ 1 h 22"/>
                  <a:gd name="T6" fmla="*/ 0 w 85"/>
                  <a:gd name="T7" fmla="*/ 0 h 22"/>
                  <a:gd name="T8" fmla="*/ 0 w 85"/>
                  <a:gd name="T9" fmla="*/ 1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5"/>
                  <a:gd name="T16" fmla="*/ 0 h 22"/>
                  <a:gd name="T17" fmla="*/ 85 w 85"/>
                  <a:gd name="T18" fmla="*/ 22 h 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5" h="22">
                    <a:moveTo>
                      <a:pt x="0" y="10"/>
                    </a:moveTo>
                    <a:lnTo>
                      <a:pt x="1" y="22"/>
                    </a:lnTo>
                    <a:lnTo>
                      <a:pt x="85" y="12"/>
                    </a:lnTo>
                    <a:lnTo>
                      <a:pt x="84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06" name="Freeform 295"/>
              <p:cNvSpPr>
                <a:spLocks/>
              </p:cNvSpPr>
              <p:nvPr/>
            </p:nvSpPr>
            <p:spPr bwMode="auto">
              <a:xfrm>
                <a:off x="2631" y="2375"/>
                <a:ext cx="1" cy="6"/>
              </a:xfrm>
              <a:custGeom>
                <a:avLst/>
                <a:gdLst>
                  <a:gd name="T0" fmla="*/ 0 w 2"/>
                  <a:gd name="T1" fmla="*/ 1 h 12"/>
                  <a:gd name="T2" fmla="*/ 1 w 2"/>
                  <a:gd name="T3" fmla="*/ 1 h 12"/>
                  <a:gd name="T4" fmla="*/ 1 w 2"/>
                  <a:gd name="T5" fmla="*/ 1 h 12"/>
                  <a:gd name="T6" fmla="*/ 1 w 2"/>
                  <a:gd name="T7" fmla="*/ 0 h 12"/>
                  <a:gd name="T8" fmla="*/ 1 w 2"/>
                  <a:gd name="T9" fmla="*/ 0 h 12"/>
                  <a:gd name="T10" fmla="*/ 0 w 2"/>
                  <a:gd name="T11" fmla="*/ 1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12"/>
                  <a:gd name="T20" fmla="*/ 2 w 2"/>
                  <a:gd name="T21" fmla="*/ 12 h 1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12">
                    <a:moveTo>
                      <a:pt x="0" y="12"/>
                    </a:moveTo>
                    <a:lnTo>
                      <a:pt x="1" y="12"/>
                    </a:lnTo>
                    <a:lnTo>
                      <a:pt x="2" y="12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07" name="Freeform 296"/>
              <p:cNvSpPr>
                <a:spLocks/>
              </p:cNvSpPr>
              <p:nvPr/>
            </p:nvSpPr>
            <p:spPr bwMode="auto">
              <a:xfrm>
                <a:off x="2672" y="2328"/>
                <a:ext cx="71" cy="48"/>
              </a:xfrm>
              <a:custGeom>
                <a:avLst/>
                <a:gdLst>
                  <a:gd name="T0" fmla="*/ 0 w 141"/>
                  <a:gd name="T1" fmla="*/ 1 h 95"/>
                  <a:gd name="T2" fmla="*/ 1 w 141"/>
                  <a:gd name="T3" fmla="*/ 1 h 95"/>
                  <a:gd name="T4" fmla="*/ 1 w 141"/>
                  <a:gd name="T5" fmla="*/ 1 h 95"/>
                  <a:gd name="T6" fmla="*/ 1 w 141"/>
                  <a:gd name="T7" fmla="*/ 1 h 95"/>
                  <a:gd name="T8" fmla="*/ 1 w 141"/>
                  <a:gd name="T9" fmla="*/ 1 h 95"/>
                  <a:gd name="T10" fmla="*/ 1 w 141"/>
                  <a:gd name="T11" fmla="*/ 1 h 95"/>
                  <a:gd name="T12" fmla="*/ 1 w 141"/>
                  <a:gd name="T13" fmla="*/ 1 h 95"/>
                  <a:gd name="T14" fmla="*/ 1 w 141"/>
                  <a:gd name="T15" fmla="*/ 1 h 95"/>
                  <a:gd name="T16" fmla="*/ 1 w 141"/>
                  <a:gd name="T17" fmla="*/ 0 h 95"/>
                  <a:gd name="T18" fmla="*/ 1 w 141"/>
                  <a:gd name="T19" fmla="*/ 1 h 95"/>
                  <a:gd name="T20" fmla="*/ 1 w 141"/>
                  <a:gd name="T21" fmla="*/ 1 h 95"/>
                  <a:gd name="T22" fmla="*/ 1 w 141"/>
                  <a:gd name="T23" fmla="*/ 1 h 95"/>
                  <a:gd name="T24" fmla="*/ 1 w 141"/>
                  <a:gd name="T25" fmla="*/ 1 h 95"/>
                  <a:gd name="T26" fmla="*/ 1 w 141"/>
                  <a:gd name="T27" fmla="*/ 1 h 95"/>
                  <a:gd name="T28" fmla="*/ 1 w 141"/>
                  <a:gd name="T29" fmla="*/ 1 h 95"/>
                  <a:gd name="T30" fmla="*/ 1 w 141"/>
                  <a:gd name="T31" fmla="*/ 1 h 95"/>
                  <a:gd name="T32" fmla="*/ 1 w 141"/>
                  <a:gd name="T33" fmla="*/ 1 h 95"/>
                  <a:gd name="T34" fmla="*/ 1 w 141"/>
                  <a:gd name="T35" fmla="*/ 1 h 95"/>
                  <a:gd name="T36" fmla="*/ 0 w 141"/>
                  <a:gd name="T37" fmla="*/ 1 h 9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41"/>
                  <a:gd name="T58" fmla="*/ 0 h 95"/>
                  <a:gd name="T59" fmla="*/ 141 w 141"/>
                  <a:gd name="T60" fmla="*/ 95 h 95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41" h="95">
                    <a:moveTo>
                      <a:pt x="0" y="84"/>
                    </a:moveTo>
                    <a:lnTo>
                      <a:pt x="18" y="75"/>
                    </a:lnTo>
                    <a:lnTo>
                      <a:pt x="35" y="64"/>
                    </a:lnTo>
                    <a:lnTo>
                      <a:pt x="66" y="35"/>
                    </a:lnTo>
                    <a:lnTo>
                      <a:pt x="81" y="22"/>
                    </a:lnTo>
                    <a:lnTo>
                      <a:pt x="98" y="11"/>
                    </a:lnTo>
                    <a:lnTo>
                      <a:pt x="117" y="4"/>
                    </a:lnTo>
                    <a:lnTo>
                      <a:pt x="129" y="1"/>
                    </a:lnTo>
                    <a:lnTo>
                      <a:pt x="141" y="0"/>
                    </a:lnTo>
                    <a:lnTo>
                      <a:pt x="141" y="12"/>
                    </a:lnTo>
                    <a:lnTo>
                      <a:pt x="130" y="13"/>
                    </a:lnTo>
                    <a:lnTo>
                      <a:pt x="121" y="15"/>
                    </a:lnTo>
                    <a:lnTo>
                      <a:pt x="103" y="22"/>
                    </a:lnTo>
                    <a:lnTo>
                      <a:pt x="88" y="32"/>
                    </a:lnTo>
                    <a:lnTo>
                      <a:pt x="74" y="44"/>
                    </a:lnTo>
                    <a:lnTo>
                      <a:pt x="43" y="73"/>
                    </a:lnTo>
                    <a:lnTo>
                      <a:pt x="25" y="85"/>
                    </a:lnTo>
                    <a:lnTo>
                      <a:pt x="5" y="95"/>
                    </a:lnTo>
                    <a:lnTo>
                      <a:pt x="0" y="8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08" name="Freeform 297"/>
              <p:cNvSpPr>
                <a:spLocks/>
              </p:cNvSpPr>
              <p:nvPr/>
            </p:nvSpPr>
            <p:spPr bwMode="auto">
              <a:xfrm>
                <a:off x="2672" y="2370"/>
                <a:ext cx="3" cy="6"/>
              </a:xfrm>
              <a:custGeom>
                <a:avLst/>
                <a:gdLst>
                  <a:gd name="T0" fmla="*/ 1 w 5"/>
                  <a:gd name="T1" fmla="*/ 1 h 12"/>
                  <a:gd name="T2" fmla="*/ 1 w 5"/>
                  <a:gd name="T3" fmla="*/ 1 h 12"/>
                  <a:gd name="T4" fmla="*/ 0 w 5"/>
                  <a:gd name="T5" fmla="*/ 1 h 12"/>
                  <a:gd name="T6" fmla="*/ 1 w 5"/>
                  <a:gd name="T7" fmla="*/ 0 h 12"/>
                  <a:gd name="T8" fmla="*/ 1 w 5"/>
                  <a:gd name="T9" fmla="*/ 1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12"/>
                  <a:gd name="T17" fmla="*/ 5 w 5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12">
                    <a:moveTo>
                      <a:pt x="4" y="12"/>
                    </a:moveTo>
                    <a:lnTo>
                      <a:pt x="5" y="12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4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09" name="Freeform 298"/>
              <p:cNvSpPr>
                <a:spLocks/>
              </p:cNvSpPr>
              <p:nvPr/>
            </p:nvSpPr>
            <p:spPr bwMode="auto">
              <a:xfrm>
                <a:off x="2742" y="2328"/>
                <a:ext cx="56" cy="31"/>
              </a:xfrm>
              <a:custGeom>
                <a:avLst/>
                <a:gdLst>
                  <a:gd name="T0" fmla="*/ 1 w 111"/>
                  <a:gd name="T1" fmla="*/ 0 h 62"/>
                  <a:gd name="T2" fmla="*/ 1 w 111"/>
                  <a:gd name="T3" fmla="*/ 1 h 62"/>
                  <a:gd name="T4" fmla="*/ 1 w 111"/>
                  <a:gd name="T5" fmla="*/ 1 h 62"/>
                  <a:gd name="T6" fmla="*/ 1 w 111"/>
                  <a:gd name="T7" fmla="*/ 1 h 62"/>
                  <a:gd name="T8" fmla="*/ 1 w 111"/>
                  <a:gd name="T9" fmla="*/ 1 h 62"/>
                  <a:gd name="T10" fmla="*/ 1 w 111"/>
                  <a:gd name="T11" fmla="*/ 1 h 62"/>
                  <a:gd name="T12" fmla="*/ 1 w 111"/>
                  <a:gd name="T13" fmla="*/ 1 h 62"/>
                  <a:gd name="T14" fmla="*/ 1 w 111"/>
                  <a:gd name="T15" fmla="*/ 1 h 62"/>
                  <a:gd name="T16" fmla="*/ 1 w 111"/>
                  <a:gd name="T17" fmla="*/ 1 h 62"/>
                  <a:gd name="T18" fmla="*/ 1 w 111"/>
                  <a:gd name="T19" fmla="*/ 1 h 62"/>
                  <a:gd name="T20" fmla="*/ 1 w 111"/>
                  <a:gd name="T21" fmla="*/ 1 h 62"/>
                  <a:gd name="T22" fmla="*/ 1 w 111"/>
                  <a:gd name="T23" fmla="*/ 1 h 62"/>
                  <a:gd name="T24" fmla="*/ 1 w 111"/>
                  <a:gd name="T25" fmla="*/ 1 h 62"/>
                  <a:gd name="T26" fmla="*/ 0 w 111"/>
                  <a:gd name="T27" fmla="*/ 1 h 62"/>
                  <a:gd name="T28" fmla="*/ 1 w 111"/>
                  <a:gd name="T29" fmla="*/ 0 h 6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1"/>
                  <a:gd name="T46" fmla="*/ 0 h 62"/>
                  <a:gd name="T47" fmla="*/ 111 w 111"/>
                  <a:gd name="T48" fmla="*/ 62 h 6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1" h="62">
                    <a:moveTo>
                      <a:pt x="2" y="0"/>
                    </a:moveTo>
                    <a:lnTo>
                      <a:pt x="18" y="3"/>
                    </a:lnTo>
                    <a:lnTo>
                      <a:pt x="34" y="9"/>
                    </a:lnTo>
                    <a:lnTo>
                      <a:pt x="58" y="26"/>
                    </a:lnTo>
                    <a:lnTo>
                      <a:pt x="83" y="42"/>
                    </a:lnTo>
                    <a:lnTo>
                      <a:pt x="95" y="47"/>
                    </a:lnTo>
                    <a:lnTo>
                      <a:pt x="111" y="49"/>
                    </a:lnTo>
                    <a:lnTo>
                      <a:pt x="109" y="62"/>
                    </a:lnTo>
                    <a:lnTo>
                      <a:pt x="93" y="60"/>
                    </a:lnTo>
                    <a:lnTo>
                      <a:pt x="76" y="52"/>
                    </a:lnTo>
                    <a:lnTo>
                      <a:pt x="51" y="36"/>
                    </a:lnTo>
                    <a:lnTo>
                      <a:pt x="27" y="19"/>
                    </a:lnTo>
                    <a:lnTo>
                      <a:pt x="16" y="15"/>
                    </a:lnTo>
                    <a:lnTo>
                      <a:pt x="0" y="1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10" name="Freeform 299"/>
              <p:cNvSpPr>
                <a:spLocks/>
              </p:cNvSpPr>
              <p:nvPr/>
            </p:nvSpPr>
            <p:spPr bwMode="auto">
              <a:xfrm>
                <a:off x="2742" y="2328"/>
                <a:ext cx="1" cy="6"/>
              </a:xfrm>
              <a:custGeom>
                <a:avLst/>
                <a:gdLst>
                  <a:gd name="T0" fmla="*/ 1 w 2"/>
                  <a:gd name="T1" fmla="*/ 0 h 12"/>
                  <a:gd name="T2" fmla="*/ 1 w 2"/>
                  <a:gd name="T3" fmla="*/ 0 h 12"/>
                  <a:gd name="T4" fmla="*/ 0 w 2"/>
                  <a:gd name="T5" fmla="*/ 1 h 12"/>
                  <a:gd name="T6" fmla="*/ 1 w 2"/>
                  <a:gd name="T7" fmla="*/ 1 h 12"/>
                  <a:gd name="T8" fmla="*/ 1 w 2"/>
                  <a:gd name="T9" fmla="*/ 0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"/>
                  <a:gd name="T16" fmla="*/ 0 h 12"/>
                  <a:gd name="T17" fmla="*/ 2 w 2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" h="12">
                    <a:moveTo>
                      <a:pt x="1" y="0"/>
                    </a:moveTo>
                    <a:lnTo>
                      <a:pt x="2" y="0"/>
                    </a:lnTo>
                    <a:lnTo>
                      <a:pt x="0" y="12"/>
                    </a:lnTo>
                    <a:lnTo>
                      <a:pt x="1" y="12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11" name="Freeform 300"/>
              <p:cNvSpPr>
                <a:spLocks/>
              </p:cNvSpPr>
              <p:nvPr/>
            </p:nvSpPr>
            <p:spPr bwMode="auto">
              <a:xfrm>
                <a:off x="2798" y="2290"/>
                <a:ext cx="88" cy="69"/>
              </a:xfrm>
              <a:custGeom>
                <a:avLst/>
                <a:gdLst>
                  <a:gd name="T0" fmla="*/ 0 w 177"/>
                  <a:gd name="T1" fmla="*/ 0 h 139"/>
                  <a:gd name="T2" fmla="*/ 0 w 177"/>
                  <a:gd name="T3" fmla="*/ 0 h 139"/>
                  <a:gd name="T4" fmla="*/ 0 w 177"/>
                  <a:gd name="T5" fmla="*/ 0 h 139"/>
                  <a:gd name="T6" fmla="*/ 0 w 177"/>
                  <a:gd name="T7" fmla="*/ 0 h 139"/>
                  <a:gd name="T8" fmla="*/ 0 w 177"/>
                  <a:gd name="T9" fmla="*/ 0 h 139"/>
                  <a:gd name="T10" fmla="*/ 0 w 177"/>
                  <a:gd name="T11" fmla="*/ 0 h 139"/>
                  <a:gd name="T12" fmla="*/ 0 w 177"/>
                  <a:gd name="T13" fmla="*/ 0 h 139"/>
                  <a:gd name="T14" fmla="*/ 0 w 177"/>
                  <a:gd name="T15" fmla="*/ 0 h 139"/>
                  <a:gd name="T16" fmla="*/ 0 w 177"/>
                  <a:gd name="T17" fmla="*/ 0 h 139"/>
                  <a:gd name="T18" fmla="*/ 0 w 177"/>
                  <a:gd name="T19" fmla="*/ 0 h 139"/>
                  <a:gd name="T20" fmla="*/ 0 w 177"/>
                  <a:gd name="T21" fmla="*/ 0 h 139"/>
                  <a:gd name="T22" fmla="*/ 0 w 177"/>
                  <a:gd name="T23" fmla="*/ 0 h 139"/>
                  <a:gd name="T24" fmla="*/ 0 w 177"/>
                  <a:gd name="T25" fmla="*/ 0 h 139"/>
                  <a:gd name="T26" fmla="*/ 0 w 177"/>
                  <a:gd name="T27" fmla="*/ 0 h 139"/>
                  <a:gd name="T28" fmla="*/ 0 w 177"/>
                  <a:gd name="T29" fmla="*/ 0 h 139"/>
                  <a:gd name="T30" fmla="*/ 0 w 177"/>
                  <a:gd name="T31" fmla="*/ 0 h 139"/>
                  <a:gd name="T32" fmla="*/ 0 w 177"/>
                  <a:gd name="T33" fmla="*/ 0 h 139"/>
                  <a:gd name="T34" fmla="*/ 0 w 177"/>
                  <a:gd name="T35" fmla="*/ 0 h 139"/>
                  <a:gd name="T36" fmla="*/ 0 w 177"/>
                  <a:gd name="T37" fmla="*/ 0 h 139"/>
                  <a:gd name="T38" fmla="*/ 0 w 177"/>
                  <a:gd name="T39" fmla="*/ 0 h 139"/>
                  <a:gd name="T40" fmla="*/ 0 w 177"/>
                  <a:gd name="T41" fmla="*/ 0 h 139"/>
                  <a:gd name="T42" fmla="*/ 0 w 177"/>
                  <a:gd name="T43" fmla="*/ 0 h 139"/>
                  <a:gd name="T44" fmla="*/ 0 w 177"/>
                  <a:gd name="T45" fmla="*/ 0 h 139"/>
                  <a:gd name="T46" fmla="*/ 0 w 177"/>
                  <a:gd name="T47" fmla="*/ 0 h 139"/>
                  <a:gd name="T48" fmla="*/ 0 w 177"/>
                  <a:gd name="T49" fmla="*/ 0 h 139"/>
                  <a:gd name="T50" fmla="*/ 0 w 177"/>
                  <a:gd name="T51" fmla="*/ 0 h 139"/>
                  <a:gd name="T52" fmla="*/ 0 w 177"/>
                  <a:gd name="T53" fmla="*/ 0 h 139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77"/>
                  <a:gd name="T82" fmla="*/ 0 h 139"/>
                  <a:gd name="T83" fmla="*/ 177 w 177"/>
                  <a:gd name="T84" fmla="*/ 139 h 139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77" h="139">
                    <a:moveTo>
                      <a:pt x="0" y="126"/>
                    </a:moveTo>
                    <a:lnTo>
                      <a:pt x="31" y="123"/>
                    </a:lnTo>
                    <a:lnTo>
                      <a:pt x="61" y="117"/>
                    </a:lnTo>
                    <a:lnTo>
                      <a:pt x="88" y="108"/>
                    </a:lnTo>
                    <a:lnTo>
                      <a:pt x="114" y="93"/>
                    </a:lnTo>
                    <a:lnTo>
                      <a:pt x="125" y="86"/>
                    </a:lnTo>
                    <a:lnTo>
                      <a:pt x="136" y="76"/>
                    </a:lnTo>
                    <a:lnTo>
                      <a:pt x="144" y="64"/>
                    </a:lnTo>
                    <a:lnTo>
                      <a:pt x="152" y="54"/>
                    </a:lnTo>
                    <a:lnTo>
                      <a:pt x="157" y="43"/>
                    </a:lnTo>
                    <a:lnTo>
                      <a:pt x="162" y="29"/>
                    </a:lnTo>
                    <a:lnTo>
                      <a:pt x="165" y="16"/>
                    </a:lnTo>
                    <a:lnTo>
                      <a:pt x="166" y="0"/>
                    </a:lnTo>
                    <a:lnTo>
                      <a:pt x="177" y="2"/>
                    </a:lnTo>
                    <a:lnTo>
                      <a:pt x="176" y="19"/>
                    </a:lnTo>
                    <a:lnTo>
                      <a:pt x="173" y="33"/>
                    </a:lnTo>
                    <a:lnTo>
                      <a:pt x="168" y="48"/>
                    </a:lnTo>
                    <a:lnTo>
                      <a:pt x="162" y="61"/>
                    </a:lnTo>
                    <a:lnTo>
                      <a:pt x="153" y="73"/>
                    </a:lnTo>
                    <a:lnTo>
                      <a:pt x="144" y="85"/>
                    </a:lnTo>
                    <a:lnTo>
                      <a:pt x="133" y="95"/>
                    </a:lnTo>
                    <a:lnTo>
                      <a:pt x="121" y="103"/>
                    </a:lnTo>
                    <a:lnTo>
                      <a:pt x="93" y="119"/>
                    </a:lnTo>
                    <a:lnTo>
                      <a:pt x="63" y="129"/>
                    </a:lnTo>
                    <a:lnTo>
                      <a:pt x="32" y="136"/>
                    </a:lnTo>
                    <a:lnTo>
                      <a:pt x="0" y="139"/>
                    </a:lnTo>
                    <a:lnTo>
                      <a:pt x="0" y="12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12" name="Freeform 301"/>
              <p:cNvSpPr>
                <a:spLocks/>
              </p:cNvSpPr>
              <p:nvPr/>
            </p:nvSpPr>
            <p:spPr bwMode="auto">
              <a:xfrm>
                <a:off x="2797" y="2353"/>
                <a:ext cx="1" cy="6"/>
              </a:xfrm>
              <a:custGeom>
                <a:avLst/>
                <a:gdLst>
                  <a:gd name="T0" fmla="*/ 0 w 2"/>
                  <a:gd name="T1" fmla="*/ 0 h 13"/>
                  <a:gd name="T2" fmla="*/ 1 w 2"/>
                  <a:gd name="T3" fmla="*/ 0 h 13"/>
                  <a:gd name="T4" fmla="*/ 1 w 2"/>
                  <a:gd name="T5" fmla="*/ 0 h 13"/>
                  <a:gd name="T6" fmla="*/ 1 w 2"/>
                  <a:gd name="T7" fmla="*/ 0 h 13"/>
                  <a:gd name="T8" fmla="*/ 0 w 2"/>
                  <a:gd name="T9" fmla="*/ 0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"/>
                  <a:gd name="T16" fmla="*/ 0 h 13"/>
                  <a:gd name="T17" fmla="*/ 2 w 2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" h="13">
                    <a:moveTo>
                      <a:pt x="0" y="13"/>
                    </a:moveTo>
                    <a:lnTo>
                      <a:pt x="1" y="13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13" name="Freeform 302"/>
              <p:cNvSpPr>
                <a:spLocks/>
              </p:cNvSpPr>
              <p:nvPr/>
            </p:nvSpPr>
            <p:spPr bwMode="auto">
              <a:xfrm>
                <a:off x="2826" y="2257"/>
                <a:ext cx="60" cy="34"/>
              </a:xfrm>
              <a:custGeom>
                <a:avLst/>
                <a:gdLst>
                  <a:gd name="T0" fmla="*/ 1 w 119"/>
                  <a:gd name="T1" fmla="*/ 1 h 68"/>
                  <a:gd name="T2" fmla="*/ 1 w 119"/>
                  <a:gd name="T3" fmla="*/ 1 h 68"/>
                  <a:gd name="T4" fmla="*/ 1 w 119"/>
                  <a:gd name="T5" fmla="*/ 1 h 68"/>
                  <a:gd name="T6" fmla="*/ 1 w 119"/>
                  <a:gd name="T7" fmla="*/ 1 h 68"/>
                  <a:gd name="T8" fmla="*/ 1 w 119"/>
                  <a:gd name="T9" fmla="*/ 1 h 68"/>
                  <a:gd name="T10" fmla="*/ 1 w 119"/>
                  <a:gd name="T11" fmla="*/ 1 h 68"/>
                  <a:gd name="T12" fmla="*/ 1 w 119"/>
                  <a:gd name="T13" fmla="*/ 1 h 68"/>
                  <a:gd name="T14" fmla="*/ 1 w 119"/>
                  <a:gd name="T15" fmla="*/ 1 h 68"/>
                  <a:gd name="T16" fmla="*/ 1 w 119"/>
                  <a:gd name="T17" fmla="*/ 1 h 68"/>
                  <a:gd name="T18" fmla="*/ 1 w 119"/>
                  <a:gd name="T19" fmla="*/ 1 h 68"/>
                  <a:gd name="T20" fmla="*/ 0 w 119"/>
                  <a:gd name="T21" fmla="*/ 1 h 68"/>
                  <a:gd name="T22" fmla="*/ 0 w 119"/>
                  <a:gd name="T23" fmla="*/ 0 h 68"/>
                  <a:gd name="T24" fmla="*/ 1 w 119"/>
                  <a:gd name="T25" fmla="*/ 1 h 68"/>
                  <a:gd name="T26" fmla="*/ 1 w 119"/>
                  <a:gd name="T27" fmla="*/ 1 h 68"/>
                  <a:gd name="T28" fmla="*/ 1 w 119"/>
                  <a:gd name="T29" fmla="*/ 1 h 68"/>
                  <a:gd name="T30" fmla="*/ 1 w 119"/>
                  <a:gd name="T31" fmla="*/ 1 h 68"/>
                  <a:gd name="T32" fmla="*/ 1 w 119"/>
                  <a:gd name="T33" fmla="*/ 1 h 68"/>
                  <a:gd name="T34" fmla="*/ 1 w 119"/>
                  <a:gd name="T35" fmla="*/ 1 h 68"/>
                  <a:gd name="T36" fmla="*/ 1 w 119"/>
                  <a:gd name="T37" fmla="*/ 1 h 68"/>
                  <a:gd name="T38" fmla="*/ 1 w 119"/>
                  <a:gd name="T39" fmla="*/ 1 h 68"/>
                  <a:gd name="T40" fmla="*/ 1 w 119"/>
                  <a:gd name="T41" fmla="*/ 1 h 68"/>
                  <a:gd name="T42" fmla="*/ 1 w 119"/>
                  <a:gd name="T43" fmla="*/ 1 h 68"/>
                  <a:gd name="T44" fmla="*/ 1 w 119"/>
                  <a:gd name="T45" fmla="*/ 1 h 68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19"/>
                  <a:gd name="T70" fmla="*/ 0 h 68"/>
                  <a:gd name="T71" fmla="*/ 119 w 119"/>
                  <a:gd name="T72" fmla="*/ 68 h 68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19" h="68">
                    <a:moveTo>
                      <a:pt x="108" y="68"/>
                    </a:moveTo>
                    <a:lnTo>
                      <a:pt x="107" y="60"/>
                    </a:lnTo>
                    <a:lnTo>
                      <a:pt x="105" y="53"/>
                    </a:lnTo>
                    <a:lnTo>
                      <a:pt x="103" y="48"/>
                    </a:lnTo>
                    <a:lnTo>
                      <a:pt x="98" y="41"/>
                    </a:lnTo>
                    <a:lnTo>
                      <a:pt x="94" y="37"/>
                    </a:lnTo>
                    <a:lnTo>
                      <a:pt x="87" y="32"/>
                    </a:lnTo>
                    <a:lnTo>
                      <a:pt x="73" y="24"/>
                    </a:lnTo>
                    <a:lnTo>
                      <a:pt x="57" y="18"/>
                    </a:lnTo>
                    <a:lnTo>
                      <a:pt x="38" y="14"/>
                    </a:lnTo>
                    <a:lnTo>
                      <a:pt x="0" y="11"/>
                    </a:lnTo>
                    <a:lnTo>
                      <a:pt x="0" y="0"/>
                    </a:lnTo>
                    <a:lnTo>
                      <a:pt x="40" y="3"/>
                    </a:lnTo>
                    <a:lnTo>
                      <a:pt x="61" y="6"/>
                    </a:lnTo>
                    <a:lnTo>
                      <a:pt x="78" y="12"/>
                    </a:lnTo>
                    <a:lnTo>
                      <a:pt x="94" y="22"/>
                    </a:lnTo>
                    <a:lnTo>
                      <a:pt x="102" y="28"/>
                    </a:lnTo>
                    <a:lnTo>
                      <a:pt x="107" y="33"/>
                    </a:lnTo>
                    <a:lnTo>
                      <a:pt x="113" y="41"/>
                    </a:lnTo>
                    <a:lnTo>
                      <a:pt x="116" y="49"/>
                    </a:lnTo>
                    <a:lnTo>
                      <a:pt x="118" y="58"/>
                    </a:lnTo>
                    <a:lnTo>
                      <a:pt x="119" y="68"/>
                    </a:lnTo>
                    <a:lnTo>
                      <a:pt x="108" y="6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14" name="Freeform 303"/>
              <p:cNvSpPr>
                <a:spLocks/>
              </p:cNvSpPr>
              <p:nvPr/>
            </p:nvSpPr>
            <p:spPr bwMode="auto">
              <a:xfrm>
                <a:off x="2881" y="2290"/>
                <a:ext cx="5" cy="1"/>
              </a:xfrm>
              <a:custGeom>
                <a:avLst/>
                <a:gdLst>
                  <a:gd name="T0" fmla="*/ 0 w 11"/>
                  <a:gd name="T1" fmla="*/ 1 h 2"/>
                  <a:gd name="T2" fmla="*/ 0 w 11"/>
                  <a:gd name="T3" fmla="*/ 1 h 2"/>
                  <a:gd name="T4" fmla="*/ 0 w 11"/>
                  <a:gd name="T5" fmla="*/ 1 h 2"/>
                  <a:gd name="T6" fmla="*/ 0 w 11"/>
                  <a:gd name="T7" fmla="*/ 0 h 2"/>
                  <a:gd name="T8" fmla="*/ 0 w 11"/>
                  <a:gd name="T9" fmla="*/ 1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2"/>
                  <a:gd name="T17" fmla="*/ 11 w 1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2">
                    <a:moveTo>
                      <a:pt x="11" y="2"/>
                    </a:moveTo>
                    <a:lnTo>
                      <a:pt x="11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15" name="Freeform 304"/>
              <p:cNvSpPr>
                <a:spLocks/>
              </p:cNvSpPr>
              <p:nvPr/>
            </p:nvSpPr>
            <p:spPr bwMode="auto">
              <a:xfrm>
                <a:off x="2789" y="2257"/>
                <a:ext cx="38" cy="12"/>
              </a:xfrm>
              <a:custGeom>
                <a:avLst/>
                <a:gdLst>
                  <a:gd name="T0" fmla="*/ 1 w 75"/>
                  <a:gd name="T1" fmla="*/ 0 h 26"/>
                  <a:gd name="T2" fmla="*/ 1 w 75"/>
                  <a:gd name="T3" fmla="*/ 0 h 26"/>
                  <a:gd name="T4" fmla="*/ 1 w 75"/>
                  <a:gd name="T5" fmla="*/ 0 h 26"/>
                  <a:gd name="T6" fmla="*/ 1 w 75"/>
                  <a:gd name="T7" fmla="*/ 0 h 26"/>
                  <a:gd name="T8" fmla="*/ 0 w 75"/>
                  <a:gd name="T9" fmla="*/ 0 h 26"/>
                  <a:gd name="T10" fmla="*/ 1 w 75"/>
                  <a:gd name="T11" fmla="*/ 0 h 26"/>
                  <a:gd name="T12" fmla="*/ 1 w 75"/>
                  <a:gd name="T13" fmla="*/ 0 h 26"/>
                  <a:gd name="T14" fmla="*/ 1 w 75"/>
                  <a:gd name="T15" fmla="*/ 0 h 26"/>
                  <a:gd name="T16" fmla="*/ 1 w 75"/>
                  <a:gd name="T17" fmla="*/ 0 h 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5"/>
                  <a:gd name="T28" fmla="*/ 0 h 26"/>
                  <a:gd name="T29" fmla="*/ 75 w 75"/>
                  <a:gd name="T30" fmla="*/ 26 h 2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5" h="26">
                    <a:moveTo>
                      <a:pt x="75" y="11"/>
                    </a:moveTo>
                    <a:lnTo>
                      <a:pt x="56" y="12"/>
                    </a:lnTo>
                    <a:lnTo>
                      <a:pt x="39" y="15"/>
                    </a:lnTo>
                    <a:lnTo>
                      <a:pt x="4" y="26"/>
                    </a:lnTo>
                    <a:lnTo>
                      <a:pt x="0" y="14"/>
                    </a:lnTo>
                    <a:lnTo>
                      <a:pt x="35" y="4"/>
                    </a:lnTo>
                    <a:lnTo>
                      <a:pt x="54" y="1"/>
                    </a:lnTo>
                    <a:lnTo>
                      <a:pt x="73" y="0"/>
                    </a:lnTo>
                    <a:lnTo>
                      <a:pt x="75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16" name="Freeform 305"/>
              <p:cNvSpPr>
                <a:spLocks/>
              </p:cNvSpPr>
              <p:nvPr/>
            </p:nvSpPr>
            <p:spPr bwMode="auto">
              <a:xfrm>
                <a:off x="2826" y="2257"/>
                <a:ext cx="1" cy="5"/>
              </a:xfrm>
              <a:custGeom>
                <a:avLst/>
                <a:gdLst>
                  <a:gd name="T0" fmla="*/ 1 w 2"/>
                  <a:gd name="T1" fmla="*/ 0 h 11"/>
                  <a:gd name="T2" fmla="*/ 0 w 2"/>
                  <a:gd name="T3" fmla="*/ 0 h 11"/>
                  <a:gd name="T4" fmla="*/ 1 w 2"/>
                  <a:gd name="T5" fmla="*/ 0 h 11"/>
                  <a:gd name="T6" fmla="*/ 1 w 2"/>
                  <a:gd name="T7" fmla="*/ 0 h 11"/>
                  <a:gd name="T8" fmla="*/ 1 w 2"/>
                  <a:gd name="T9" fmla="*/ 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"/>
                  <a:gd name="T16" fmla="*/ 0 h 11"/>
                  <a:gd name="T17" fmla="*/ 2 w 2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" h="11">
                    <a:moveTo>
                      <a:pt x="1" y="0"/>
                    </a:moveTo>
                    <a:lnTo>
                      <a:pt x="0" y="0"/>
                    </a:lnTo>
                    <a:lnTo>
                      <a:pt x="2" y="11"/>
                    </a:lnTo>
                    <a:lnTo>
                      <a:pt x="1" y="1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17" name="Freeform 306"/>
              <p:cNvSpPr>
                <a:spLocks/>
              </p:cNvSpPr>
              <p:nvPr/>
            </p:nvSpPr>
            <p:spPr bwMode="auto">
              <a:xfrm>
                <a:off x="2778" y="2252"/>
                <a:ext cx="15" cy="16"/>
              </a:xfrm>
              <a:custGeom>
                <a:avLst/>
                <a:gdLst>
                  <a:gd name="T0" fmla="*/ 1 w 30"/>
                  <a:gd name="T1" fmla="*/ 0 h 34"/>
                  <a:gd name="T2" fmla="*/ 1 w 30"/>
                  <a:gd name="T3" fmla="*/ 0 h 34"/>
                  <a:gd name="T4" fmla="*/ 1 w 30"/>
                  <a:gd name="T5" fmla="*/ 0 h 34"/>
                  <a:gd name="T6" fmla="*/ 1 w 30"/>
                  <a:gd name="T7" fmla="*/ 0 h 34"/>
                  <a:gd name="T8" fmla="*/ 0 w 30"/>
                  <a:gd name="T9" fmla="*/ 0 h 34"/>
                  <a:gd name="T10" fmla="*/ 0 w 30"/>
                  <a:gd name="T11" fmla="*/ 0 h 34"/>
                  <a:gd name="T12" fmla="*/ 1 w 30"/>
                  <a:gd name="T13" fmla="*/ 0 h 34"/>
                  <a:gd name="T14" fmla="*/ 1 w 30"/>
                  <a:gd name="T15" fmla="*/ 0 h 34"/>
                  <a:gd name="T16" fmla="*/ 1 w 30"/>
                  <a:gd name="T17" fmla="*/ 0 h 34"/>
                  <a:gd name="T18" fmla="*/ 1 w 30"/>
                  <a:gd name="T19" fmla="*/ 0 h 34"/>
                  <a:gd name="T20" fmla="*/ 1 w 30"/>
                  <a:gd name="T21" fmla="*/ 0 h 34"/>
                  <a:gd name="T22" fmla="*/ 1 w 30"/>
                  <a:gd name="T23" fmla="*/ 0 h 34"/>
                  <a:gd name="T24" fmla="*/ 1 w 30"/>
                  <a:gd name="T25" fmla="*/ 0 h 3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0"/>
                  <a:gd name="T40" fmla="*/ 0 h 34"/>
                  <a:gd name="T41" fmla="*/ 30 w 30"/>
                  <a:gd name="T42" fmla="*/ 34 h 34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0" h="34">
                    <a:moveTo>
                      <a:pt x="20" y="34"/>
                    </a:moveTo>
                    <a:lnTo>
                      <a:pt x="16" y="26"/>
                    </a:lnTo>
                    <a:lnTo>
                      <a:pt x="10" y="21"/>
                    </a:lnTo>
                    <a:lnTo>
                      <a:pt x="3" y="13"/>
                    </a:lnTo>
                    <a:lnTo>
                      <a:pt x="0" y="7"/>
                    </a:lnTo>
                    <a:lnTo>
                      <a:pt x="0" y="2"/>
                    </a:lnTo>
                    <a:lnTo>
                      <a:pt x="11" y="0"/>
                    </a:lnTo>
                    <a:lnTo>
                      <a:pt x="11" y="3"/>
                    </a:lnTo>
                    <a:lnTo>
                      <a:pt x="12" y="5"/>
                    </a:lnTo>
                    <a:lnTo>
                      <a:pt x="18" y="12"/>
                    </a:lnTo>
                    <a:lnTo>
                      <a:pt x="25" y="18"/>
                    </a:lnTo>
                    <a:lnTo>
                      <a:pt x="30" y="26"/>
                    </a:lnTo>
                    <a:lnTo>
                      <a:pt x="20" y="3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18" name="Freeform 307"/>
              <p:cNvSpPr>
                <a:spLocks/>
              </p:cNvSpPr>
              <p:nvPr/>
            </p:nvSpPr>
            <p:spPr bwMode="auto">
              <a:xfrm>
                <a:off x="2788" y="2264"/>
                <a:ext cx="5" cy="6"/>
              </a:xfrm>
              <a:custGeom>
                <a:avLst/>
                <a:gdLst>
                  <a:gd name="T0" fmla="*/ 1 w 10"/>
                  <a:gd name="T1" fmla="*/ 0 h 13"/>
                  <a:gd name="T2" fmla="*/ 1 w 10"/>
                  <a:gd name="T3" fmla="*/ 0 h 13"/>
                  <a:gd name="T4" fmla="*/ 0 w 10"/>
                  <a:gd name="T5" fmla="*/ 0 h 13"/>
                  <a:gd name="T6" fmla="*/ 1 w 10"/>
                  <a:gd name="T7" fmla="*/ 0 h 13"/>
                  <a:gd name="T8" fmla="*/ 1 w 10"/>
                  <a:gd name="T9" fmla="*/ 0 h 13"/>
                  <a:gd name="T10" fmla="*/ 1 w 10"/>
                  <a:gd name="T11" fmla="*/ 0 h 1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"/>
                  <a:gd name="T19" fmla="*/ 0 h 13"/>
                  <a:gd name="T20" fmla="*/ 10 w 10"/>
                  <a:gd name="T21" fmla="*/ 13 h 1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" h="13">
                    <a:moveTo>
                      <a:pt x="7" y="12"/>
                    </a:moveTo>
                    <a:lnTo>
                      <a:pt x="2" y="13"/>
                    </a:lnTo>
                    <a:lnTo>
                      <a:pt x="0" y="10"/>
                    </a:lnTo>
                    <a:lnTo>
                      <a:pt x="10" y="2"/>
                    </a:lnTo>
                    <a:lnTo>
                      <a:pt x="3" y="0"/>
                    </a:lnTo>
                    <a:lnTo>
                      <a:pt x="7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19" name="Freeform 308"/>
              <p:cNvSpPr>
                <a:spLocks/>
              </p:cNvSpPr>
              <p:nvPr/>
            </p:nvSpPr>
            <p:spPr bwMode="auto">
              <a:xfrm>
                <a:off x="2778" y="2204"/>
                <a:ext cx="69" cy="49"/>
              </a:xfrm>
              <a:custGeom>
                <a:avLst/>
                <a:gdLst>
                  <a:gd name="T0" fmla="*/ 0 w 138"/>
                  <a:gd name="T1" fmla="*/ 1 h 97"/>
                  <a:gd name="T2" fmla="*/ 0 w 138"/>
                  <a:gd name="T3" fmla="*/ 1 h 97"/>
                  <a:gd name="T4" fmla="*/ 1 w 138"/>
                  <a:gd name="T5" fmla="*/ 1 h 97"/>
                  <a:gd name="T6" fmla="*/ 1 w 138"/>
                  <a:gd name="T7" fmla="*/ 1 h 97"/>
                  <a:gd name="T8" fmla="*/ 1 w 138"/>
                  <a:gd name="T9" fmla="*/ 1 h 97"/>
                  <a:gd name="T10" fmla="*/ 1 w 138"/>
                  <a:gd name="T11" fmla="*/ 1 h 97"/>
                  <a:gd name="T12" fmla="*/ 1 w 138"/>
                  <a:gd name="T13" fmla="*/ 1 h 97"/>
                  <a:gd name="T14" fmla="*/ 1 w 138"/>
                  <a:gd name="T15" fmla="*/ 1 h 97"/>
                  <a:gd name="T16" fmla="*/ 1 w 138"/>
                  <a:gd name="T17" fmla="*/ 1 h 97"/>
                  <a:gd name="T18" fmla="*/ 1 w 138"/>
                  <a:gd name="T19" fmla="*/ 1 h 97"/>
                  <a:gd name="T20" fmla="*/ 1 w 138"/>
                  <a:gd name="T21" fmla="*/ 0 h 97"/>
                  <a:gd name="T22" fmla="*/ 1 w 138"/>
                  <a:gd name="T23" fmla="*/ 1 h 97"/>
                  <a:gd name="T24" fmla="*/ 1 w 138"/>
                  <a:gd name="T25" fmla="*/ 1 h 97"/>
                  <a:gd name="T26" fmla="*/ 1 w 138"/>
                  <a:gd name="T27" fmla="*/ 1 h 97"/>
                  <a:gd name="T28" fmla="*/ 1 w 138"/>
                  <a:gd name="T29" fmla="*/ 1 h 97"/>
                  <a:gd name="T30" fmla="*/ 1 w 138"/>
                  <a:gd name="T31" fmla="*/ 1 h 97"/>
                  <a:gd name="T32" fmla="*/ 1 w 138"/>
                  <a:gd name="T33" fmla="*/ 1 h 97"/>
                  <a:gd name="T34" fmla="*/ 1 w 138"/>
                  <a:gd name="T35" fmla="*/ 1 h 97"/>
                  <a:gd name="T36" fmla="*/ 1 w 138"/>
                  <a:gd name="T37" fmla="*/ 1 h 97"/>
                  <a:gd name="T38" fmla="*/ 1 w 138"/>
                  <a:gd name="T39" fmla="*/ 1 h 97"/>
                  <a:gd name="T40" fmla="*/ 1 w 138"/>
                  <a:gd name="T41" fmla="*/ 1 h 97"/>
                  <a:gd name="T42" fmla="*/ 1 w 138"/>
                  <a:gd name="T43" fmla="*/ 1 h 97"/>
                  <a:gd name="T44" fmla="*/ 0 w 138"/>
                  <a:gd name="T45" fmla="*/ 1 h 97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38"/>
                  <a:gd name="T70" fmla="*/ 0 h 97"/>
                  <a:gd name="T71" fmla="*/ 138 w 138"/>
                  <a:gd name="T72" fmla="*/ 97 h 97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38" h="97">
                    <a:moveTo>
                      <a:pt x="0" y="95"/>
                    </a:moveTo>
                    <a:lnTo>
                      <a:pt x="0" y="84"/>
                    </a:lnTo>
                    <a:lnTo>
                      <a:pt x="3" y="74"/>
                    </a:lnTo>
                    <a:lnTo>
                      <a:pt x="8" y="65"/>
                    </a:lnTo>
                    <a:lnTo>
                      <a:pt x="15" y="56"/>
                    </a:lnTo>
                    <a:lnTo>
                      <a:pt x="29" y="44"/>
                    </a:lnTo>
                    <a:lnTo>
                      <a:pt x="49" y="36"/>
                    </a:lnTo>
                    <a:lnTo>
                      <a:pt x="91" y="21"/>
                    </a:lnTo>
                    <a:lnTo>
                      <a:pt x="113" y="12"/>
                    </a:lnTo>
                    <a:lnTo>
                      <a:pt x="121" y="7"/>
                    </a:lnTo>
                    <a:lnTo>
                      <a:pt x="131" y="0"/>
                    </a:lnTo>
                    <a:lnTo>
                      <a:pt x="138" y="11"/>
                    </a:lnTo>
                    <a:lnTo>
                      <a:pt x="128" y="17"/>
                    </a:lnTo>
                    <a:lnTo>
                      <a:pt x="118" y="23"/>
                    </a:lnTo>
                    <a:lnTo>
                      <a:pt x="96" y="32"/>
                    </a:lnTo>
                    <a:lnTo>
                      <a:pt x="54" y="47"/>
                    </a:lnTo>
                    <a:lnTo>
                      <a:pt x="36" y="54"/>
                    </a:lnTo>
                    <a:lnTo>
                      <a:pt x="23" y="66"/>
                    </a:lnTo>
                    <a:lnTo>
                      <a:pt x="18" y="72"/>
                    </a:lnTo>
                    <a:lnTo>
                      <a:pt x="14" y="79"/>
                    </a:lnTo>
                    <a:lnTo>
                      <a:pt x="11" y="87"/>
                    </a:lnTo>
                    <a:lnTo>
                      <a:pt x="11" y="97"/>
                    </a:ln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20" name="Freeform 309"/>
              <p:cNvSpPr>
                <a:spLocks/>
              </p:cNvSpPr>
              <p:nvPr/>
            </p:nvSpPr>
            <p:spPr bwMode="auto">
              <a:xfrm>
                <a:off x="2778" y="2252"/>
                <a:ext cx="5" cy="1"/>
              </a:xfrm>
              <a:custGeom>
                <a:avLst/>
                <a:gdLst>
                  <a:gd name="T0" fmla="*/ 0 w 11"/>
                  <a:gd name="T1" fmla="*/ 1 h 2"/>
                  <a:gd name="T2" fmla="*/ 0 w 11"/>
                  <a:gd name="T3" fmla="*/ 1 h 2"/>
                  <a:gd name="T4" fmla="*/ 0 w 11"/>
                  <a:gd name="T5" fmla="*/ 0 h 2"/>
                  <a:gd name="T6" fmla="*/ 0 w 11"/>
                  <a:gd name="T7" fmla="*/ 1 h 2"/>
                  <a:gd name="T8" fmla="*/ 0 w 11"/>
                  <a:gd name="T9" fmla="*/ 0 h 2"/>
                  <a:gd name="T10" fmla="*/ 0 w 11"/>
                  <a:gd name="T11" fmla="*/ 1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1"/>
                  <a:gd name="T19" fmla="*/ 0 h 2"/>
                  <a:gd name="T20" fmla="*/ 11 w 11"/>
                  <a:gd name="T21" fmla="*/ 2 h 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1" h="2">
                    <a:moveTo>
                      <a:pt x="0" y="2"/>
                    </a:moveTo>
                    <a:lnTo>
                      <a:pt x="0" y="1"/>
                    </a:lnTo>
                    <a:lnTo>
                      <a:pt x="0" y="0"/>
                    </a:lnTo>
                    <a:lnTo>
                      <a:pt x="11" y="2"/>
                    </a:lnTo>
                    <a:lnTo>
                      <a:pt x="11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21" name="Freeform 310"/>
              <p:cNvSpPr>
                <a:spLocks/>
              </p:cNvSpPr>
              <p:nvPr/>
            </p:nvSpPr>
            <p:spPr bwMode="auto">
              <a:xfrm>
                <a:off x="2844" y="2159"/>
                <a:ext cx="13" cy="50"/>
              </a:xfrm>
              <a:custGeom>
                <a:avLst/>
                <a:gdLst>
                  <a:gd name="T0" fmla="*/ 0 w 28"/>
                  <a:gd name="T1" fmla="*/ 1 h 100"/>
                  <a:gd name="T2" fmla="*/ 0 w 28"/>
                  <a:gd name="T3" fmla="*/ 1 h 100"/>
                  <a:gd name="T4" fmla="*/ 0 w 28"/>
                  <a:gd name="T5" fmla="*/ 1 h 100"/>
                  <a:gd name="T6" fmla="*/ 0 w 28"/>
                  <a:gd name="T7" fmla="*/ 1 h 100"/>
                  <a:gd name="T8" fmla="*/ 0 w 28"/>
                  <a:gd name="T9" fmla="*/ 1 h 100"/>
                  <a:gd name="T10" fmla="*/ 0 w 28"/>
                  <a:gd name="T11" fmla="*/ 1 h 100"/>
                  <a:gd name="T12" fmla="*/ 0 w 28"/>
                  <a:gd name="T13" fmla="*/ 0 h 100"/>
                  <a:gd name="T14" fmla="*/ 0 w 28"/>
                  <a:gd name="T15" fmla="*/ 0 h 100"/>
                  <a:gd name="T16" fmla="*/ 0 w 28"/>
                  <a:gd name="T17" fmla="*/ 1 h 100"/>
                  <a:gd name="T18" fmla="*/ 0 w 28"/>
                  <a:gd name="T19" fmla="*/ 1 h 100"/>
                  <a:gd name="T20" fmla="*/ 0 w 28"/>
                  <a:gd name="T21" fmla="*/ 1 h 100"/>
                  <a:gd name="T22" fmla="*/ 0 w 28"/>
                  <a:gd name="T23" fmla="*/ 1 h 100"/>
                  <a:gd name="T24" fmla="*/ 0 w 28"/>
                  <a:gd name="T25" fmla="*/ 1 h 100"/>
                  <a:gd name="T26" fmla="*/ 0 w 28"/>
                  <a:gd name="T27" fmla="*/ 1 h 100"/>
                  <a:gd name="T28" fmla="*/ 0 w 28"/>
                  <a:gd name="T29" fmla="*/ 1 h 1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8"/>
                  <a:gd name="T46" fmla="*/ 0 h 100"/>
                  <a:gd name="T47" fmla="*/ 28 w 28"/>
                  <a:gd name="T48" fmla="*/ 100 h 10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8" h="100">
                    <a:moveTo>
                      <a:pt x="0" y="90"/>
                    </a:moveTo>
                    <a:lnTo>
                      <a:pt x="8" y="81"/>
                    </a:lnTo>
                    <a:lnTo>
                      <a:pt x="12" y="73"/>
                    </a:lnTo>
                    <a:lnTo>
                      <a:pt x="15" y="63"/>
                    </a:lnTo>
                    <a:lnTo>
                      <a:pt x="16" y="53"/>
                    </a:lnTo>
                    <a:lnTo>
                      <a:pt x="14" y="26"/>
                    </a:lnTo>
                    <a:lnTo>
                      <a:pt x="12" y="0"/>
                    </a:lnTo>
                    <a:lnTo>
                      <a:pt x="24" y="0"/>
                    </a:lnTo>
                    <a:lnTo>
                      <a:pt x="26" y="26"/>
                    </a:lnTo>
                    <a:lnTo>
                      <a:pt x="28" y="53"/>
                    </a:lnTo>
                    <a:lnTo>
                      <a:pt x="27" y="66"/>
                    </a:lnTo>
                    <a:lnTo>
                      <a:pt x="24" y="78"/>
                    </a:lnTo>
                    <a:lnTo>
                      <a:pt x="18" y="89"/>
                    </a:lnTo>
                    <a:lnTo>
                      <a:pt x="8" y="100"/>
                    </a:lnTo>
                    <a:lnTo>
                      <a:pt x="0" y="9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22" name="Freeform 311"/>
              <p:cNvSpPr>
                <a:spLocks/>
              </p:cNvSpPr>
              <p:nvPr/>
            </p:nvSpPr>
            <p:spPr bwMode="auto">
              <a:xfrm>
                <a:off x="2844" y="2204"/>
                <a:ext cx="4" cy="5"/>
              </a:xfrm>
              <a:custGeom>
                <a:avLst/>
                <a:gdLst>
                  <a:gd name="T0" fmla="*/ 1 w 8"/>
                  <a:gd name="T1" fmla="*/ 0 h 11"/>
                  <a:gd name="T2" fmla="*/ 1 w 8"/>
                  <a:gd name="T3" fmla="*/ 0 h 11"/>
                  <a:gd name="T4" fmla="*/ 0 w 8"/>
                  <a:gd name="T5" fmla="*/ 0 h 11"/>
                  <a:gd name="T6" fmla="*/ 0 w 8"/>
                  <a:gd name="T7" fmla="*/ 0 h 11"/>
                  <a:gd name="T8" fmla="*/ 1 w 8"/>
                  <a:gd name="T9" fmla="*/ 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11"/>
                  <a:gd name="T17" fmla="*/ 8 w 8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11">
                    <a:moveTo>
                      <a:pt x="7" y="11"/>
                    </a:moveTo>
                    <a:lnTo>
                      <a:pt x="8" y="1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7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23" name="Freeform 312"/>
              <p:cNvSpPr>
                <a:spLocks/>
              </p:cNvSpPr>
              <p:nvPr/>
            </p:nvSpPr>
            <p:spPr bwMode="auto">
              <a:xfrm>
                <a:off x="2850" y="2132"/>
                <a:ext cx="44" cy="29"/>
              </a:xfrm>
              <a:custGeom>
                <a:avLst/>
                <a:gdLst>
                  <a:gd name="T0" fmla="*/ 0 w 89"/>
                  <a:gd name="T1" fmla="*/ 1 h 57"/>
                  <a:gd name="T2" fmla="*/ 0 w 89"/>
                  <a:gd name="T3" fmla="*/ 1 h 57"/>
                  <a:gd name="T4" fmla="*/ 0 w 89"/>
                  <a:gd name="T5" fmla="*/ 1 h 57"/>
                  <a:gd name="T6" fmla="*/ 0 w 89"/>
                  <a:gd name="T7" fmla="*/ 1 h 57"/>
                  <a:gd name="T8" fmla="*/ 0 w 89"/>
                  <a:gd name="T9" fmla="*/ 1 h 57"/>
                  <a:gd name="T10" fmla="*/ 0 w 89"/>
                  <a:gd name="T11" fmla="*/ 1 h 57"/>
                  <a:gd name="T12" fmla="*/ 0 w 89"/>
                  <a:gd name="T13" fmla="*/ 1 h 57"/>
                  <a:gd name="T14" fmla="*/ 0 w 89"/>
                  <a:gd name="T15" fmla="*/ 0 h 57"/>
                  <a:gd name="T16" fmla="*/ 0 w 89"/>
                  <a:gd name="T17" fmla="*/ 1 h 57"/>
                  <a:gd name="T18" fmla="*/ 0 w 89"/>
                  <a:gd name="T19" fmla="*/ 1 h 57"/>
                  <a:gd name="T20" fmla="*/ 0 w 89"/>
                  <a:gd name="T21" fmla="*/ 1 h 57"/>
                  <a:gd name="T22" fmla="*/ 0 w 89"/>
                  <a:gd name="T23" fmla="*/ 1 h 57"/>
                  <a:gd name="T24" fmla="*/ 0 w 89"/>
                  <a:gd name="T25" fmla="*/ 1 h 57"/>
                  <a:gd name="T26" fmla="*/ 0 w 89"/>
                  <a:gd name="T27" fmla="*/ 1 h 57"/>
                  <a:gd name="T28" fmla="*/ 0 w 89"/>
                  <a:gd name="T29" fmla="*/ 1 h 57"/>
                  <a:gd name="T30" fmla="*/ 0 w 89"/>
                  <a:gd name="T31" fmla="*/ 1 h 57"/>
                  <a:gd name="T32" fmla="*/ 0 w 89"/>
                  <a:gd name="T33" fmla="*/ 1 h 5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89"/>
                  <a:gd name="T52" fmla="*/ 0 h 57"/>
                  <a:gd name="T53" fmla="*/ 89 w 89"/>
                  <a:gd name="T54" fmla="*/ 57 h 5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89" h="57">
                    <a:moveTo>
                      <a:pt x="0" y="54"/>
                    </a:moveTo>
                    <a:lnTo>
                      <a:pt x="2" y="41"/>
                    </a:lnTo>
                    <a:lnTo>
                      <a:pt x="6" y="35"/>
                    </a:lnTo>
                    <a:lnTo>
                      <a:pt x="11" y="29"/>
                    </a:lnTo>
                    <a:lnTo>
                      <a:pt x="19" y="20"/>
                    </a:lnTo>
                    <a:lnTo>
                      <a:pt x="31" y="14"/>
                    </a:lnTo>
                    <a:lnTo>
                      <a:pt x="59" y="5"/>
                    </a:lnTo>
                    <a:lnTo>
                      <a:pt x="87" y="0"/>
                    </a:lnTo>
                    <a:lnTo>
                      <a:pt x="89" y="12"/>
                    </a:lnTo>
                    <a:lnTo>
                      <a:pt x="61" y="17"/>
                    </a:lnTo>
                    <a:lnTo>
                      <a:pt x="36" y="25"/>
                    </a:lnTo>
                    <a:lnTo>
                      <a:pt x="26" y="31"/>
                    </a:lnTo>
                    <a:lnTo>
                      <a:pt x="19" y="38"/>
                    </a:lnTo>
                    <a:lnTo>
                      <a:pt x="16" y="42"/>
                    </a:lnTo>
                    <a:lnTo>
                      <a:pt x="14" y="45"/>
                    </a:lnTo>
                    <a:lnTo>
                      <a:pt x="12" y="57"/>
                    </a:lnTo>
                    <a:lnTo>
                      <a:pt x="0" y="5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24" name="Freeform 313"/>
              <p:cNvSpPr>
                <a:spLocks/>
              </p:cNvSpPr>
              <p:nvPr/>
            </p:nvSpPr>
            <p:spPr bwMode="auto">
              <a:xfrm>
                <a:off x="2850" y="2159"/>
                <a:ext cx="5" cy="2"/>
              </a:xfrm>
              <a:custGeom>
                <a:avLst/>
                <a:gdLst>
                  <a:gd name="T0" fmla="*/ 0 w 12"/>
                  <a:gd name="T1" fmla="*/ 1 h 3"/>
                  <a:gd name="T2" fmla="*/ 0 w 12"/>
                  <a:gd name="T3" fmla="*/ 0 h 3"/>
                  <a:gd name="T4" fmla="*/ 0 w 12"/>
                  <a:gd name="T5" fmla="*/ 1 h 3"/>
                  <a:gd name="T6" fmla="*/ 0 w 12"/>
                  <a:gd name="T7" fmla="*/ 1 h 3"/>
                  <a:gd name="T8" fmla="*/ 0 w 12"/>
                  <a:gd name="T9" fmla="*/ 1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"/>
                  <a:gd name="T16" fmla="*/ 0 h 3"/>
                  <a:gd name="T17" fmla="*/ 12 w 12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" h="3">
                    <a:moveTo>
                      <a:pt x="0" y="1"/>
                    </a:moveTo>
                    <a:lnTo>
                      <a:pt x="0" y="0"/>
                    </a:lnTo>
                    <a:lnTo>
                      <a:pt x="12" y="3"/>
                    </a:lnTo>
                    <a:lnTo>
                      <a:pt x="12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25" name="Freeform 314"/>
              <p:cNvSpPr>
                <a:spLocks/>
              </p:cNvSpPr>
              <p:nvPr/>
            </p:nvSpPr>
            <p:spPr bwMode="auto">
              <a:xfrm>
                <a:off x="2883" y="2134"/>
                <a:ext cx="13" cy="26"/>
              </a:xfrm>
              <a:custGeom>
                <a:avLst/>
                <a:gdLst>
                  <a:gd name="T0" fmla="*/ 1 w 26"/>
                  <a:gd name="T1" fmla="*/ 1 h 52"/>
                  <a:gd name="T2" fmla="*/ 1 w 26"/>
                  <a:gd name="T3" fmla="*/ 1 h 52"/>
                  <a:gd name="T4" fmla="*/ 1 w 26"/>
                  <a:gd name="T5" fmla="*/ 1 h 52"/>
                  <a:gd name="T6" fmla="*/ 1 w 26"/>
                  <a:gd name="T7" fmla="*/ 1 h 52"/>
                  <a:gd name="T8" fmla="*/ 1 w 26"/>
                  <a:gd name="T9" fmla="*/ 1 h 52"/>
                  <a:gd name="T10" fmla="*/ 0 w 26"/>
                  <a:gd name="T11" fmla="*/ 1 h 52"/>
                  <a:gd name="T12" fmla="*/ 1 w 26"/>
                  <a:gd name="T13" fmla="*/ 1 h 52"/>
                  <a:gd name="T14" fmla="*/ 1 w 26"/>
                  <a:gd name="T15" fmla="*/ 0 h 52"/>
                  <a:gd name="T16" fmla="*/ 1 w 26"/>
                  <a:gd name="T17" fmla="*/ 1 h 5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6"/>
                  <a:gd name="T28" fmla="*/ 0 h 52"/>
                  <a:gd name="T29" fmla="*/ 26 w 26"/>
                  <a:gd name="T30" fmla="*/ 52 h 5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6" h="52">
                    <a:moveTo>
                      <a:pt x="26" y="5"/>
                    </a:moveTo>
                    <a:lnTo>
                      <a:pt x="16" y="30"/>
                    </a:lnTo>
                    <a:lnTo>
                      <a:pt x="12" y="38"/>
                    </a:lnTo>
                    <a:lnTo>
                      <a:pt x="15" y="51"/>
                    </a:lnTo>
                    <a:lnTo>
                      <a:pt x="2" y="52"/>
                    </a:lnTo>
                    <a:lnTo>
                      <a:pt x="0" y="38"/>
                    </a:lnTo>
                    <a:lnTo>
                      <a:pt x="4" y="25"/>
                    </a:lnTo>
                    <a:lnTo>
                      <a:pt x="15" y="0"/>
                    </a:lnTo>
                    <a:lnTo>
                      <a:pt x="26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26" name="Freeform 315"/>
              <p:cNvSpPr>
                <a:spLocks/>
              </p:cNvSpPr>
              <p:nvPr/>
            </p:nvSpPr>
            <p:spPr bwMode="auto">
              <a:xfrm>
                <a:off x="2890" y="2131"/>
                <a:ext cx="8" cy="7"/>
              </a:xfrm>
              <a:custGeom>
                <a:avLst/>
                <a:gdLst>
                  <a:gd name="T0" fmla="*/ 1 w 16"/>
                  <a:gd name="T1" fmla="*/ 1 h 14"/>
                  <a:gd name="T2" fmla="*/ 1 w 16"/>
                  <a:gd name="T3" fmla="*/ 0 h 14"/>
                  <a:gd name="T4" fmla="*/ 1 w 16"/>
                  <a:gd name="T5" fmla="*/ 1 h 14"/>
                  <a:gd name="T6" fmla="*/ 0 w 16"/>
                  <a:gd name="T7" fmla="*/ 1 h 14"/>
                  <a:gd name="T8" fmla="*/ 1 w 16"/>
                  <a:gd name="T9" fmla="*/ 1 h 14"/>
                  <a:gd name="T10" fmla="*/ 1 w 16"/>
                  <a:gd name="T11" fmla="*/ 1 h 1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6"/>
                  <a:gd name="T19" fmla="*/ 0 h 14"/>
                  <a:gd name="T20" fmla="*/ 16 w 16"/>
                  <a:gd name="T21" fmla="*/ 14 h 1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6" h="14">
                    <a:moveTo>
                      <a:pt x="5" y="2"/>
                    </a:moveTo>
                    <a:lnTo>
                      <a:pt x="16" y="0"/>
                    </a:lnTo>
                    <a:lnTo>
                      <a:pt x="11" y="11"/>
                    </a:lnTo>
                    <a:lnTo>
                      <a:pt x="0" y="6"/>
                    </a:lnTo>
                    <a:lnTo>
                      <a:pt x="7" y="14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27" name="Freeform 316"/>
              <p:cNvSpPr>
                <a:spLocks/>
              </p:cNvSpPr>
              <p:nvPr/>
            </p:nvSpPr>
            <p:spPr bwMode="auto">
              <a:xfrm>
                <a:off x="2884" y="2158"/>
                <a:ext cx="95" cy="60"/>
              </a:xfrm>
              <a:custGeom>
                <a:avLst/>
                <a:gdLst>
                  <a:gd name="T0" fmla="*/ 0 w 191"/>
                  <a:gd name="T1" fmla="*/ 0 h 120"/>
                  <a:gd name="T2" fmla="*/ 0 w 191"/>
                  <a:gd name="T3" fmla="*/ 1 h 120"/>
                  <a:gd name="T4" fmla="*/ 0 w 191"/>
                  <a:gd name="T5" fmla="*/ 1 h 120"/>
                  <a:gd name="T6" fmla="*/ 0 w 191"/>
                  <a:gd name="T7" fmla="*/ 1 h 120"/>
                  <a:gd name="T8" fmla="*/ 0 w 191"/>
                  <a:gd name="T9" fmla="*/ 1 h 120"/>
                  <a:gd name="T10" fmla="*/ 0 w 191"/>
                  <a:gd name="T11" fmla="*/ 1 h 120"/>
                  <a:gd name="T12" fmla="*/ 0 w 191"/>
                  <a:gd name="T13" fmla="*/ 1 h 120"/>
                  <a:gd name="T14" fmla="*/ 0 w 191"/>
                  <a:gd name="T15" fmla="*/ 1 h 120"/>
                  <a:gd name="T16" fmla="*/ 0 w 191"/>
                  <a:gd name="T17" fmla="*/ 1 h 120"/>
                  <a:gd name="T18" fmla="*/ 0 w 191"/>
                  <a:gd name="T19" fmla="*/ 1 h 120"/>
                  <a:gd name="T20" fmla="*/ 0 w 191"/>
                  <a:gd name="T21" fmla="*/ 1 h 120"/>
                  <a:gd name="T22" fmla="*/ 0 w 191"/>
                  <a:gd name="T23" fmla="*/ 1 h 120"/>
                  <a:gd name="T24" fmla="*/ 0 w 191"/>
                  <a:gd name="T25" fmla="*/ 1 h 120"/>
                  <a:gd name="T26" fmla="*/ 0 w 191"/>
                  <a:gd name="T27" fmla="*/ 1 h 120"/>
                  <a:gd name="T28" fmla="*/ 0 w 191"/>
                  <a:gd name="T29" fmla="*/ 1 h 120"/>
                  <a:gd name="T30" fmla="*/ 0 w 191"/>
                  <a:gd name="T31" fmla="*/ 1 h 120"/>
                  <a:gd name="T32" fmla="*/ 0 w 191"/>
                  <a:gd name="T33" fmla="*/ 1 h 120"/>
                  <a:gd name="T34" fmla="*/ 0 w 191"/>
                  <a:gd name="T35" fmla="*/ 1 h 120"/>
                  <a:gd name="T36" fmla="*/ 0 w 191"/>
                  <a:gd name="T37" fmla="*/ 1 h 120"/>
                  <a:gd name="T38" fmla="*/ 0 w 191"/>
                  <a:gd name="T39" fmla="*/ 1 h 120"/>
                  <a:gd name="T40" fmla="*/ 0 w 191"/>
                  <a:gd name="T41" fmla="*/ 1 h 120"/>
                  <a:gd name="T42" fmla="*/ 0 w 191"/>
                  <a:gd name="T43" fmla="*/ 1 h 120"/>
                  <a:gd name="T44" fmla="*/ 0 w 191"/>
                  <a:gd name="T45" fmla="*/ 0 h 12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91"/>
                  <a:gd name="T70" fmla="*/ 0 h 120"/>
                  <a:gd name="T71" fmla="*/ 191 w 191"/>
                  <a:gd name="T72" fmla="*/ 120 h 120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91" h="120">
                    <a:moveTo>
                      <a:pt x="12" y="0"/>
                    </a:moveTo>
                    <a:lnTo>
                      <a:pt x="21" y="16"/>
                    </a:lnTo>
                    <a:lnTo>
                      <a:pt x="35" y="34"/>
                    </a:lnTo>
                    <a:lnTo>
                      <a:pt x="55" y="52"/>
                    </a:lnTo>
                    <a:lnTo>
                      <a:pt x="79" y="68"/>
                    </a:lnTo>
                    <a:lnTo>
                      <a:pt x="106" y="84"/>
                    </a:lnTo>
                    <a:lnTo>
                      <a:pt x="120" y="91"/>
                    </a:lnTo>
                    <a:lnTo>
                      <a:pt x="135" y="97"/>
                    </a:lnTo>
                    <a:lnTo>
                      <a:pt x="148" y="101"/>
                    </a:lnTo>
                    <a:lnTo>
                      <a:pt x="164" y="105"/>
                    </a:lnTo>
                    <a:lnTo>
                      <a:pt x="191" y="108"/>
                    </a:lnTo>
                    <a:lnTo>
                      <a:pt x="190" y="120"/>
                    </a:lnTo>
                    <a:lnTo>
                      <a:pt x="162" y="117"/>
                    </a:lnTo>
                    <a:lnTo>
                      <a:pt x="146" y="113"/>
                    </a:lnTo>
                    <a:lnTo>
                      <a:pt x="130" y="108"/>
                    </a:lnTo>
                    <a:lnTo>
                      <a:pt x="115" y="103"/>
                    </a:lnTo>
                    <a:lnTo>
                      <a:pt x="101" y="96"/>
                    </a:lnTo>
                    <a:lnTo>
                      <a:pt x="72" y="78"/>
                    </a:lnTo>
                    <a:lnTo>
                      <a:pt x="47" y="61"/>
                    </a:lnTo>
                    <a:lnTo>
                      <a:pt x="26" y="42"/>
                    </a:lnTo>
                    <a:lnTo>
                      <a:pt x="10" y="23"/>
                    </a:lnTo>
                    <a:lnTo>
                      <a:pt x="0" y="5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28" name="Freeform 317"/>
              <p:cNvSpPr>
                <a:spLocks/>
              </p:cNvSpPr>
              <p:nvPr/>
            </p:nvSpPr>
            <p:spPr bwMode="auto">
              <a:xfrm>
                <a:off x="2884" y="2158"/>
                <a:ext cx="6" cy="4"/>
              </a:xfrm>
              <a:custGeom>
                <a:avLst/>
                <a:gdLst>
                  <a:gd name="T0" fmla="*/ 0 w 13"/>
                  <a:gd name="T1" fmla="*/ 1 h 6"/>
                  <a:gd name="T2" fmla="*/ 0 w 13"/>
                  <a:gd name="T3" fmla="*/ 1 h 6"/>
                  <a:gd name="T4" fmla="*/ 0 w 13"/>
                  <a:gd name="T5" fmla="*/ 1 h 6"/>
                  <a:gd name="T6" fmla="*/ 0 w 13"/>
                  <a:gd name="T7" fmla="*/ 0 h 6"/>
                  <a:gd name="T8" fmla="*/ 0 w 13"/>
                  <a:gd name="T9" fmla="*/ 1 h 6"/>
                  <a:gd name="T10" fmla="*/ 0 w 13"/>
                  <a:gd name="T11" fmla="*/ 1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3"/>
                  <a:gd name="T19" fmla="*/ 0 h 6"/>
                  <a:gd name="T20" fmla="*/ 13 w 1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3" h="6">
                    <a:moveTo>
                      <a:pt x="0" y="3"/>
                    </a:moveTo>
                    <a:lnTo>
                      <a:pt x="0" y="6"/>
                    </a:lnTo>
                    <a:lnTo>
                      <a:pt x="0" y="5"/>
                    </a:lnTo>
                    <a:lnTo>
                      <a:pt x="12" y="0"/>
                    </a:lnTo>
                    <a:lnTo>
                      <a:pt x="13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29" name="Freeform 318"/>
              <p:cNvSpPr>
                <a:spLocks/>
              </p:cNvSpPr>
              <p:nvPr/>
            </p:nvSpPr>
            <p:spPr bwMode="auto">
              <a:xfrm>
                <a:off x="2979" y="2179"/>
                <a:ext cx="97" cy="39"/>
              </a:xfrm>
              <a:custGeom>
                <a:avLst/>
                <a:gdLst>
                  <a:gd name="T0" fmla="*/ 0 w 192"/>
                  <a:gd name="T1" fmla="*/ 0 h 79"/>
                  <a:gd name="T2" fmla="*/ 1 w 192"/>
                  <a:gd name="T3" fmla="*/ 0 h 79"/>
                  <a:gd name="T4" fmla="*/ 1 w 192"/>
                  <a:gd name="T5" fmla="*/ 0 h 79"/>
                  <a:gd name="T6" fmla="*/ 1 w 192"/>
                  <a:gd name="T7" fmla="*/ 0 h 79"/>
                  <a:gd name="T8" fmla="*/ 1 w 192"/>
                  <a:gd name="T9" fmla="*/ 0 h 79"/>
                  <a:gd name="T10" fmla="*/ 1 w 192"/>
                  <a:gd name="T11" fmla="*/ 0 h 79"/>
                  <a:gd name="T12" fmla="*/ 1 w 192"/>
                  <a:gd name="T13" fmla="*/ 0 h 79"/>
                  <a:gd name="T14" fmla="*/ 1 w 192"/>
                  <a:gd name="T15" fmla="*/ 0 h 79"/>
                  <a:gd name="T16" fmla="*/ 1 w 192"/>
                  <a:gd name="T17" fmla="*/ 0 h 79"/>
                  <a:gd name="T18" fmla="*/ 1 w 192"/>
                  <a:gd name="T19" fmla="*/ 0 h 79"/>
                  <a:gd name="T20" fmla="*/ 1 w 192"/>
                  <a:gd name="T21" fmla="*/ 0 h 79"/>
                  <a:gd name="T22" fmla="*/ 1 w 192"/>
                  <a:gd name="T23" fmla="*/ 0 h 79"/>
                  <a:gd name="T24" fmla="*/ 1 w 192"/>
                  <a:gd name="T25" fmla="*/ 0 h 79"/>
                  <a:gd name="T26" fmla="*/ 1 w 192"/>
                  <a:gd name="T27" fmla="*/ 0 h 79"/>
                  <a:gd name="T28" fmla="*/ 1 w 192"/>
                  <a:gd name="T29" fmla="*/ 0 h 79"/>
                  <a:gd name="T30" fmla="*/ 1 w 192"/>
                  <a:gd name="T31" fmla="*/ 0 h 79"/>
                  <a:gd name="T32" fmla="*/ 1 w 192"/>
                  <a:gd name="T33" fmla="*/ 0 h 79"/>
                  <a:gd name="T34" fmla="*/ 1 w 192"/>
                  <a:gd name="T35" fmla="*/ 0 h 79"/>
                  <a:gd name="T36" fmla="*/ 1 w 192"/>
                  <a:gd name="T37" fmla="*/ 0 h 79"/>
                  <a:gd name="T38" fmla="*/ 1 w 192"/>
                  <a:gd name="T39" fmla="*/ 0 h 79"/>
                  <a:gd name="T40" fmla="*/ 1 w 192"/>
                  <a:gd name="T41" fmla="*/ 0 h 79"/>
                  <a:gd name="T42" fmla="*/ 1 w 192"/>
                  <a:gd name="T43" fmla="*/ 0 h 79"/>
                  <a:gd name="T44" fmla="*/ 1 w 192"/>
                  <a:gd name="T45" fmla="*/ 0 h 79"/>
                  <a:gd name="T46" fmla="*/ 0 w 192"/>
                  <a:gd name="T47" fmla="*/ 0 h 79"/>
                  <a:gd name="T48" fmla="*/ 0 w 192"/>
                  <a:gd name="T49" fmla="*/ 0 h 79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92"/>
                  <a:gd name="T76" fmla="*/ 0 h 79"/>
                  <a:gd name="T77" fmla="*/ 192 w 192"/>
                  <a:gd name="T78" fmla="*/ 79 h 79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92" h="79">
                    <a:moveTo>
                      <a:pt x="0" y="67"/>
                    </a:moveTo>
                    <a:lnTo>
                      <a:pt x="64" y="67"/>
                    </a:lnTo>
                    <a:lnTo>
                      <a:pt x="95" y="65"/>
                    </a:lnTo>
                    <a:lnTo>
                      <a:pt x="124" y="61"/>
                    </a:lnTo>
                    <a:lnTo>
                      <a:pt x="136" y="59"/>
                    </a:lnTo>
                    <a:lnTo>
                      <a:pt x="147" y="55"/>
                    </a:lnTo>
                    <a:lnTo>
                      <a:pt x="156" y="48"/>
                    </a:lnTo>
                    <a:lnTo>
                      <a:pt x="165" y="42"/>
                    </a:lnTo>
                    <a:lnTo>
                      <a:pt x="172" y="33"/>
                    </a:lnTo>
                    <a:lnTo>
                      <a:pt x="176" y="25"/>
                    </a:lnTo>
                    <a:lnTo>
                      <a:pt x="180" y="14"/>
                    </a:lnTo>
                    <a:lnTo>
                      <a:pt x="181" y="0"/>
                    </a:lnTo>
                    <a:lnTo>
                      <a:pt x="192" y="2"/>
                    </a:lnTo>
                    <a:lnTo>
                      <a:pt x="191" y="17"/>
                    </a:lnTo>
                    <a:lnTo>
                      <a:pt x="187" y="30"/>
                    </a:lnTo>
                    <a:lnTo>
                      <a:pt x="181" y="41"/>
                    </a:lnTo>
                    <a:lnTo>
                      <a:pt x="173" y="51"/>
                    </a:lnTo>
                    <a:lnTo>
                      <a:pt x="163" y="59"/>
                    </a:lnTo>
                    <a:lnTo>
                      <a:pt x="152" y="66"/>
                    </a:lnTo>
                    <a:lnTo>
                      <a:pt x="140" y="70"/>
                    </a:lnTo>
                    <a:lnTo>
                      <a:pt x="126" y="73"/>
                    </a:lnTo>
                    <a:lnTo>
                      <a:pt x="96" y="77"/>
                    </a:lnTo>
                    <a:lnTo>
                      <a:pt x="64" y="79"/>
                    </a:lnTo>
                    <a:lnTo>
                      <a:pt x="0" y="79"/>
                    </a:lnTo>
                    <a:lnTo>
                      <a:pt x="0" y="6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30" name="Freeform 319"/>
              <p:cNvSpPr>
                <a:spLocks/>
              </p:cNvSpPr>
              <p:nvPr/>
            </p:nvSpPr>
            <p:spPr bwMode="auto">
              <a:xfrm>
                <a:off x="2979" y="2212"/>
                <a:ext cx="1" cy="6"/>
              </a:xfrm>
              <a:custGeom>
                <a:avLst/>
                <a:gdLst>
                  <a:gd name="T0" fmla="*/ 0 w 1"/>
                  <a:gd name="T1" fmla="*/ 1 h 12"/>
                  <a:gd name="T2" fmla="*/ 1 w 1"/>
                  <a:gd name="T3" fmla="*/ 1 h 12"/>
                  <a:gd name="T4" fmla="*/ 1 w 1"/>
                  <a:gd name="T5" fmla="*/ 0 h 12"/>
                  <a:gd name="T6" fmla="*/ 0 w 1"/>
                  <a:gd name="T7" fmla="*/ 1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2"/>
                  <a:gd name="T14" fmla="*/ 1 w 1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2">
                    <a:moveTo>
                      <a:pt x="0" y="12"/>
                    </a:moveTo>
                    <a:lnTo>
                      <a:pt x="1" y="12"/>
                    </a:lnTo>
                    <a:lnTo>
                      <a:pt x="1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31" name="Freeform 320"/>
              <p:cNvSpPr>
                <a:spLocks/>
              </p:cNvSpPr>
              <p:nvPr/>
            </p:nvSpPr>
            <p:spPr bwMode="auto">
              <a:xfrm>
                <a:off x="3060" y="2135"/>
                <a:ext cx="16" cy="44"/>
              </a:xfrm>
              <a:custGeom>
                <a:avLst/>
                <a:gdLst>
                  <a:gd name="T0" fmla="*/ 1 w 31"/>
                  <a:gd name="T1" fmla="*/ 0 h 89"/>
                  <a:gd name="T2" fmla="*/ 1 w 31"/>
                  <a:gd name="T3" fmla="*/ 0 h 89"/>
                  <a:gd name="T4" fmla="*/ 1 w 31"/>
                  <a:gd name="T5" fmla="*/ 0 h 89"/>
                  <a:gd name="T6" fmla="*/ 1 w 31"/>
                  <a:gd name="T7" fmla="*/ 0 h 89"/>
                  <a:gd name="T8" fmla="*/ 1 w 31"/>
                  <a:gd name="T9" fmla="*/ 0 h 89"/>
                  <a:gd name="T10" fmla="*/ 1 w 31"/>
                  <a:gd name="T11" fmla="*/ 0 h 89"/>
                  <a:gd name="T12" fmla="*/ 0 w 31"/>
                  <a:gd name="T13" fmla="*/ 0 h 89"/>
                  <a:gd name="T14" fmla="*/ 1 w 31"/>
                  <a:gd name="T15" fmla="*/ 0 h 89"/>
                  <a:gd name="T16" fmla="*/ 1 w 31"/>
                  <a:gd name="T17" fmla="*/ 0 h 89"/>
                  <a:gd name="T18" fmla="*/ 1 w 31"/>
                  <a:gd name="T19" fmla="*/ 0 h 89"/>
                  <a:gd name="T20" fmla="*/ 1 w 31"/>
                  <a:gd name="T21" fmla="*/ 0 h 89"/>
                  <a:gd name="T22" fmla="*/ 1 w 31"/>
                  <a:gd name="T23" fmla="*/ 0 h 89"/>
                  <a:gd name="T24" fmla="*/ 1 w 31"/>
                  <a:gd name="T25" fmla="*/ 0 h 89"/>
                  <a:gd name="T26" fmla="*/ 1 w 31"/>
                  <a:gd name="T27" fmla="*/ 0 h 89"/>
                  <a:gd name="T28" fmla="*/ 1 w 31"/>
                  <a:gd name="T29" fmla="*/ 0 h 8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1"/>
                  <a:gd name="T46" fmla="*/ 0 h 89"/>
                  <a:gd name="T47" fmla="*/ 31 w 31"/>
                  <a:gd name="T48" fmla="*/ 89 h 8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1" h="89">
                    <a:moveTo>
                      <a:pt x="20" y="89"/>
                    </a:moveTo>
                    <a:lnTo>
                      <a:pt x="19" y="77"/>
                    </a:lnTo>
                    <a:lnTo>
                      <a:pt x="17" y="66"/>
                    </a:lnTo>
                    <a:lnTo>
                      <a:pt x="10" y="46"/>
                    </a:lnTo>
                    <a:lnTo>
                      <a:pt x="3" y="26"/>
                    </a:lnTo>
                    <a:lnTo>
                      <a:pt x="1" y="13"/>
                    </a:lnTo>
                    <a:lnTo>
                      <a:pt x="0" y="0"/>
                    </a:lnTo>
                    <a:lnTo>
                      <a:pt x="11" y="0"/>
                    </a:lnTo>
                    <a:lnTo>
                      <a:pt x="12" y="11"/>
                    </a:lnTo>
                    <a:lnTo>
                      <a:pt x="14" y="22"/>
                    </a:lnTo>
                    <a:lnTo>
                      <a:pt x="21" y="42"/>
                    </a:lnTo>
                    <a:lnTo>
                      <a:pt x="28" y="62"/>
                    </a:lnTo>
                    <a:lnTo>
                      <a:pt x="30" y="75"/>
                    </a:lnTo>
                    <a:lnTo>
                      <a:pt x="31" y="89"/>
                    </a:lnTo>
                    <a:lnTo>
                      <a:pt x="20" y="8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32" name="Freeform 321"/>
              <p:cNvSpPr>
                <a:spLocks/>
              </p:cNvSpPr>
              <p:nvPr/>
            </p:nvSpPr>
            <p:spPr bwMode="auto">
              <a:xfrm>
                <a:off x="3070" y="2179"/>
                <a:ext cx="6" cy="1"/>
              </a:xfrm>
              <a:custGeom>
                <a:avLst/>
                <a:gdLst>
                  <a:gd name="T0" fmla="*/ 1 w 11"/>
                  <a:gd name="T1" fmla="*/ 1 h 2"/>
                  <a:gd name="T2" fmla="*/ 1 w 11"/>
                  <a:gd name="T3" fmla="*/ 1 h 2"/>
                  <a:gd name="T4" fmla="*/ 0 w 11"/>
                  <a:gd name="T5" fmla="*/ 1 h 2"/>
                  <a:gd name="T6" fmla="*/ 0 w 11"/>
                  <a:gd name="T7" fmla="*/ 0 h 2"/>
                  <a:gd name="T8" fmla="*/ 1 w 11"/>
                  <a:gd name="T9" fmla="*/ 1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2"/>
                  <a:gd name="T17" fmla="*/ 11 w 1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2">
                    <a:moveTo>
                      <a:pt x="11" y="2"/>
                    </a:moveTo>
                    <a:lnTo>
                      <a:pt x="11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33" name="Freeform 322"/>
              <p:cNvSpPr>
                <a:spLocks/>
              </p:cNvSpPr>
              <p:nvPr/>
            </p:nvSpPr>
            <p:spPr bwMode="auto">
              <a:xfrm>
                <a:off x="3060" y="2065"/>
                <a:ext cx="23" cy="71"/>
              </a:xfrm>
              <a:custGeom>
                <a:avLst/>
                <a:gdLst>
                  <a:gd name="T0" fmla="*/ 0 w 46"/>
                  <a:gd name="T1" fmla="*/ 1 h 140"/>
                  <a:gd name="T2" fmla="*/ 1 w 46"/>
                  <a:gd name="T3" fmla="*/ 1 h 140"/>
                  <a:gd name="T4" fmla="*/ 1 w 46"/>
                  <a:gd name="T5" fmla="*/ 1 h 140"/>
                  <a:gd name="T6" fmla="*/ 1 w 46"/>
                  <a:gd name="T7" fmla="*/ 1 h 140"/>
                  <a:gd name="T8" fmla="*/ 1 w 46"/>
                  <a:gd name="T9" fmla="*/ 1 h 140"/>
                  <a:gd name="T10" fmla="*/ 1 w 46"/>
                  <a:gd name="T11" fmla="*/ 1 h 140"/>
                  <a:gd name="T12" fmla="*/ 1 w 46"/>
                  <a:gd name="T13" fmla="*/ 0 h 140"/>
                  <a:gd name="T14" fmla="*/ 1 w 46"/>
                  <a:gd name="T15" fmla="*/ 1 h 140"/>
                  <a:gd name="T16" fmla="*/ 1 w 46"/>
                  <a:gd name="T17" fmla="*/ 1 h 140"/>
                  <a:gd name="T18" fmla="*/ 1 w 46"/>
                  <a:gd name="T19" fmla="*/ 1 h 140"/>
                  <a:gd name="T20" fmla="*/ 1 w 46"/>
                  <a:gd name="T21" fmla="*/ 1 h 140"/>
                  <a:gd name="T22" fmla="*/ 1 w 46"/>
                  <a:gd name="T23" fmla="*/ 1 h 140"/>
                  <a:gd name="T24" fmla="*/ 1 w 46"/>
                  <a:gd name="T25" fmla="*/ 1 h 140"/>
                  <a:gd name="T26" fmla="*/ 1 w 46"/>
                  <a:gd name="T27" fmla="*/ 1 h 140"/>
                  <a:gd name="T28" fmla="*/ 0 w 46"/>
                  <a:gd name="T29" fmla="*/ 1 h 14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46"/>
                  <a:gd name="T46" fmla="*/ 0 h 140"/>
                  <a:gd name="T47" fmla="*/ 46 w 46"/>
                  <a:gd name="T48" fmla="*/ 140 h 14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46" h="140">
                    <a:moveTo>
                      <a:pt x="0" y="138"/>
                    </a:moveTo>
                    <a:lnTo>
                      <a:pt x="2" y="119"/>
                    </a:lnTo>
                    <a:lnTo>
                      <a:pt x="6" y="101"/>
                    </a:lnTo>
                    <a:lnTo>
                      <a:pt x="17" y="68"/>
                    </a:lnTo>
                    <a:lnTo>
                      <a:pt x="29" y="35"/>
                    </a:lnTo>
                    <a:lnTo>
                      <a:pt x="33" y="19"/>
                    </a:lnTo>
                    <a:lnTo>
                      <a:pt x="35" y="0"/>
                    </a:lnTo>
                    <a:lnTo>
                      <a:pt x="46" y="2"/>
                    </a:lnTo>
                    <a:lnTo>
                      <a:pt x="45" y="21"/>
                    </a:lnTo>
                    <a:lnTo>
                      <a:pt x="41" y="41"/>
                    </a:lnTo>
                    <a:lnTo>
                      <a:pt x="28" y="73"/>
                    </a:lnTo>
                    <a:lnTo>
                      <a:pt x="17" y="106"/>
                    </a:lnTo>
                    <a:lnTo>
                      <a:pt x="13" y="122"/>
                    </a:lnTo>
                    <a:lnTo>
                      <a:pt x="11" y="140"/>
                    </a:lnTo>
                    <a:lnTo>
                      <a:pt x="0" y="13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34" name="Freeform 323"/>
              <p:cNvSpPr>
                <a:spLocks/>
              </p:cNvSpPr>
              <p:nvPr/>
            </p:nvSpPr>
            <p:spPr bwMode="auto">
              <a:xfrm>
                <a:off x="3060" y="2135"/>
                <a:ext cx="6" cy="1"/>
              </a:xfrm>
              <a:custGeom>
                <a:avLst/>
                <a:gdLst>
                  <a:gd name="T0" fmla="*/ 0 w 11"/>
                  <a:gd name="T1" fmla="*/ 1 h 2"/>
                  <a:gd name="T2" fmla="*/ 0 w 11"/>
                  <a:gd name="T3" fmla="*/ 0 h 2"/>
                  <a:gd name="T4" fmla="*/ 1 w 11"/>
                  <a:gd name="T5" fmla="*/ 1 h 2"/>
                  <a:gd name="T6" fmla="*/ 1 w 11"/>
                  <a:gd name="T7" fmla="*/ 1 h 2"/>
                  <a:gd name="T8" fmla="*/ 0 w 11"/>
                  <a:gd name="T9" fmla="*/ 1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2"/>
                  <a:gd name="T17" fmla="*/ 11 w 1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2">
                    <a:moveTo>
                      <a:pt x="0" y="1"/>
                    </a:moveTo>
                    <a:lnTo>
                      <a:pt x="0" y="0"/>
                    </a:lnTo>
                    <a:lnTo>
                      <a:pt x="11" y="2"/>
                    </a:lnTo>
                    <a:lnTo>
                      <a:pt x="11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35" name="Freeform 324"/>
              <p:cNvSpPr>
                <a:spLocks/>
              </p:cNvSpPr>
              <p:nvPr/>
            </p:nvSpPr>
            <p:spPr bwMode="auto">
              <a:xfrm>
                <a:off x="3072" y="2042"/>
                <a:ext cx="11" cy="24"/>
              </a:xfrm>
              <a:custGeom>
                <a:avLst/>
                <a:gdLst>
                  <a:gd name="T0" fmla="*/ 1 w 22"/>
                  <a:gd name="T1" fmla="*/ 1 h 48"/>
                  <a:gd name="T2" fmla="*/ 1 w 22"/>
                  <a:gd name="T3" fmla="*/ 1 h 48"/>
                  <a:gd name="T4" fmla="*/ 1 w 22"/>
                  <a:gd name="T5" fmla="*/ 1 h 48"/>
                  <a:gd name="T6" fmla="*/ 1 w 22"/>
                  <a:gd name="T7" fmla="*/ 1 h 48"/>
                  <a:gd name="T8" fmla="*/ 1 w 22"/>
                  <a:gd name="T9" fmla="*/ 1 h 48"/>
                  <a:gd name="T10" fmla="*/ 0 w 22"/>
                  <a:gd name="T11" fmla="*/ 1 h 48"/>
                  <a:gd name="T12" fmla="*/ 1 w 22"/>
                  <a:gd name="T13" fmla="*/ 0 h 48"/>
                  <a:gd name="T14" fmla="*/ 1 w 22"/>
                  <a:gd name="T15" fmla="*/ 0 h 48"/>
                  <a:gd name="T16" fmla="*/ 1 w 22"/>
                  <a:gd name="T17" fmla="*/ 1 h 48"/>
                  <a:gd name="T18" fmla="*/ 1 w 22"/>
                  <a:gd name="T19" fmla="*/ 1 h 48"/>
                  <a:gd name="T20" fmla="*/ 1 w 22"/>
                  <a:gd name="T21" fmla="*/ 1 h 48"/>
                  <a:gd name="T22" fmla="*/ 1 w 22"/>
                  <a:gd name="T23" fmla="*/ 1 h 48"/>
                  <a:gd name="T24" fmla="*/ 1 w 22"/>
                  <a:gd name="T25" fmla="*/ 1 h 4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2"/>
                  <a:gd name="T40" fmla="*/ 0 h 48"/>
                  <a:gd name="T41" fmla="*/ 22 w 22"/>
                  <a:gd name="T42" fmla="*/ 48 h 4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2" h="48">
                    <a:moveTo>
                      <a:pt x="11" y="48"/>
                    </a:moveTo>
                    <a:lnTo>
                      <a:pt x="11" y="37"/>
                    </a:lnTo>
                    <a:lnTo>
                      <a:pt x="9" y="23"/>
                    </a:lnTo>
                    <a:lnTo>
                      <a:pt x="6" y="12"/>
                    </a:lnTo>
                    <a:lnTo>
                      <a:pt x="5" y="11"/>
                    </a:lnTo>
                    <a:lnTo>
                      <a:pt x="0" y="11"/>
                    </a:lnTo>
                    <a:lnTo>
                      <a:pt x="2" y="0"/>
                    </a:lnTo>
                    <a:lnTo>
                      <a:pt x="9" y="0"/>
                    </a:lnTo>
                    <a:lnTo>
                      <a:pt x="17" y="6"/>
                    </a:lnTo>
                    <a:lnTo>
                      <a:pt x="21" y="20"/>
                    </a:lnTo>
                    <a:lnTo>
                      <a:pt x="22" y="37"/>
                    </a:lnTo>
                    <a:lnTo>
                      <a:pt x="22" y="48"/>
                    </a:lnTo>
                    <a:lnTo>
                      <a:pt x="11" y="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36" name="Freeform 325"/>
              <p:cNvSpPr>
                <a:spLocks/>
              </p:cNvSpPr>
              <p:nvPr/>
            </p:nvSpPr>
            <p:spPr bwMode="auto">
              <a:xfrm>
                <a:off x="3077" y="2065"/>
                <a:ext cx="6" cy="1"/>
              </a:xfrm>
              <a:custGeom>
                <a:avLst/>
                <a:gdLst>
                  <a:gd name="T0" fmla="*/ 1 w 11"/>
                  <a:gd name="T1" fmla="*/ 1 h 2"/>
                  <a:gd name="T2" fmla="*/ 1 w 11"/>
                  <a:gd name="T3" fmla="*/ 1 h 2"/>
                  <a:gd name="T4" fmla="*/ 0 w 11"/>
                  <a:gd name="T5" fmla="*/ 1 h 2"/>
                  <a:gd name="T6" fmla="*/ 0 w 11"/>
                  <a:gd name="T7" fmla="*/ 0 h 2"/>
                  <a:gd name="T8" fmla="*/ 1 w 11"/>
                  <a:gd name="T9" fmla="*/ 1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2"/>
                  <a:gd name="T17" fmla="*/ 11 w 1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2">
                    <a:moveTo>
                      <a:pt x="11" y="2"/>
                    </a:moveTo>
                    <a:lnTo>
                      <a:pt x="11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37" name="Freeform 326"/>
              <p:cNvSpPr>
                <a:spLocks/>
              </p:cNvSpPr>
              <p:nvPr/>
            </p:nvSpPr>
            <p:spPr bwMode="auto">
              <a:xfrm>
                <a:off x="2993" y="2041"/>
                <a:ext cx="80" cy="63"/>
              </a:xfrm>
              <a:custGeom>
                <a:avLst/>
                <a:gdLst>
                  <a:gd name="T0" fmla="*/ 1 w 160"/>
                  <a:gd name="T1" fmla="*/ 1 h 125"/>
                  <a:gd name="T2" fmla="*/ 1 w 160"/>
                  <a:gd name="T3" fmla="*/ 1 h 125"/>
                  <a:gd name="T4" fmla="*/ 1 w 160"/>
                  <a:gd name="T5" fmla="*/ 1 h 125"/>
                  <a:gd name="T6" fmla="*/ 1 w 160"/>
                  <a:gd name="T7" fmla="*/ 1 h 125"/>
                  <a:gd name="T8" fmla="*/ 1 w 160"/>
                  <a:gd name="T9" fmla="*/ 1 h 125"/>
                  <a:gd name="T10" fmla="*/ 1 w 160"/>
                  <a:gd name="T11" fmla="*/ 1 h 125"/>
                  <a:gd name="T12" fmla="*/ 1 w 160"/>
                  <a:gd name="T13" fmla="*/ 1 h 125"/>
                  <a:gd name="T14" fmla="*/ 1 w 160"/>
                  <a:gd name="T15" fmla="*/ 1 h 125"/>
                  <a:gd name="T16" fmla="*/ 1 w 160"/>
                  <a:gd name="T17" fmla="*/ 1 h 125"/>
                  <a:gd name="T18" fmla="*/ 1 w 160"/>
                  <a:gd name="T19" fmla="*/ 1 h 125"/>
                  <a:gd name="T20" fmla="*/ 1 w 160"/>
                  <a:gd name="T21" fmla="*/ 1 h 125"/>
                  <a:gd name="T22" fmla="*/ 1 w 160"/>
                  <a:gd name="T23" fmla="*/ 1 h 125"/>
                  <a:gd name="T24" fmla="*/ 1 w 160"/>
                  <a:gd name="T25" fmla="*/ 1 h 125"/>
                  <a:gd name="T26" fmla="*/ 0 w 160"/>
                  <a:gd name="T27" fmla="*/ 1 h 125"/>
                  <a:gd name="T28" fmla="*/ 1 w 160"/>
                  <a:gd name="T29" fmla="*/ 1 h 125"/>
                  <a:gd name="T30" fmla="*/ 1 w 160"/>
                  <a:gd name="T31" fmla="*/ 1 h 125"/>
                  <a:gd name="T32" fmla="*/ 1 w 160"/>
                  <a:gd name="T33" fmla="*/ 1 h 125"/>
                  <a:gd name="T34" fmla="*/ 1 w 160"/>
                  <a:gd name="T35" fmla="*/ 1 h 125"/>
                  <a:gd name="T36" fmla="*/ 1 w 160"/>
                  <a:gd name="T37" fmla="*/ 1 h 125"/>
                  <a:gd name="T38" fmla="*/ 1 w 160"/>
                  <a:gd name="T39" fmla="*/ 1 h 125"/>
                  <a:gd name="T40" fmla="*/ 1 w 160"/>
                  <a:gd name="T41" fmla="*/ 1 h 125"/>
                  <a:gd name="T42" fmla="*/ 1 w 160"/>
                  <a:gd name="T43" fmla="*/ 1 h 125"/>
                  <a:gd name="T44" fmla="*/ 1 w 160"/>
                  <a:gd name="T45" fmla="*/ 1 h 125"/>
                  <a:gd name="T46" fmla="*/ 1 w 160"/>
                  <a:gd name="T47" fmla="*/ 1 h 125"/>
                  <a:gd name="T48" fmla="*/ 1 w 160"/>
                  <a:gd name="T49" fmla="*/ 0 h 125"/>
                  <a:gd name="T50" fmla="*/ 1 w 160"/>
                  <a:gd name="T51" fmla="*/ 1 h 125"/>
                  <a:gd name="T52" fmla="*/ 1 w 160"/>
                  <a:gd name="T53" fmla="*/ 1 h 12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60"/>
                  <a:gd name="T82" fmla="*/ 0 h 125"/>
                  <a:gd name="T83" fmla="*/ 160 w 160"/>
                  <a:gd name="T84" fmla="*/ 125 h 12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60" h="125">
                    <a:moveTo>
                      <a:pt x="158" y="13"/>
                    </a:moveTo>
                    <a:lnTo>
                      <a:pt x="152" y="11"/>
                    </a:lnTo>
                    <a:lnTo>
                      <a:pt x="145" y="13"/>
                    </a:lnTo>
                    <a:lnTo>
                      <a:pt x="138" y="17"/>
                    </a:lnTo>
                    <a:lnTo>
                      <a:pt x="131" y="23"/>
                    </a:lnTo>
                    <a:lnTo>
                      <a:pt x="114" y="40"/>
                    </a:lnTo>
                    <a:lnTo>
                      <a:pt x="97" y="62"/>
                    </a:lnTo>
                    <a:lnTo>
                      <a:pt x="76" y="83"/>
                    </a:lnTo>
                    <a:lnTo>
                      <a:pt x="55" y="105"/>
                    </a:lnTo>
                    <a:lnTo>
                      <a:pt x="43" y="113"/>
                    </a:lnTo>
                    <a:lnTo>
                      <a:pt x="30" y="120"/>
                    </a:lnTo>
                    <a:lnTo>
                      <a:pt x="15" y="124"/>
                    </a:lnTo>
                    <a:lnTo>
                      <a:pt x="2" y="125"/>
                    </a:lnTo>
                    <a:lnTo>
                      <a:pt x="0" y="114"/>
                    </a:lnTo>
                    <a:lnTo>
                      <a:pt x="12" y="113"/>
                    </a:lnTo>
                    <a:lnTo>
                      <a:pt x="25" y="109"/>
                    </a:lnTo>
                    <a:lnTo>
                      <a:pt x="36" y="103"/>
                    </a:lnTo>
                    <a:lnTo>
                      <a:pt x="47" y="96"/>
                    </a:lnTo>
                    <a:lnTo>
                      <a:pt x="67" y="75"/>
                    </a:lnTo>
                    <a:lnTo>
                      <a:pt x="87" y="54"/>
                    </a:lnTo>
                    <a:lnTo>
                      <a:pt x="105" y="32"/>
                    </a:lnTo>
                    <a:lnTo>
                      <a:pt x="123" y="14"/>
                    </a:lnTo>
                    <a:lnTo>
                      <a:pt x="131" y="7"/>
                    </a:lnTo>
                    <a:lnTo>
                      <a:pt x="140" y="2"/>
                    </a:lnTo>
                    <a:lnTo>
                      <a:pt x="150" y="0"/>
                    </a:lnTo>
                    <a:lnTo>
                      <a:pt x="160" y="2"/>
                    </a:lnTo>
                    <a:lnTo>
                      <a:pt x="158" y="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38" name="Freeform 327"/>
              <p:cNvSpPr>
                <a:spLocks/>
              </p:cNvSpPr>
              <p:nvPr/>
            </p:nvSpPr>
            <p:spPr bwMode="auto">
              <a:xfrm>
                <a:off x="3072" y="2042"/>
                <a:ext cx="1" cy="6"/>
              </a:xfrm>
              <a:custGeom>
                <a:avLst/>
                <a:gdLst>
                  <a:gd name="T0" fmla="*/ 1 w 2"/>
                  <a:gd name="T1" fmla="*/ 0 h 11"/>
                  <a:gd name="T2" fmla="*/ 0 w 2"/>
                  <a:gd name="T3" fmla="*/ 1 h 11"/>
                  <a:gd name="T4" fmla="*/ 1 w 2"/>
                  <a:gd name="T5" fmla="*/ 0 h 1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1"/>
                  <a:gd name="T11" fmla="*/ 2 w 2"/>
                  <a:gd name="T12" fmla="*/ 11 h 1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1">
                    <a:moveTo>
                      <a:pt x="2" y="0"/>
                    </a:moveTo>
                    <a:lnTo>
                      <a:pt x="0" y="1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39" name="Freeform 328"/>
              <p:cNvSpPr>
                <a:spLocks/>
              </p:cNvSpPr>
              <p:nvPr/>
            </p:nvSpPr>
            <p:spPr bwMode="auto">
              <a:xfrm>
                <a:off x="2956" y="2064"/>
                <a:ext cx="38" cy="40"/>
              </a:xfrm>
              <a:custGeom>
                <a:avLst/>
                <a:gdLst>
                  <a:gd name="T0" fmla="*/ 1 w 76"/>
                  <a:gd name="T1" fmla="*/ 1 h 79"/>
                  <a:gd name="T2" fmla="*/ 1 w 76"/>
                  <a:gd name="T3" fmla="*/ 1 h 79"/>
                  <a:gd name="T4" fmla="*/ 1 w 76"/>
                  <a:gd name="T5" fmla="*/ 1 h 79"/>
                  <a:gd name="T6" fmla="*/ 1 w 76"/>
                  <a:gd name="T7" fmla="*/ 1 h 79"/>
                  <a:gd name="T8" fmla="*/ 1 w 76"/>
                  <a:gd name="T9" fmla="*/ 1 h 79"/>
                  <a:gd name="T10" fmla="*/ 1 w 76"/>
                  <a:gd name="T11" fmla="*/ 1 h 79"/>
                  <a:gd name="T12" fmla="*/ 1 w 76"/>
                  <a:gd name="T13" fmla="*/ 1 h 79"/>
                  <a:gd name="T14" fmla="*/ 1 w 76"/>
                  <a:gd name="T15" fmla="*/ 1 h 79"/>
                  <a:gd name="T16" fmla="*/ 0 w 76"/>
                  <a:gd name="T17" fmla="*/ 1 h 79"/>
                  <a:gd name="T18" fmla="*/ 1 w 76"/>
                  <a:gd name="T19" fmla="*/ 0 h 79"/>
                  <a:gd name="T20" fmla="*/ 1 w 76"/>
                  <a:gd name="T21" fmla="*/ 1 h 79"/>
                  <a:gd name="T22" fmla="*/ 1 w 76"/>
                  <a:gd name="T23" fmla="*/ 1 h 79"/>
                  <a:gd name="T24" fmla="*/ 1 w 76"/>
                  <a:gd name="T25" fmla="*/ 1 h 79"/>
                  <a:gd name="T26" fmla="*/ 1 w 76"/>
                  <a:gd name="T27" fmla="*/ 1 h 79"/>
                  <a:gd name="T28" fmla="*/ 1 w 76"/>
                  <a:gd name="T29" fmla="*/ 1 h 79"/>
                  <a:gd name="T30" fmla="*/ 1 w 76"/>
                  <a:gd name="T31" fmla="*/ 1 h 79"/>
                  <a:gd name="T32" fmla="*/ 1 w 76"/>
                  <a:gd name="T33" fmla="*/ 1 h 79"/>
                  <a:gd name="T34" fmla="*/ 1 w 76"/>
                  <a:gd name="T35" fmla="*/ 1 h 79"/>
                  <a:gd name="T36" fmla="*/ 1 w 76"/>
                  <a:gd name="T37" fmla="*/ 1 h 7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76"/>
                  <a:gd name="T58" fmla="*/ 0 h 79"/>
                  <a:gd name="T59" fmla="*/ 76 w 76"/>
                  <a:gd name="T60" fmla="*/ 79 h 79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76" h="79">
                    <a:moveTo>
                      <a:pt x="74" y="79"/>
                    </a:moveTo>
                    <a:lnTo>
                      <a:pt x="59" y="77"/>
                    </a:lnTo>
                    <a:lnTo>
                      <a:pt x="46" y="72"/>
                    </a:lnTo>
                    <a:lnTo>
                      <a:pt x="33" y="65"/>
                    </a:lnTo>
                    <a:lnTo>
                      <a:pt x="23" y="56"/>
                    </a:lnTo>
                    <a:lnTo>
                      <a:pt x="13" y="45"/>
                    </a:lnTo>
                    <a:lnTo>
                      <a:pt x="6" y="31"/>
                    </a:lnTo>
                    <a:lnTo>
                      <a:pt x="2" y="17"/>
                    </a:lnTo>
                    <a:lnTo>
                      <a:pt x="0" y="2"/>
                    </a:lnTo>
                    <a:lnTo>
                      <a:pt x="11" y="0"/>
                    </a:lnTo>
                    <a:lnTo>
                      <a:pt x="13" y="14"/>
                    </a:lnTo>
                    <a:lnTo>
                      <a:pt x="18" y="26"/>
                    </a:lnTo>
                    <a:lnTo>
                      <a:pt x="24" y="37"/>
                    </a:lnTo>
                    <a:lnTo>
                      <a:pt x="31" y="47"/>
                    </a:lnTo>
                    <a:lnTo>
                      <a:pt x="41" y="56"/>
                    </a:lnTo>
                    <a:lnTo>
                      <a:pt x="52" y="62"/>
                    </a:lnTo>
                    <a:lnTo>
                      <a:pt x="62" y="66"/>
                    </a:lnTo>
                    <a:lnTo>
                      <a:pt x="76" y="68"/>
                    </a:lnTo>
                    <a:lnTo>
                      <a:pt x="74" y="7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40" name="Freeform 329"/>
              <p:cNvSpPr>
                <a:spLocks/>
              </p:cNvSpPr>
              <p:nvPr/>
            </p:nvSpPr>
            <p:spPr bwMode="auto">
              <a:xfrm>
                <a:off x="2993" y="2098"/>
                <a:ext cx="1" cy="6"/>
              </a:xfrm>
              <a:custGeom>
                <a:avLst/>
                <a:gdLst>
                  <a:gd name="T0" fmla="*/ 1 w 2"/>
                  <a:gd name="T1" fmla="*/ 1 h 11"/>
                  <a:gd name="T2" fmla="*/ 1 w 2"/>
                  <a:gd name="T3" fmla="*/ 1 h 11"/>
                  <a:gd name="T4" fmla="*/ 0 w 2"/>
                  <a:gd name="T5" fmla="*/ 1 h 11"/>
                  <a:gd name="T6" fmla="*/ 1 w 2"/>
                  <a:gd name="T7" fmla="*/ 0 h 11"/>
                  <a:gd name="T8" fmla="*/ 0 w 2"/>
                  <a:gd name="T9" fmla="*/ 0 h 11"/>
                  <a:gd name="T10" fmla="*/ 1 w 2"/>
                  <a:gd name="T11" fmla="*/ 1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11"/>
                  <a:gd name="T20" fmla="*/ 2 w 2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11">
                    <a:moveTo>
                      <a:pt x="2" y="11"/>
                    </a:moveTo>
                    <a:lnTo>
                      <a:pt x="1" y="11"/>
                    </a:lnTo>
                    <a:lnTo>
                      <a:pt x="0" y="11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41" name="Freeform 330"/>
              <p:cNvSpPr>
                <a:spLocks/>
              </p:cNvSpPr>
              <p:nvPr/>
            </p:nvSpPr>
            <p:spPr bwMode="auto">
              <a:xfrm>
                <a:off x="2956" y="2011"/>
                <a:ext cx="19" cy="54"/>
              </a:xfrm>
              <a:custGeom>
                <a:avLst/>
                <a:gdLst>
                  <a:gd name="T0" fmla="*/ 0 w 39"/>
                  <a:gd name="T1" fmla="*/ 0 h 109"/>
                  <a:gd name="T2" fmla="*/ 0 w 39"/>
                  <a:gd name="T3" fmla="*/ 0 h 109"/>
                  <a:gd name="T4" fmla="*/ 0 w 39"/>
                  <a:gd name="T5" fmla="*/ 0 h 109"/>
                  <a:gd name="T6" fmla="*/ 0 w 39"/>
                  <a:gd name="T7" fmla="*/ 0 h 109"/>
                  <a:gd name="T8" fmla="*/ 0 w 39"/>
                  <a:gd name="T9" fmla="*/ 0 h 109"/>
                  <a:gd name="T10" fmla="*/ 0 w 39"/>
                  <a:gd name="T11" fmla="*/ 0 h 109"/>
                  <a:gd name="T12" fmla="*/ 0 w 39"/>
                  <a:gd name="T13" fmla="*/ 0 h 109"/>
                  <a:gd name="T14" fmla="*/ 0 w 39"/>
                  <a:gd name="T15" fmla="*/ 0 h 109"/>
                  <a:gd name="T16" fmla="*/ 0 w 39"/>
                  <a:gd name="T17" fmla="*/ 0 h 109"/>
                  <a:gd name="T18" fmla="*/ 0 w 39"/>
                  <a:gd name="T19" fmla="*/ 0 h 109"/>
                  <a:gd name="T20" fmla="*/ 0 w 39"/>
                  <a:gd name="T21" fmla="*/ 0 h 109"/>
                  <a:gd name="T22" fmla="*/ 0 w 39"/>
                  <a:gd name="T23" fmla="*/ 0 h 109"/>
                  <a:gd name="T24" fmla="*/ 0 w 39"/>
                  <a:gd name="T25" fmla="*/ 0 h 109"/>
                  <a:gd name="T26" fmla="*/ 0 w 39"/>
                  <a:gd name="T27" fmla="*/ 0 h 109"/>
                  <a:gd name="T28" fmla="*/ 0 w 39"/>
                  <a:gd name="T29" fmla="*/ 0 h 109"/>
                  <a:gd name="T30" fmla="*/ 0 w 39"/>
                  <a:gd name="T31" fmla="*/ 0 h 109"/>
                  <a:gd name="T32" fmla="*/ 0 w 39"/>
                  <a:gd name="T33" fmla="*/ 0 h 10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9"/>
                  <a:gd name="T52" fmla="*/ 0 h 109"/>
                  <a:gd name="T53" fmla="*/ 39 w 39"/>
                  <a:gd name="T54" fmla="*/ 109 h 109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9" h="109">
                    <a:moveTo>
                      <a:pt x="0" y="107"/>
                    </a:moveTo>
                    <a:lnTo>
                      <a:pt x="2" y="92"/>
                    </a:lnTo>
                    <a:lnTo>
                      <a:pt x="5" y="77"/>
                    </a:lnTo>
                    <a:lnTo>
                      <a:pt x="14" y="52"/>
                    </a:lnTo>
                    <a:lnTo>
                      <a:pt x="20" y="40"/>
                    </a:lnTo>
                    <a:lnTo>
                      <a:pt x="24" y="27"/>
                    </a:lnTo>
                    <a:lnTo>
                      <a:pt x="27" y="14"/>
                    </a:lnTo>
                    <a:lnTo>
                      <a:pt x="28" y="0"/>
                    </a:lnTo>
                    <a:lnTo>
                      <a:pt x="39" y="2"/>
                    </a:lnTo>
                    <a:lnTo>
                      <a:pt x="38" y="17"/>
                    </a:lnTo>
                    <a:lnTo>
                      <a:pt x="35" y="32"/>
                    </a:lnTo>
                    <a:lnTo>
                      <a:pt x="31" y="45"/>
                    </a:lnTo>
                    <a:lnTo>
                      <a:pt x="26" y="57"/>
                    </a:lnTo>
                    <a:lnTo>
                      <a:pt x="16" y="82"/>
                    </a:lnTo>
                    <a:lnTo>
                      <a:pt x="13" y="95"/>
                    </a:lnTo>
                    <a:lnTo>
                      <a:pt x="11" y="109"/>
                    </a:lnTo>
                    <a:lnTo>
                      <a:pt x="0" y="10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42" name="Freeform 331"/>
              <p:cNvSpPr>
                <a:spLocks/>
              </p:cNvSpPr>
              <p:nvPr/>
            </p:nvSpPr>
            <p:spPr bwMode="auto">
              <a:xfrm>
                <a:off x="2956" y="2064"/>
                <a:ext cx="6" cy="1"/>
              </a:xfrm>
              <a:custGeom>
                <a:avLst/>
                <a:gdLst>
                  <a:gd name="T0" fmla="*/ 0 w 11"/>
                  <a:gd name="T1" fmla="*/ 1 h 2"/>
                  <a:gd name="T2" fmla="*/ 0 w 11"/>
                  <a:gd name="T3" fmla="*/ 1 h 2"/>
                  <a:gd name="T4" fmla="*/ 0 w 11"/>
                  <a:gd name="T5" fmla="*/ 0 h 2"/>
                  <a:gd name="T6" fmla="*/ 1 w 11"/>
                  <a:gd name="T7" fmla="*/ 1 h 2"/>
                  <a:gd name="T8" fmla="*/ 1 w 11"/>
                  <a:gd name="T9" fmla="*/ 0 h 2"/>
                  <a:gd name="T10" fmla="*/ 0 w 11"/>
                  <a:gd name="T11" fmla="*/ 1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1"/>
                  <a:gd name="T19" fmla="*/ 0 h 2"/>
                  <a:gd name="T20" fmla="*/ 11 w 11"/>
                  <a:gd name="T21" fmla="*/ 2 h 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1" h="2">
                    <a:moveTo>
                      <a:pt x="0" y="2"/>
                    </a:moveTo>
                    <a:lnTo>
                      <a:pt x="0" y="1"/>
                    </a:lnTo>
                    <a:lnTo>
                      <a:pt x="0" y="0"/>
                    </a:lnTo>
                    <a:lnTo>
                      <a:pt x="11" y="2"/>
                    </a:lnTo>
                    <a:lnTo>
                      <a:pt x="11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43" name="Freeform 332"/>
              <p:cNvSpPr>
                <a:spLocks/>
              </p:cNvSpPr>
              <p:nvPr/>
            </p:nvSpPr>
            <p:spPr bwMode="auto">
              <a:xfrm>
                <a:off x="2880" y="1946"/>
                <a:ext cx="95" cy="65"/>
              </a:xfrm>
              <a:custGeom>
                <a:avLst/>
                <a:gdLst>
                  <a:gd name="T0" fmla="*/ 0 w 191"/>
                  <a:gd name="T1" fmla="*/ 1 h 130"/>
                  <a:gd name="T2" fmla="*/ 0 w 191"/>
                  <a:gd name="T3" fmla="*/ 1 h 130"/>
                  <a:gd name="T4" fmla="*/ 0 w 191"/>
                  <a:gd name="T5" fmla="*/ 1 h 130"/>
                  <a:gd name="T6" fmla="*/ 0 w 191"/>
                  <a:gd name="T7" fmla="*/ 1 h 130"/>
                  <a:gd name="T8" fmla="*/ 0 w 191"/>
                  <a:gd name="T9" fmla="*/ 1 h 130"/>
                  <a:gd name="T10" fmla="*/ 0 w 191"/>
                  <a:gd name="T11" fmla="*/ 1 h 130"/>
                  <a:gd name="T12" fmla="*/ 0 w 191"/>
                  <a:gd name="T13" fmla="*/ 1 h 130"/>
                  <a:gd name="T14" fmla="*/ 0 w 191"/>
                  <a:gd name="T15" fmla="*/ 1 h 130"/>
                  <a:gd name="T16" fmla="*/ 0 w 191"/>
                  <a:gd name="T17" fmla="*/ 1 h 130"/>
                  <a:gd name="T18" fmla="*/ 0 w 191"/>
                  <a:gd name="T19" fmla="*/ 1 h 130"/>
                  <a:gd name="T20" fmla="*/ 0 w 191"/>
                  <a:gd name="T21" fmla="*/ 1 h 130"/>
                  <a:gd name="T22" fmla="*/ 0 w 191"/>
                  <a:gd name="T23" fmla="*/ 1 h 130"/>
                  <a:gd name="T24" fmla="*/ 0 w 191"/>
                  <a:gd name="T25" fmla="*/ 1 h 130"/>
                  <a:gd name="T26" fmla="*/ 0 w 191"/>
                  <a:gd name="T27" fmla="*/ 0 h 130"/>
                  <a:gd name="T28" fmla="*/ 0 w 191"/>
                  <a:gd name="T29" fmla="*/ 1 h 130"/>
                  <a:gd name="T30" fmla="*/ 0 w 191"/>
                  <a:gd name="T31" fmla="*/ 1 h 130"/>
                  <a:gd name="T32" fmla="*/ 0 w 191"/>
                  <a:gd name="T33" fmla="*/ 1 h 130"/>
                  <a:gd name="T34" fmla="*/ 0 w 191"/>
                  <a:gd name="T35" fmla="*/ 1 h 130"/>
                  <a:gd name="T36" fmla="*/ 0 w 191"/>
                  <a:gd name="T37" fmla="*/ 1 h 130"/>
                  <a:gd name="T38" fmla="*/ 0 w 191"/>
                  <a:gd name="T39" fmla="*/ 1 h 130"/>
                  <a:gd name="T40" fmla="*/ 0 w 191"/>
                  <a:gd name="T41" fmla="*/ 1 h 130"/>
                  <a:gd name="T42" fmla="*/ 0 w 191"/>
                  <a:gd name="T43" fmla="*/ 1 h 130"/>
                  <a:gd name="T44" fmla="*/ 0 w 191"/>
                  <a:gd name="T45" fmla="*/ 1 h 130"/>
                  <a:gd name="T46" fmla="*/ 0 w 191"/>
                  <a:gd name="T47" fmla="*/ 1 h 130"/>
                  <a:gd name="T48" fmla="*/ 0 w 191"/>
                  <a:gd name="T49" fmla="*/ 1 h 130"/>
                  <a:gd name="T50" fmla="*/ 0 w 191"/>
                  <a:gd name="T51" fmla="*/ 1 h 130"/>
                  <a:gd name="T52" fmla="*/ 0 w 191"/>
                  <a:gd name="T53" fmla="*/ 1 h 130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91"/>
                  <a:gd name="T82" fmla="*/ 0 h 130"/>
                  <a:gd name="T83" fmla="*/ 191 w 191"/>
                  <a:gd name="T84" fmla="*/ 130 h 130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91" h="130">
                    <a:moveTo>
                      <a:pt x="180" y="130"/>
                    </a:moveTo>
                    <a:lnTo>
                      <a:pt x="179" y="115"/>
                    </a:lnTo>
                    <a:lnTo>
                      <a:pt x="176" y="102"/>
                    </a:lnTo>
                    <a:lnTo>
                      <a:pt x="172" y="88"/>
                    </a:lnTo>
                    <a:lnTo>
                      <a:pt x="163" y="77"/>
                    </a:lnTo>
                    <a:lnTo>
                      <a:pt x="156" y="66"/>
                    </a:lnTo>
                    <a:lnTo>
                      <a:pt x="146" y="57"/>
                    </a:lnTo>
                    <a:lnTo>
                      <a:pt x="122" y="40"/>
                    </a:lnTo>
                    <a:lnTo>
                      <a:pt x="93" y="27"/>
                    </a:lnTo>
                    <a:lnTo>
                      <a:pt x="79" y="22"/>
                    </a:lnTo>
                    <a:lnTo>
                      <a:pt x="63" y="18"/>
                    </a:lnTo>
                    <a:lnTo>
                      <a:pt x="32" y="12"/>
                    </a:lnTo>
                    <a:lnTo>
                      <a:pt x="0" y="11"/>
                    </a:lnTo>
                    <a:lnTo>
                      <a:pt x="0" y="0"/>
                    </a:lnTo>
                    <a:lnTo>
                      <a:pt x="34" y="1"/>
                    </a:lnTo>
                    <a:lnTo>
                      <a:pt x="66" y="7"/>
                    </a:lnTo>
                    <a:lnTo>
                      <a:pt x="83" y="11"/>
                    </a:lnTo>
                    <a:lnTo>
                      <a:pt x="99" y="16"/>
                    </a:lnTo>
                    <a:lnTo>
                      <a:pt x="128" y="29"/>
                    </a:lnTo>
                    <a:lnTo>
                      <a:pt x="154" y="48"/>
                    </a:lnTo>
                    <a:lnTo>
                      <a:pt x="164" y="58"/>
                    </a:lnTo>
                    <a:lnTo>
                      <a:pt x="173" y="70"/>
                    </a:lnTo>
                    <a:lnTo>
                      <a:pt x="182" y="82"/>
                    </a:lnTo>
                    <a:lnTo>
                      <a:pt x="187" y="97"/>
                    </a:lnTo>
                    <a:lnTo>
                      <a:pt x="190" y="113"/>
                    </a:lnTo>
                    <a:lnTo>
                      <a:pt x="191" y="130"/>
                    </a:lnTo>
                    <a:lnTo>
                      <a:pt x="180" y="13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44" name="Freeform 333"/>
              <p:cNvSpPr>
                <a:spLocks/>
              </p:cNvSpPr>
              <p:nvPr/>
            </p:nvSpPr>
            <p:spPr bwMode="auto">
              <a:xfrm>
                <a:off x="2970" y="2011"/>
                <a:ext cx="5" cy="1"/>
              </a:xfrm>
              <a:custGeom>
                <a:avLst/>
                <a:gdLst>
                  <a:gd name="T0" fmla="*/ 0 w 11"/>
                  <a:gd name="T1" fmla="*/ 1 h 2"/>
                  <a:gd name="T2" fmla="*/ 0 w 11"/>
                  <a:gd name="T3" fmla="*/ 1 h 2"/>
                  <a:gd name="T4" fmla="*/ 0 w 11"/>
                  <a:gd name="T5" fmla="*/ 1 h 2"/>
                  <a:gd name="T6" fmla="*/ 0 w 11"/>
                  <a:gd name="T7" fmla="*/ 0 h 2"/>
                  <a:gd name="T8" fmla="*/ 0 w 11"/>
                  <a:gd name="T9" fmla="*/ 1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2"/>
                  <a:gd name="T17" fmla="*/ 11 w 1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2">
                    <a:moveTo>
                      <a:pt x="11" y="2"/>
                    </a:moveTo>
                    <a:lnTo>
                      <a:pt x="11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45" name="Freeform 334"/>
              <p:cNvSpPr>
                <a:spLocks/>
              </p:cNvSpPr>
              <p:nvPr/>
            </p:nvSpPr>
            <p:spPr bwMode="auto">
              <a:xfrm>
                <a:off x="2774" y="1946"/>
                <a:ext cx="107" cy="73"/>
              </a:xfrm>
              <a:custGeom>
                <a:avLst/>
                <a:gdLst>
                  <a:gd name="T0" fmla="*/ 1 w 214"/>
                  <a:gd name="T1" fmla="*/ 1 h 145"/>
                  <a:gd name="T2" fmla="*/ 1 w 214"/>
                  <a:gd name="T3" fmla="*/ 1 h 145"/>
                  <a:gd name="T4" fmla="*/ 1 w 214"/>
                  <a:gd name="T5" fmla="*/ 1 h 145"/>
                  <a:gd name="T6" fmla="*/ 1 w 214"/>
                  <a:gd name="T7" fmla="*/ 1 h 145"/>
                  <a:gd name="T8" fmla="*/ 1 w 214"/>
                  <a:gd name="T9" fmla="*/ 1 h 145"/>
                  <a:gd name="T10" fmla="*/ 1 w 214"/>
                  <a:gd name="T11" fmla="*/ 1 h 145"/>
                  <a:gd name="T12" fmla="*/ 1 w 214"/>
                  <a:gd name="T13" fmla="*/ 1 h 145"/>
                  <a:gd name="T14" fmla="*/ 1 w 214"/>
                  <a:gd name="T15" fmla="*/ 1 h 145"/>
                  <a:gd name="T16" fmla="*/ 1 w 214"/>
                  <a:gd name="T17" fmla="*/ 1 h 145"/>
                  <a:gd name="T18" fmla="*/ 1 w 214"/>
                  <a:gd name="T19" fmla="*/ 1 h 145"/>
                  <a:gd name="T20" fmla="*/ 1 w 214"/>
                  <a:gd name="T21" fmla="*/ 1 h 145"/>
                  <a:gd name="T22" fmla="*/ 1 w 214"/>
                  <a:gd name="T23" fmla="*/ 1 h 145"/>
                  <a:gd name="T24" fmla="*/ 0 w 214"/>
                  <a:gd name="T25" fmla="*/ 1 h 145"/>
                  <a:gd name="T26" fmla="*/ 1 w 214"/>
                  <a:gd name="T27" fmla="*/ 1 h 145"/>
                  <a:gd name="T28" fmla="*/ 1 w 214"/>
                  <a:gd name="T29" fmla="*/ 1 h 145"/>
                  <a:gd name="T30" fmla="*/ 1 w 214"/>
                  <a:gd name="T31" fmla="*/ 1 h 145"/>
                  <a:gd name="T32" fmla="*/ 1 w 214"/>
                  <a:gd name="T33" fmla="*/ 1 h 145"/>
                  <a:gd name="T34" fmla="*/ 1 w 214"/>
                  <a:gd name="T35" fmla="*/ 1 h 145"/>
                  <a:gd name="T36" fmla="*/ 1 w 214"/>
                  <a:gd name="T37" fmla="*/ 1 h 145"/>
                  <a:gd name="T38" fmla="*/ 1 w 214"/>
                  <a:gd name="T39" fmla="*/ 1 h 145"/>
                  <a:gd name="T40" fmla="*/ 1 w 214"/>
                  <a:gd name="T41" fmla="*/ 1 h 145"/>
                  <a:gd name="T42" fmla="*/ 1 w 214"/>
                  <a:gd name="T43" fmla="*/ 1 h 145"/>
                  <a:gd name="T44" fmla="*/ 1 w 214"/>
                  <a:gd name="T45" fmla="*/ 1 h 145"/>
                  <a:gd name="T46" fmla="*/ 1 w 214"/>
                  <a:gd name="T47" fmla="*/ 0 h 145"/>
                  <a:gd name="T48" fmla="*/ 1 w 214"/>
                  <a:gd name="T49" fmla="*/ 1 h 145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214"/>
                  <a:gd name="T76" fmla="*/ 0 h 145"/>
                  <a:gd name="T77" fmla="*/ 214 w 214"/>
                  <a:gd name="T78" fmla="*/ 145 h 145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214" h="145">
                    <a:moveTo>
                      <a:pt x="214" y="11"/>
                    </a:moveTo>
                    <a:lnTo>
                      <a:pt x="179" y="13"/>
                    </a:lnTo>
                    <a:lnTo>
                      <a:pt x="164" y="16"/>
                    </a:lnTo>
                    <a:lnTo>
                      <a:pt x="147" y="19"/>
                    </a:lnTo>
                    <a:lnTo>
                      <a:pt x="117" y="30"/>
                    </a:lnTo>
                    <a:lnTo>
                      <a:pt x="104" y="36"/>
                    </a:lnTo>
                    <a:lnTo>
                      <a:pt x="91" y="46"/>
                    </a:lnTo>
                    <a:lnTo>
                      <a:pt x="66" y="65"/>
                    </a:lnTo>
                    <a:lnTo>
                      <a:pt x="44" y="87"/>
                    </a:lnTo>
                    <a:lnTo>
                      <a:pt x="36" y="101"/>
                    </a:lnTo>
                    <a:lnTo>
                      <a:pt x="27" y="114"/>
                    </a:lnTo>
                    <a:lnTo>
                      <a:pt x="12" y="145"/>
                    </a:lnTo>
                    <a:lnTo>
                      <a:pt x="0" y="140"/>
                    </a:lnTo>
                    <a:lnTo>
                      <a:pt x="16" y="109"/>
                    </a:lnTo>
                    <a:lnTo>
                      <a:pt x="26" y="93"/>
                    </a:lnTo>
                    <a:lnTo>
                      <a:pt x="35" y="79"/>
                    </a:lnTo>
                    <a:lnTo>
                      <a:pt x="58" y="56"/>
                    </a:lnTo>
                    <a:lnTo>
                      <a:pt x="83" y="36"/>
                    </a:lnTo>
                    <a:lnTo>
                      <a:pt x="97" y="26"/>
                    </a:lnTo>
                    <a:lnTo>
                      <a:pt x="112" y="19"/>
                    </a:lnTo>
                    <a:lnTo>
                      <a:pt x="142" y="8"/>
                    </a:lnTo>
                    <a:lnTo>
                      <a:pt x="160" y="5"/>
                    </a:lnTo>
                    <a:lnTo>
                      <a:pt x="177" y="2"/>
                    </a:lnTo>
                    <a:lnTo>
                      <a:pt x="212" y="0"/>
                    </a:lnTo>
                    <a:lnTo>
                      <a:pt x="214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46" name="Freeform 335"/>
              <p:cNvSpPr>
                <a:spLocks/>
              </p:cNvSpPr>
              <p:nvPr/>
            </p:nvSpPr>
            <p:spPr bwMode="auto">
              <a:xfrm>
                <a:off x="2880" y="1946"/>
                <a:ext cx="1" cy="6"/>
              </a:xfrm>
              <a:custGeom>
                <a:avLst/>
                <a:gdLst>
                  <a:gd name="T0" fmla="*/ 1 w 2"/>
                  <a:gd name="T1" fmla="*/ 0 h 11"/>
                  <a:gd name="T2" fmla="*/ 0 w 2"/>
                  <a:gd name="T3" fmla="*/ 0 h 11"/>
                  <a:gd name="T4" fmla="*/ 1 w 2"/>
                  <a:gd name="T5" fmla="*/ 1 h 11"/>
                  <a:gd name="T6" fmla="*/ 1 w 2"/>
                  <a:gd name="T7" fmla="*/ 1 h 11"/>
                  <a:gd name="T8" fmla="*/ 1 w 2"/>
                  <a:gd name="T9" fmla="*/ 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"/>
                  <a:gd name="T16" fmla="*/ 0 h 11"/>
                  <a:gd name="T17" fmla="*/ 2 w 2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" h="11">
                    <a:moveTo>
                      <a:pt x="1" y="0"/>
                    </a:moveTo>
                    <a:lnTo>
                      <a:pt x="0" y="0"/>
                    </a:lnTo>
                    <a:lnTo>
                      <a:pt x="2" y="11"/>
                    </a:lnTo>
                    <a:lnTo>
                      <a:pt x="1" y="1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47" name="Freeform 336"/>
              <p:cNvSpPr>
                <a:spLocks/>
              </p:cNvSpPr>
              <p:nvPr/>
            </p:nvSpPr>
            <p:spPr bwMode="auto">
              <a:xfrm>
                <a:off x="2774" y="2016"/>
                <a:ext cx="5" cy="8"/>
              </a:xfrm>
              <a:custGeom>
                <a:avLst/>
                <a:gdLst>
                  <a:gd name="T0" fmla="*/ 0 w 12"/>
                  <a:gd name="T1" fmla="*/ 1 h 16"/>
                  <a:gd name="T2" fmla="*/ 0 w 12"/>
                  <a:gd name="T3" fmla="*/ 1 h 16"/>
                  <a:gd name="T4" fmla="*/ 0 w 12"/>
                  <a:gd name="T5" fmla="*/ 1 h 16"/>
                  <a:gd name="T6" fmla="*/ 0 w 12"/>
                  <a:gd name="T7" fmla="*/ 0 h 16"/>
                  <a:gd name="T8" fmla="*/ 0 w 12"/>
                  <a:gd name="T9" fmla="*/ 0 h 16"/>
                  <a:gd name="T10" fmla="*/ 0 w 12"/>
                  <a:gd name="T11" fmla="*/ 1 h 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2"/>
                  <a:gd name="T19" fmla="*/ 0 h 16"/>
                  <a:gd name="T20" fmla="*/ 12 w 12"/>
                  <a:gd name="T21" fmla="*/ 16 h 1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2" h="16">
                    <a:moveTo>
                      <a:pt x="12" y="5"/>
                    </a:moveTo>
                    <a:lnTo>
                      <a:pt x="6" y="16"/>
                    </a:lnTo>
                    <a:lnTo>
                      <a:pt x="1" y="5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2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48" name="Freeform 337"/>
              <p:cNvSpPr>
                <a:spLocks/>
              </p:cNvSpPr>
              <p:nvPr/>
            </p:nvSpPr>
            <p:spPr bwMode="auto">
              <a:xfrm>
                <a:off x="2647" y="2200"/>
                <a:ext cx="95" cy="118"/>
              </a:xfrm>
              <a:custGeom>
                <a:avLst/>
                <a:gdLst>
                  <a:gd name="T0" fmla="*/ 0 w 191"/>
                  <a:gd name="T1" fmla="*/ 1 h 235"/>
                  <a:gd name="T2" fmla="*/ 0 w 191"/>
                  <a:gd name="T3" fmla="*/ 1 h 235"/>
                  <a:gd name="T4" fmla="*/ 0 w 191"/>
                  <a:gd name="T5" fmla="*/ 1 h 235"/>
                  <a:gd name="T6" fmla="*/ 0 w 191"/>
                  <a:gd name="T7" fmla="*/ 1 h 235"/>
                  <a:gd name="T8" fmla="*/ 0 w 191"/>
                  <a:gd name="T9" fmla="*/ 1 h 235"/>
                  <a:gd name="T10" fmla="*/ 0 w 191"/>
                  <a:gd name="T11" fmla="*/ 1 h 235"/>
                  <a:gd name="T12" fmla="*/ 0 w 191"/>
                  <a:gd name="T13" fmla="*/ 1 h 235"/>
                  <a:gd name="T14" fmla="*/ 0 w 191"/>
                  <a:gd name="T15" fmla="*/ 1 h 235"/>
                  <a:gd name="T16" fmla="*/ 0 w 191"/>
                  <a:gd name="T17" fmla="*/ 1 h 235"/>
                  <a:gd name="T18" fmla="*/ 0 w 191"/>
                  <a:gd name="T19" fmla="*/ 1 h 235"/>
                  <a:gd name="T20" fmla="*/ 0 w 191"/>
                  <a:gd name="T21" fmla="*/ 1 h 235"/>
                  <a:gd name="T22" fmla="*/ 0 w 191"/>
                  <a:gd name="T23" fmla="*/ 1 h 235"/>
                  <a:gd name="T24" fmla="*/ 0 w 191"/>
                  <a:gd name="T25" fmla="*/ 1 h 235"/>
                  <a:gd name="T26" fmla="*/ 0 w 191"/>
                  <a:gd name="T27" fmla="*/ 1 h 235"/>
                  <a:gd name="T28" fmla="*/ 0 w 191"/>
                  <a:gd name="T29" fmla="*/ 1 h 235"/>
                  <a:gd name="T30" fmla="*/ 0 w 191"/>
                  <a:gd name="T31" fmla="*/ 1 h 235"/>
                  <a:gd name="T32" fmla="*/ 0 w 191"/>
                  <a:gd name="T33" fmla="*/ 1 h 235"/>
                  <a:gd name="T34" fmla="*/ 0 w 191"/>
                  <a:gd name="T35" fmla="*/ 1 h 235"/>
                  <a:gd name="T36" fmla="*/ 0 w 191"/>
                  <a:gd name="T37" fmla="*/ 1 h 235"/>
                  <a:gd name="T38" fmla="*/ 0 w 191"/>
                  <a:gd name="T39" fmla="*/ 1 h 235"/>
                  <a:gd name="T40" fmla="*/ 0 w 191"/>
                  <a:gd name="T41" fmla="*/ 1 h 235"/>
                  <a:gd name="T42" fmla="*/ 0 w 191"/>
                  <a:gd name="T43" fmla="*/ 1 h 235"/>
                  <a:gd name="T44" fmla="*/ 0 w 191"/>
                  <a:gd name="T45" fmla="*/ 1 h 235"/>
                  <a:gd name="T46" fmla="*/ 0 w 191"/>
                  <a:gd name="T47" fmla="*/ 1 h 235"/>
                  <a:gd name="T48" fmla="*/ 0 w 191"/>
                  <a:gd name="T49" fmla="*/ 1 h 235"/>
                  <a:gd name="T50" fmla="*/ 0 w 191"/>
                  <a:gd name="T51" fmla="*/ 1 h 235"/>
                  <a:gd name="T52" fmla="*/ 0 w 191"/>
                  <a:gd name="T53" fmla="*/ 1 h 235"/>
                  <a:gd name="T54" fmla="*/ 0 w 191"/>
                  <a:gd name="T55" fmla="*/ 0 h 235"/>
                  <a:gd name="T56" fmla="*/ 0 w 191"/>
                  <a:gd name="T57" fmla="*/ 0 h 235"/>
                  <a:gd name="T58" fmla="*/ 0 w 191"/>
                  <a:gd name="T59" fmla="*/ 1 h 235"/>
                  <a:gd name="T60" fmla="*/ 0 w 191"/>
                  <a:gd name="T61" fmla="*/ 1 h 235"/>
                  <a:gd name="T62" fmla="*/ 0 w 191"/>
                  <a:gd name="T63" fmla="*/ 1 h 235"/>
                  <a:gd name="T64" fmla="*/ 0 w 191"/>
                  <a:gd name="T65" fmla="*/ 1 h 235"/>
                  <a:gd name="T66" fmla="*/ 0 w 191"/>
                  <a:gd name="T67" fmla="*/ 1 h 235"/>
                  <a:gd name="T68" fmla="*/ 0 w 191"/>
                  <a:gd name="T69" fmla="*/ 1 h 235"/>
                  <a:gd name="T70" fmla="*/ 0 w 191"/>
                  <a:gd name="T71" fmla="*/ 1 h 235"/>
                  <a:gd name="T72" fmla="*/ 0 w 191"/>
                  <a:gd name="T73" fmla="*/ 1 h 235"/>
                  <a:gd name="T74" fmla="*/ 0 w 191"/>
                  <a:gd name="T75" fmla="*/ 1 h 235"/>
                  <a:gd name="T76" fmla="*/ 0 w 191"/>
                  <a:gd name="T77" fmla="*/ 1 h 235"/>
                  <a:gd name="T78" fmla="*/ 0 w 191"/>
                  <a:gd name="T79" fmla="*/ 1 h 235"/>
                  <a:gd name="T80" fmla="*/ 0 w 191"/>
                  <a:gd name="T81" fmla="*/ 1 h 235"/>
                  <a:gd name="T82" fmla="*/ 0 w 191"/>
                  <a:gd name="T83" fmla="*/ 1 h 235"/>
                  <a:gd name="T84" fmla="*/ 0 w 191"/>
                  <a:gd name="T85" fmla="*/ 1 h 235"/>
                  <a:gd name="T86" fmla="*/ 0 w 191"/>
                  <a:gd name="T87" fmla="*/ 1 h 235"/>
                  <a:gd name="T88" fmla="*/ 0 w 191"/>
                  <a:gd name="T89" fmla="*/ 1 h 235"/>
                  <a:gd name="T90" fmla="*/ 0 w 191"/>
                  <a:gd name="T91" fmla="*/ 1 h 235"/>
                  <a:gd name="T92" fmla="*/ 0 w 191"/>
                  <a:gd name="T93" fmla="*/ 1 h 235"/>
                  <a:gd name="T94" fmla="*/ 0 w 191"/>
                  <a:gd name="T95" fmla="*/ 1 h 235"/>
                  <a:gd name="T96" fmla="*/ 0 w 191"/>
                  <a:gd name="T97" fmla="*/ 1 h 235"/>
                  <a:gd name="T98" fmla="*/ 0 w 191"/>
                  <a:gd name="T99" fmla="*/ 1 h 235"/>
                  <a:gd name="T100" fmla="*/ 0 w 191"/>
                  <a:gd name="T101" fmla="*/ 1 h 235"/>
                  <a:gd name="T102" fmla="*/ 0 w 191"/>
                  <a:gd name="T103" fmla="*/ 1 h 235"/>
                  <a:gd name="T104" fmla="*/ 0 w 191"/>
                  <a:gd name="T105" fmla="*/ 1 h 235"/>
                  <a:gd name="T106" fmla="*/ 0 w 191"/>
                  <a:gd name="T107" fmla="*/ 1 h 235"/>
                  <a:gd name="T108" fmla="*/ 0 w 191"/>
                  <a:gd name="T109" fmla="*/ 1 h 235"/>
                  <a:gd name="T110" fmla="*/ 0 w 191"/>
                  <a:gd name="T111" fmla="*/ 1 h 235"/>
                  <a:gd name="T112" fmla="*/ 0 w 191"/>
                  <a:gd name="T113" fmla="*/ 1 h 235"/>
                  <a:gd name="T114" fmla="*/ 0 w 191"/>
                  <a:gd name="T115" fmla="*/ 1 h 235"/>
                  <a:gd name="T116" fmla="*/ 0 w 191"/>
                  <a:gd name="T117" fmla="*/ 1 h 235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191"/>
                  <a:gd name="T178" fmla="*/ 0 h 235"/>
                  <a:gd name="T179" fmla="*/ 191 w 191"/>
                  <a:gd name="T180" fmla="*/ 235 h 235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191" h="235">
                    <a:moveTo>
                      <a:pt x="0" y="234"/>
                    </a:moveTo>
                    <a:lnTo>
                      <a:pt x="1" y="223"/>
                    </a:lnTo>
                    <a:lnTo>
                      <a:pt x="2" y="213"/>
                    </a:lnTo>
                    <a:lnTo>
                      <a:pt x="5" y="192"/>
                    </a:lnTo>
                    <a:lnTo>
                      <a:pt x="7" y="180"/>
                    </a:lnTo>
                    <a:lnTo>
                      <a:pt x="10" y="170"/>
                    </a:lnTo>
                    <a:lnTo>
                      <a:pt x="16" y="149"/>
                    </a:lnTo>
                    <a:lnTo>
                      <a:pt x="23" y="129"/>
                    </a:lnTo>
                    <a:lnTo>
                      <a:pt x="27" y="119"/>
                    </a:lnTo>
                    <a:lnTo>
                      <a:pt x="32" y="109"/>
                    </a:lnTo>
                    <a:lnTo>
                      <a:pt x="42" y="92"/>
                    </a:lnTo>
                    <a:lnTo>
                      <a:pt x="53" y="75"/>
                    </a:lnTo>
                    <a:lnTo>
                      <a:pt x="59" y="66"/>
                    </a:lnTo>
                    <a:lnTo>
                      <a:pt x="66" y="58"/>
                    </a:lnTo>
                    <a:lnTo>
                      <a:pt x="73" y="51"/>
                    </a:lnTo>
                    <a:lnTo>
                      <a:pt x="79" y="44"/>
                    </a:lnTo>
                    <a:lnTo>
                      <a:pt x="87" y="38"/>
                    </a:lnTo>
                    <a:lnTo>
                      <a:pt x="94" y="32"/>
                    </a:lnTo>
                    <a:lnTo>
                      <a:pt x="99" y="29"/>
                    </a:lnTo>
                    <a:lnTo>
                      <a:pt x="103" y="26"/>
                    </a:lnTo>
                    <a:lnTo>
                      <a:pt x="112" y="21"/>
                    </a:lnTo>
                    <a:lnTo>
                      <a:pt x="120" y="17"/>
                    </a:lnTo>
                    <a:lnTo>
                      <a:pt x="129" y="13"/>
                    </a:lnTo>
                    <a:lnTo>
                      <a:pt x="139" y="8"/>
                    </a:lnTo>
                    <a:lnTo>
                      <a:pt x="148" y="5"/>
                    </a:lnTo>
                    <a:lnTo>
                      <a:pt x="158" y="3"/>
                    </a:lnTo>
                    <a:lnTo>
                      <a:pt x="168" y="1"/>
                    </a:lnTo>
                    <a:lnTo>
                      <a:pt x="179" y="0"/>
                    </a:lnTo>
                    <a:lnTo>
                      <a:pt x="191" y="0"/>
                    </a:lnTo>
                    <a:lnTo>
                      <a:pt x="191" y="13"/>
                    </a:lnTo>
                    <a:lnTo>
                      <a:pt x="179" y="13"/>
                    </a:lnTo>
                    <a:lnTo>
                      <a:pt x="170" y="14"/>
                    </a:lnTo>
                    <a:lnTo>
                      <a:pt x="160" y="16"/>
                    </a:lnTo>
                    <a:lnTo>
                      <a:pt x="151" y="18"/>
                    </a:lnTo>
                    <a:lnTo>
                      <a:pt x="142" y="21"/>
                    </a:lnTo>
                    <a:lnTo>
                      <a:pt x="134" y="24"/>
                    </a:lnTo>
                    <a:lnTo>
                      <a:pt x="126" y="27"/>
                    </a:lnTo>
                    <a:lnTo>
                      <a:pt x="118" y="32"/>
                    </a:lnTo>
                    <a:lnTo>
                      <a:pt x="109" y="36"/>
                    </a:lnTo>
                    <a:lnTo>
                      <a:pt x="105" y="39"/>
                    </a:lnTo>
                    <a:lnTo>
                      <a:pt x="102" y="41"/>
                    </a:lnTo>
                    <a:lnTo>
                      <a:pt x="94" y="47"/>
                    </a:lnTo>
                    <a:lnTo>
                      <a:pt x="88" y="53"/>
                    </a:lnTo>
                    <a:lnTo>
                      <a:pt x="81" y="59"/>
                    </a:lnTo>
                    <a:lnTo>
                      <a:pt x="75" y="66"/>
                    </a:lnTo>
                    <a:lnTo>
                      <a:pt x="69" y="74"/>
                    </a:lnTo>
                    <a:lnTo>
                      <a:pt x="63" y="82"/>
                    </a:lnTo>
                    <a:lnTo>
                      <a:pt x="52" y="98"/>
                    </a:lnTo>
                    <a:lnTo>
                      <a:pt x="43" y="115"/>
                    </a:lnTo>
                    <a:lnTo>
                      <a:pt x="39" y="124"/>
                    </a:lnTo>
                    <a:lnTo>
                      <a:pt x="34" y="134"/>
                    </a:lnTo>
                    <a:lnTo>
                      <a:pt x="27" y="153"/>
                    </a:lnTo>
                    <a:lnTo>
                      <a:pt x="21" y="173"/>
                    </a:lnTo>
                    <a:lnTo>
                      <a:pt x="19" y="183"/>
                    </a:lnTo>
                    <a:lnTo>
                      <a:pt x="17" y="194"/>
                    </a:lnTo>
                    <a:lnTo>
                      <a:pt x="14" y="215"/>
                    </a:lnTo>
                    <a:lnTo>
                      <a:pt x="12" y="225"/>
                    </a:lnTo>
                    <a:lnTo>
                      <a:pt x="12" y="235"/>
                    </a:lnTo>
                    <a:lnTo>
                      <a:pt x="0" y="23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49" name="Freeform 338"/>
              <p:cNvSpPr>
                <a:spLocks/>
              </p:cNvSpPr>
              <p:nvPr/>
            </p:nvSpPr>
            <p:spPr bwMode="auto">
              <a:xfrm>
                <a:off x="2741" y="2200"/>
                <a:ext cx="32" cy="40"/>
              </a:xfrm>
              <a:custGeom>
                <a:avLst/>
                <a:gdLst>
                  <a:gd name="T0" fmla="*/ 1 w 62"/>
                  <a:gd name="T1" fmla="*/ 0 h 80"/>
                  <a:gd name="T2" fmla="*/ 1 w 62"/>
                  <a:gd name="T3" fmla="*/ 0 h 80"/>
                  <a:gd name="T4" fmla="*/ 1 w 62"/>
                  <a:gd name="T5" fmla="*/ 1 h 80"/>
                  <a:gd name="T6" fmla="*/ 1 w 62"/>
                  <a:gd name="T7" fmla="*/ 1 h 80"/>
                  <a:gd name="T8" fmla="*/ 1 w 62"/>
                  <a:gd name="T9" fmla="*/ 1 h 80"/>
                  <a:gd name="T10" fmla="*/ 1 w 62"/>
                  <a:gd name="T11" fmla="*/ 1 h 80"/>
                  <a:gd name="T12" fmla="*/ 1 w 62"/>
                  <a:gd name="T13" fmla="*/ 1 h 80"/>
                  <a:gd name="T14" fmla="*/ 1 w 62"/>
                  <a:gd name="T15" fmla="*/ 1 h 80"/>
                  <a:gd name="T16" fmla="*/ 1 w 62"/>
                  <a:gd name="T17" fmla="*/ 1 h 80"/>
                  <a:gd name="T18" fmla="*/ 1 w 62"/>
                  <a:gd name="T19" fmla="*/ 1 h 80"/>
                  <a:gd name="T20" fmla="*/ 1 w 62"/>
                  <a:gd name="T21" fmla="*/ 1 h 80"/>
                  <a:gd name="T22" fmla="*/ 1 w 62"/>
                  <a:gd name="T23" fmla="*/ 1 h 80"/>
                  <a:gd name="T24" fmla="*/ 1 w 62"/>
                  <a:gd name="T25" fmla="*/ 1 h 80"/>
                  <a:gd name="T26" fmla="*/ 1 w 62"/>
                  <a:gd name="T27" fmla="*/ 1 h 80"/>
                  <a:gd name="T28" fmla="*/ 1 w 62"/>
                  <a:gd name="T29" fmla="*/ 1 h 80"/>
                  <a:gd name="T30" fmla="*/ 1 w 62"/>
                  <a:gd name="T31" fmla="*/ 1 h 80"/>
                  <a:gd name="T32" fmla="*/ 1 w 62"/>
                  <a:gd name="T33" fmla="*/ 1 h 80"/>
                  <a:gd name="T34" fmla="*/ 1 w 62"/>
                  <a:gd name="T35" fmla="*/ 1 h 80"/>
                  <a:gd name="T36" fmla="*/ 1 w 62"/>
                  <a:gd name="T37" fmla="*/ 1 h 80"/>
                  <a:gd name="T38" fmla="*/ 1 w 62"/>
                  <a:gd name="T39" fmla="*/ 1 h 80"/>
                  <a:gd name="T40" fmla="*/ 1 w 62"/>
                  <a:gd name="T41" fmla="*/ 1 h 80"/>
                  <a:gd name="T42" fmla="*/ 1 w 62"/>
                  <a:gd name="T43" fmla="*/ 1 h 80"/>
                  <a:gd name="T44" fmla="*/ 1 w 62"/>
                  <a:gd name="T45" fmla="*/ 1 h 80"/>
                  <a:gd name="T46" fmla="*/ 1 w 62"/>
                  <a:gd name="T47" fmla="*/ 1 h 80"/>
                  <a:gd name="T48" fmla="*/ 1 w 62"/>
                  <a:gd name="T49" fmla="*/ 1 h 80"/>
                  <a:gd name="T50" fmla="*/ 1 w 62"/>
                  <a:gd name="T51" fmla="*/ 1 h 80"/>
                  <a:gd name="T52" fmla="*/ 1 w 62"/>
                  <a:gd name="T53" fmla="*/ 1 h 80"/>
                  <a:gd name="T54" fmla="*/ 1 w 62"/>
                  <a:gd name="T55" fmla="*/ 1 h 80"/>
                  <a:gd name="T56" fmla="*/ 1 w 62"/>
                  <a:gd name="T57" fmla="*/ 1 h 80"/>
                  <a:gd name="T58" fmla="*/ 1 w 62"/>
                  <a:gd name="T59" fmla="*/ 1 h 80"/>
                  <a:gd name="T60" fmla="*/ 1 w 62"/>
                  <a:gd name="T61" fmla="*/ 1 h 80"/>
                  <a:gd name="T62" fmla="*/ 1 w 62"/>
                  <a:gd name="T63" fmla="*/ 1 h 80"/>
                  <a:gd name="T64" fmla="*/ 1 w 62"/>
                  <a:gd name="T65" fmla="*/ 1 h 80"/>
                  <a:gd name="T66" fmla="*/ 0 w 62"/>
                  <a:gd name="T67" fmla="*/ 1 h 80"/>
                  <a:gd name="T68" fmla="*/ 1 w 62"/>
                  <a:gd name="T69" fmla="*/ 0 h 8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62"/>
                  <a:gd name="T106" fmla="*/ 0 h 80"/>
                  <a:gd name="T107" fmla="*/ 62 w 62"/>
                  <a:gd name="T108" fmla="*/ 80 h 8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62" h="80">
                    <a:moveTo>
                      <a:pt x="1" y="0"/>
                    </a:moveTo>
                    <a:lnTo>
                      <a:pt x="8" y="0"/>
                    </a:lnTo>
                    <a:lnTo>
                      <a:pt x="15" y="2"/>
                    </a:lnTo>
                    <a:lnTo>
                      <a:pt x="21" y="4"/>
                    </a:lnTo>
                    <a:lnTo>
                      <a:pt x="27" y="7"/>
                    </a:lnTo>
                    <a:lnTo>
                      <a:pt x="33" y="12"/>
                    </a:lnTo>
                    <a:lnTo>
                      <a:pt x="38" y="16"/>
                    </a:lnTo>
                    <a:lnTo>
                      <a:pt x="42" y="21"/>
                    </a:lnTo>
                    <a:lnTo>
                      <a:pt x="46" y="26"/>
                    </a:lnTo>
                    <a:lnTo>
                      <a:pt x="50" y="32"/>
                    </a:lnTo>
                    <a:lnTo>
                      <a:pt x="53" y="38"/>
                    </a:lnTo>
                    <a:lnTo>
                      <a:pt x="56" y="44"/>
                    </a:lnTo>
                    <a:lnTo>
                      <a:pt x="58" y="51"/>
                    </a:lnTo>
                    <a:lnTo>
                      <a:pt x="60" y="57"/>
                    </a:lnTo>
                    <a:lnTo>
                      <a:pt x="61" y="64"/>
                    </a:lnTo>
                    <a:lnTo>
                      <a:pt x="62" y="72"/>
                    </a:lnTo>
                    <a:lnTo>
                      <a:pt x="62" y="79"/>
                    </a:lnTo>
                    <a:lnTo>
                      <a:pt x="50" y="80"/>
                    </a:lnTo>
                    <a:lnTo>
                      <a:pt x="50" y="73"/>
                    </a:lnTo>
                    <a:lnTo>
                      <a:pt x="49" y="66"/>
                    </a:lnTo>
                    <a:lnTo>
                      <a:pt x="48" y="60"/>
                    </a:lnTo>
                    <a:lnTo>
                      <a:pt x="46" y="54"/>
                    </a:lnTo>
                    <a:lnTo>
                      <a:pt x="44" y="48"/>
                    </a:lnTo>
                    <a:lnTo>
                      <a:pt x="42" y="43"/>
                    </a:lnTo>
                    <a:lnTo>
                      <a:pt x="40" y="38"/>
                    </a:lnTo>
                    <a:lnTo>
                      <a:pt x="37" y="33"/>
                    </a:lnTo>
                    <a:lnTo>
                      <a:pt x="33" y="29"/>
                    </a:lnTo>
                    <a:lnTo>
                      <a:pt x="29" y="25"/>
                    </a:lnTo>
                    <a:lnTo>
                      <a:pt x="26" y="21"/>
                    </a:lnTo>
                    <a:lnTo>
                      <a:pt x="21" y="18"/>
                    </a:lnTo>
                    <a:lnTo>
                      <a:pt x="16" y="16"/>
                    </a:lnTo>
                    <a:lnTo>
                      <a:pt x="11" y="14"/>
                    </a:lnTo>
                    <a:lnTo>
                      <a:pt x="6" y="13"/>
                    </a:lnTo>
                    <a:lnTo>
                      <a:pt x="0" y="13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50" name="Freeform 339"/>
              <p:cNvSpPr>
                <a:spLocks/>
              </p:cNvSpPr>
              <p:nvPr/>
            </p:nvSpPr>
            <p:spPr bwMode="auto">
              <a:xfrm>
                <a:off x="2720" y="2239"/>
                <a:ext cx="53" cy="102"/>
              </a:xfrm>
              <a:custGeom>
                <a:avLst/>
                <a:gdLst>
                  <a:gd name="T0" fmla="*/ 1 w 105"/>
                  <a:gd name="T1" fmla="*/ 0 h 202"/>
                  <a:gd name="T2" fmla="*/ 1 w 105"/>
                  <a:gd name="T3" fmla="*/ 1 h 202"/>
                  <a:gd name="T4" fmla="*/ 1 w 105"/>
                  <a:gd name="T5" fmla="*/ 1 h 202"/>
                  <a:gd name="T6" fmla="*/ 1 w 105"/>
                  <a:gd name="T7" fmla="*/ 1 h 202"/>
                  <a:gd name="T8" fmla="*/ 1 w 105"/>
                  <a:gd name="T9" fmla="*/ 1 h 202"/>
                  <a:gd name="T10" fmla="*/ 1 w 105"/>
                  <a:gd name="T11" fmla="*/ 1 h 202"/>
                  <a:gd name="T12" fmla="*/ 1 w 105"/>
                  <a:gd name="T13" fmla="*/ 1 h 202"/>
                  <a:gd name="T14" fmla="*/ 1 w 105"/>
                  <a:gd name="T15" fmla="*/ 1 h 202"/>
                  <a:gd name="T16" fmla="*/ 1 w 105"/>
                  <a:gd name="T17" fmla="*/ 1 h 202"/>
                  <a:gd name="T18" fmla="*/ 1 w 105"/>
                  <a:gd name="T19" fmla="*/ 1 h 202"/>
                  <a:gd name="T20" fmla="*/ 1 w 105"/>
                  <a:gd name="T21" fmla="*/ 1 h 202"/>
                  <a:gd name="T22" fmla="*/ 1 w 105"/>
                  <a:gd name="T23" fmla="*/ 1 h 202"/>
                  <a:gd name="T24" fmla="*/ 1 w 105"/>
                  <a:gd name="T25" fmla="*/ 1 h 202"/>
                  <a:gd name="T26" fmla="*/ 1 w 105"/>
                  <a:gd name="T27" fmla="*/ 1 h 202"/>
                  <a:gd name="T28" fmla="*/ 1 w 105"/>
                  <a:gd name="T29" fmla="*/ 1 h 202"/>
                  <a:gd name="T30" fmla="*/ 0 w 105"/>
                  <a:gd name="T31" fmla="*/ 1 h 202"/>
                  <a:gd name="T32" fmla="*/ 1 w 105"/>
                  <a:gd name="T33" fmla="*/ 1 h 202"/>
                  <a:gd name="T34" fmla="*/ 1 w 105"/>
                  <a:gd name="T35" fmla="*/ 1 h 202"/>
                  <a:gd name="T36" fmla="*/ 1 w 105"/>
                  <a:gd name="T37" fmla="*/ 1 h 202"/>
                  <a:gd name="T38" fmla="*/ 1 w 105"/>
                  <a:gd name="T39" fmla="*/ 1 h 202"/>
                  <a:gd name="T40" fmla="*/ 1 w 105"/>
                  <a:gd name="T41" fmla="*/ 1 h 202"/>
                  <a:gd name="T42" fmla="*/ 1 w 105"/>
                  <a:gd name="T43" fmla="*/ 1 h 202"/>
                  <a:gd name="T44" fmla="*/ 1 w 105"/>
                  <a:gd name="T45" fmla="*/ 1 h 202"/>
                  <a:gd name="T46" fmla="*/ 1 w 105"/>
                  <a:gd name="T47" fmla="*/ 1 h 202"/>
                  <a:gd name="T48" fmla="*/ 1 w 105"/>
                  <a:gd name="T49" fmla="*/ 1 h 202"/>
                  <a:gd name="T50" fmla="*/ 1 w 105"/>
                  <a:gd name="T51" fmla="*/ 1 h 202"/>
                  <a:gd name="T52" fmla="*/ 1 w 105"/>
                  <a:gd name="T53" fmla="*/ 1 h 202"/>
                  <a:gd name="T54" fmla="*/ 1 w 105"/>
                  <a:gd name="T55" fmla="*/ 1 h 202"/>
                  <a:gd name="T56" fmla="*/ 1 w 105"/>
                  <a:gd name="T57" fmla="*/ 1 h 202"/>
                  <a:gd name="T58" fmla="*/ 1 w 105"/>
                  <a:gd name="T59" fmla="*/ 0 h 202"/>
                  <a:gd name="T60" fmla="*/ 1 w 105"/>
                  <a:gd name="T61" fmla="*/ 0 h 202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105"/>
                  <a:gd name="T94" fmla="*/ 0 h 202"/>
                  <a:gd name="T95" fmla="*/ 105 w 105"/>
                  <a:gd name="T96" fmla="*/ 202 h 202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105" h="202">
                    <a:moveTo>
                      <a:pt x="105" y="0"/>
                    </a:moveTo>
                    <a:lnTo>
                      <a:pt x="104" y="14"/>
                    </a:lnTo>
                    <a:lnTo>
                      <a:pt x="102" y="28"/>
                    </a:lnTo>
                    <a:lnTo>
                      <a:pt x="100" y="42"/>
                    </a:lnTo>
                    <a:lnTo>
                      <a:pt x="96" y="56"/>
                    </a:lnTo>
                    <a:lnTo>
                      <a:pt x="92" y="70"/>
                    </a:lnTo>
                    <a:lnTo>
                      <a:pt x="87" y="83"/>
                    </a:lnTo>
                    <a:lnTo>
                      <a:pt x="81" y="96"/>
                    </a:lnTo>
                    <a:lnTo>
                      <a:pt x="75" y="109"/>
                    </a:lnTo>
                    <a:lnTo>
                      <a:pt x="67" y="122"/>
                    </a:lnTo>
                    <a:lnTo>
                      <a:pt x="60" y="135"/>
                    </a:lnTo>
                    <a:lnTo>
                      <a:pt x="52" y="146"/>
                    </a:lnTo>
                    <a:lnTo>
                      <a:pt x="44" y="158"/>
                    </a:lnTo>
                    <a:lnTo>
                      <a:pt x="26" y="181"/>
                    </a:lnTo>
                    <a:lnTo>
                      <a:pt x="9" y="202"/>
                    </a:lnTo>
                    <a:lnTo>
                      <a:pt x="0" y="194"/>
                    </a:lnTo>
                    <a:lnTo>
                      <a:pt x="17" y="174"/>
                    </a:lnTo>
                    <a:lnTo>
                      <a:pt x="34" y="151"/>
                    </a:lnTo>
                    <a:lnTo>
                      <a:pt x="42" y="140"/>
                    </a:lnTo>
                    <a:lnTo>
                      <a:pt x="50" y="128"/>
                    </a:lnTo>
                    <a:lnTo>
                      <a:pt x="57" y="116"/>
                    </a:lnTo>
                    <a:lnTo>
                      <a:pt x="64" y="103"/>
                    </a:lnTo>
                    <a:lnTo>
                      <a:pt x="70" y="91"/>
                    </a:lnTo>
                    <a:lnTo>
                      <a:pt x="76" y="78"/>
                    </a:lnTo>
                    <a:lnTo>
                      <a:pt x="81" y="66"/>
                    </a:lnTo>
                    <a:lnTo>
                      <a:pt x="85" y="53"/>
                    </a:lnTo>
                    <a:lnTo>
                      <a:pt x="88" y="39"/>
                    </a:lnTo>
                    <a:lnTo>
                      <a:pt x="91" y="26"/>
                    </a:lnTo>
                    <a:lnTo>
                      <a:pt x="92" y="13"/>
                    </a:lnTo>
                    <a:lnTo>
                      <a:pt x="93" y="0"/>
                    </a:lnTo>
                    <a:lnTo>
                      <a:pt x="105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51" name="Freeform 340"/>
              <p:cNvSpPr>
                <a:spLocks/>
              </p:cNvSpPr>
              <p:nvPr/>
            </p:nvSpPr>
            <p:spPr bwMode="auto">
              <a:xfrm>
                <a:off x="2773" y="2052"/>
                <a:ext cx="141" cy="120"/>
              </a:xfrm>
              <a:custGeom>
                <a:avLst/>
                <a:gdLst>
                  <a:gd name="T0" fmla="*/ 0 w 283"/>
                  <a:gd name="T1" fmla="*/ 0 h 241"/>
                  <a:gd name="T2" fmla="*/ 0 w 283"/>
                  <a:gd name="T3" fmla="*/ 0 h 241"/>
                  <a:gd name="T4" fmla="*/ 0 w 283"/>
                  <a:gd name="T5" fmla="*/ 0 h 241"/>
                  <a:gd name="T6" fmla="*/ 0 w 283"/>
                  <a:gd name="T7" fmla="*/ 0 h 241"/>
                  <a:gd name="T8" fmla="*/ 0 w 283"/>
                  <a:gd name="T9" fmla="*/ 0 h 241"/>
                  <a:gd name="T10" fmla="*/ 0 w 283"/>
                  <a:gd name="T11" fmla="*/ 0 h 241"/>
                  <a:gd name="T12" fmla="*/ 0 w 283"/>
                  <a:gd name="T13" fmla="*/ 0 h 241"/>
                  <a:gd name="T14" fmla="*/ 0 w 283"/>
                  <a:gd name="T15" fmla="*/ 0 h 241"/>
                  <a:gd name="T16" fmla="*/ 0 w 283"/>
                  <a:gd name="T17" fmla="*/ 0 h 241"/>
                  <a:gd name="T18" fmla="*/ 0 w 283"/>
                  <a:gd name="T19" fmla="*/ 0 h 241"/>
                  <a:gd name="T20" fmla="*/ 0 w 283"/>
                  <a:gd name="T21" fmla="*/ 0 h 241"/>
                  <a:gd name="T22" fmla="*/ 0 w 283"/>
                  <a:gd name="T23" fmla="*/ 0 h 241"/>
                  <a:gd name="T24" fmla="*/ 0 w 283"/>
                  <a:gd name="T25" fmla="*/ 0 h 241"/>
                  <a:gd name="T26" fmla="*/ 0 w 283"/>
                  <a:gd name="T27" fmla="*/ 0 h 241"/>
                  <a:gd name="T28" fmla="*/ 0 w 283"/>
                  <a:gd name="T29" fmla="*/ 0 h 241"/>
                  <a:gd name="T30" fmla="*/ 0 w 283"/>
                  <a:gd name="T31" fmla="*/ 0 h 241"/>
                  <a:gd name="T32" fmla="*/ 0 w 283"/>
                  <a:gd name="T33" fmla="*/ 0 h 241"/>
                  <a:gd name="T34" fmla="*/ 0 w 283"/>
                  <a:gd name="T35" fmla="*/ 0 h 241"/>
                  <a:gd name="T36" fmla="*/ 0 w 283"/>
                  <a:gd name="T37" fmla="*/ 0 h 241"/>
                  <a:gd name="T38" fmla="*/ 0 w 283"/>
                  <a:gd name="T39" fmla="*/ 0 h 241"/>
                  <a:gd name="T40" fmla="*/ 0 w 283"/>
                  <a:gd name="T41" fmla="*/ 0 h 241"/>
                  <a:gd name="T42" fmla="*/ 0 w 283"/>
                  <a:gd name="T43" fmla="*/ 0 h 241"/>
                  <a:gd name="T44" fmla="*/ 0 w 283"/>
                  <a:gd name="T45" fmla="*/ 0 h 241"/>
                  <a:gd name="T46" fmla="*/ 0 w 283"/>
                  <a:gd name="T47" fmla="*/ 0 h 241"/>
                  <a:gd name="T48" fmla="*/ 0 w 283"/>
                  <a:gd name="T49" fmla="*/ 0 h 241"/>
                  <a:gd name="T50" fmla="*/ 0 w 283"/>
                  <a:gd name="T51" fmla="*/ 0 h 241"/>
                  <a:gd name="T52" fmla="*/ 0 w 283"/>
                  <a:gd name="T53" fmla="*/ 0 h 241"/>
                  <a:gd name="T54" fmla="*/ 0 w 283"/>
                  <a:gd name="T55" fmla="*/ 0 h 241"/>
                  <a:gd name="T56" fmla="*/ 0 w 283"/>
                  <a:gd name="T57" fmla="*/ 0 h 241"/>
                  <a:gd name="T58" fmla="*/ 0 w 283"/>
                  <a:gd name="T59" fmla="*/ 0 h 241"/>
                  <a:gd name="T60" fmla="*/ 0 w 283"/>
                  <a:gd name="T61" fmla="*/ 0 h 241"/>
                  <a:gd name="T62" fmla="*/ 0 w 283"/>
                  <a:gd name="T63" fmla="*/ 0 h 241"/>
                  <a:gd name="T64" fmla="*/ 0 w 283"/>
                  <a:gd name="T65" fmla="*/ 0 h 241"/>
                  <a:gd name="T66" fmla="*/ 0 w 283"/>
                  <a:gd name="T67" fmla="*/ 0 h 241"/>
                  <a:gd name="T68" fmla="*/ 0 w 283"/>
                  <a:gd name="T69" fmla="*/ 0 h 241"/>
                  <a:gd name="T70" fmla="*/ 0 w 283"/>
                  <a:gd name="T71" fmla="*/ 0 h 241"/>
                  <a:gd name="T72" fmla="*/ 0 w 283"/>
                  <a:gd name="T73" fmla="*/ 0 h 241"/>
                  <a:gd name="T74" fmla="*/ 0 w 283"/>
                  <a:gd name="T75" fmla="*/ 0 h 241"/>
                  <a:gd name="T76" fmla="*/ 0 w 283"/>
                  <a:gd name="T77" fmla="*/ 0 h 241"/>
                  <a:gd name="T78" fmla="*/ 0 w 283"/>
                  <a:gd name="T79" fmla="*/ 0 h 241"/>
                  <a:gd name="T80" fmla="*/ 0 w 283"/>
                  <a:gd name="T81" fmla="*/ 0 h 241"/>
                  <a:gd name="T82" fmla="*/ 0 w 283"/>
                  <a:gd name="T83" fmla="*/ 0 h 241"/>
                  <a:gd name="T84" fmla="*/ 0 w 283"/>
                  <a:gd name="T85" fmla="*/ 0 h 241"/>
                  <a:gd name="T86" fmla="*/ 0 w 283"/>
                  <a:gd name="T87" fmla="*/ 0 h 241"/>
                  <a:gd name="T88" fmla="*/ 0 w 283"/>
                  <a:gd name="T89" fmla="*/ 0 h 241"/>
                  <a:gd name="T90" fmla="*/ 0 w 283"/>
                  <a:gd name="T91" fmla="*/ 0 h 241"/>
                  <a:gd name="T92" fmla="*/ 0 w 283"/>
                  <a:gd name="T93" fmla="*/ 0 h 241"/>
                  <a:gd name="T94" fmla="*/ 0 w 283"/>
                  <a:gd name="T95" fmla="*/ 0 h 241"/>
                  <a:gd name="T96" fmla="*/ 0 w 283"/>
                  <a:gd name="T97" fmla="*/ 0 h 241"/>
                  <a:gd name="T98" fmla="*/ 0 w 283"/>
                  <a:gd name="T99" fmla="*/ 0 h 241"/>
                  <a:gd name="T100" fmla="*/ 0 w 283"/>
                  <a:gd name="T101" fmla="*/ 0 h 241"/>
                  <a:gd name="T102" fmla="*/ 0 w 283"/>
                  <a:gd name="T103" fmla="*/ 0 h 241"/>
                  <a:gd name="T104" fmla="*/ 0 w 283"/>
                  <a:gd name="T105" fmla="*/ 0 h 241"/>
                  <a:gd name="T106" fmla="*/ 0 w 283"/>
                  <a:gd name="T107" fmla="*/ 0 h 241"/>
                  <a:gd name="T108" fmla="*/ 0 w 283"/>
                  <a:gd name="T109" fmla="*/ 0 h 241"/>
                  <a:gd name="T110" fmla="*/ 0 w 283"/>
                  <a:gd name="T111" fmla="*/ 0 h 241"/>
                  <a:gd name="T112" fmla="*/ 0 w 283"/>
                  <a:gd name="T113" fmla="*/ 0 h 241"/>
                  <a:gd name="T114" fmla="*/ 0 w 283"/>
                  <a:gd name="T115" fmla="*/ 0 h 241"/>
                  <a:gd name="T116" fmla="*/ 0 w 283"/>
                  <a:gd name="T117" fmla="*/ 0 h 241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283"/>
                  <a:gd name="T178" fmla="*/ 0 h 241"/>
                  <a:gd name="T179" fmla="*/ 283 w 283"/>
                  <a:gd name="T180" fmla="*/ 241 h 241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283" h="241">
                    <a:moveTo>
                      <a:pt x="282" y="82"/>
                    </a:moveTo>
                    <a:lnTo>
                      <a:pt x="281" y="78"/>
                    </a:lnTo>
                    <a:lnTo>
                      <a:pt x="280" y="74"/>
                    </a:lnTo>
                    <a:lnTo>
                      <a:pt x="278" y="64"/>
                    </a:lnTo>
                    <a:lnTo>
                      <a:pt x="277" y="60"/>
                    </a:lnTo>
                    <a:lnTo>
                      <a:pt x="275" y="56"/>
                    </a:lnTo>
                    <a:lnTo>
                      <a:pt x="272" y="49"/>
                    </a:lnTo>
                    <a:lnTo>
                      <a:pt x="268" y="41"/>
                    </a:lnTo>
                    <a:lnTo>
                      <a:pt x="263" y="35"/>
                    </a:lnTo>
                    <a:lnTo>
                      <a:pt x="260" y="32"/>
                    </a:lnTo>
                    <a:lnTo>
                      <a:pt x="257" y="29"/>
                    </a:lnTo>
                    <a:lnTo>
                      <a:pt x="251" y="23"/>
                    </a:lnTo>
                    <a:lnTo>
                      <a:pt x="245" y="18"/>
                    </a:lnTo>
                    <a:lnTo>
                      <a:pt x="238" y="14"/>
                    </a:lnTo>
                    <a:lnTo>
                      <a:pt x="230" y="10"/>
                    </a:lnTo>
                    <a:lnTo>
                      <a:pt x="222" y="6"/>
                    </a:lnTo>
                    <a:lnTo>
                      <a:pt x="214" y="3"/>
                    </a:lnTo>
                    <a:lnTo>
                      <a:pt x="206" y="2"/>
                    </a:lnTo>
                    <a:lnTo>
                      <a:pt x="197" y="0"/>
                    </a:lnTo>
                    <a:lnTo>
                      <a:pt x="188" y="0"/>
                    </a:lnTo>
                    <a:lnTo>
                      <a:pt x="171" y="1"/>
                    </a:lnTo>
                    <a:lnTo>
                      <a:pt x="152" y="3"/>
                    </a:lnTo>
                    <a:lnTo>
                      <a:pt x="135" y="8"/>
                    </a:lnTo>
                    <a:lnTo>
                      <a:pt x="127" y="10"/>
                    </a:lnTo>
                    <a:lnTo>
                      <a:pt x="118" y="13"/>
                    </a:lnTo>
                    <a:lnTo>
                      <a:pt x="110" y="16"/>
                    </a:lnTo>
                    <a:lnTo>
                      <a:pt x="102" y="19"/>
                    </a:lnTo>
                    <a:lnTo>
                      <a:pt x="95" y="22"/>
                    </a:lnTo>
                    <a:lnTo>
                      <a:pt x="87" y="26"/>
                    </a:lnTo>
                    <a:lnTo>
                      <a:pt x="79" y="31"/>
                    </a:lnTo>
                    <a:lnTo>
                      <a:pt x="72" y="35"/>
                    </a:lnTo>
                    <a:lnTo>
                      <a:pt x="65" y="40"/>
                    </a:lnTo>
                    <a:lnTo>
                      <a:pt x="58" y="45"/>
                    </a:lnTo>
                    <a:lnTo>
                      <a:pt x="52" y="50"/>
                    </a:lnTo>
                    <a:lnTo>
                      <a:pt x="46" y="56"/>
                    </a:lnTo>
                    <a:lnTo>
                      <a:pt x="40" y="62"/>
                    </a:lnTo>
                    <a:lnTo>
                      <a:pt x="35" y="69"/>
                    </a:lnTo>
                    <a:lnTo>
                      <a:pt x="30" y="75"/>
                    </a:lnTo>
                    <a:lnTo>
                      <a:pt x="25" y="82"/>
                    </a:lnTo>
                    <a:lnTo>
                      <a:pt x="20" y="89"/>
                    </a:lnTo>
                    <a:lnTo>
                      <a:pt x="17" y="96"/>
                    </a:lnTo>
                    <a:lnTo>
                      <a:pt x="13" y="103"/>
                    </a:lnTo>
                    <a:lnTo>
                      <a:pt x="10" y="111"/>
                    </a:lnTo>
                    <a:lnTo>
                      <a:pt x="6" y="119"/>
                    </a:lnTo>
                    <a:lnTo>
                      <a:pt x="4" y="128"/>
                    </a:lnTo>
                    <a:lnTo>
                      <a:pt x="1" y="144"/>
                    </a:lnTo>
                    <a:lnTo>
                      <a:pt x="0" y="153"/>
                    </a:lnTo>
                    <a:lnTo>
                      <a:pt x="0" y="162"/>
                    </a:lnTo>
                    <a:lnTo>
                      <a:pt x="0" y="170"/>
                    </a:lnTo>
                    <a:lnTo>
                      <a:pt x="2" y="177"/>
                    </a:lnTo>
                    <a:lnTo>
                      <a:pt x="4" y="185"/>
                    </a:lnTo>
                    <a:lnTo>
                      <a:pt x="6" y="193"/>
                    </a:lnTo>
                    <a:lnTo>
                      <a:pt x="11" y="200"/>
                    </a:lnTo>
                    <a:lnTo>
                      <a:pt x="15" y="206"/>
                    </a:lnTo>
                    <a:lnTo>
                      <a:pt x="20" y="212"/>
                    </a:lnTo>
                    <a:lnTo>
                      <a:pt x="25" y="218"/>
                    </a:lnTo>
                    <a:lnTo>
                      <a:pt x="31" y="223"/>
                    </a:lnTo>
                    <a:lnTo>
                      <a:pt x="34" y="225"/>
                    </a:lnTo>
                    <a:lnTo>
                      <a:pt x="37" y="228"/>
                    </a:lnTo>
                    <a:lnTo>
                      <a:pt x="43" y="232"/>
                    </a:lnTo>
                    <a:lnTo>
                      <a:pt x="50" y="235"/>
                    </a:lnTo>
                    <a:lnTo>
                      <a:pt x="58" y="238"/>
                    </a:lnTo>
                    <a:lnTo>
                      <a:pt x="65" y="240"/>
                    </a:lnTo>
                    <a:lnTo>
                      <a:pt x="73" y="241"/>
                    </a:lnTo>
                    <a:lnTo>
                      <a:pt x="81" y="241"/>
                    </a:lnTo>
                    <a:lnTo>
                      <a:pt x="90" y="241"/>
                    </a:lnTo>
                    <a:lnTo>
                      <a:pt x="98" y="239"/>
                    </a:lnTo>
                    <a:lnTo>
                      <a:pt x="102" y="238"/>
                    </a:lnTo>
                    <a:lnTo>
                      <a:pt x="106" y="236"/>
                    </a:lnTo>
                    <a:lnTo>
                      <a:pt x="110" y="234"/>
                    </a:lnTo>
                    <a:lnTo>
                      <a:pt x="114" y="232"/>
                    </a:lnTo>
                    <a:lnTo>
                      <a:pt x="117" y="229"/>
                    </a:lnTo>
                    <a:lnTo>
                      <a:pt x="120" y="226"/>
                    </a:lnTo>
                    <a:lnTo>
                      <a:pt x="123" y="223"/>
                    </a:lnTo>
                    <a:lnTo>
                      <a:pt x="126" y="219"/>
                    </a:lnTo>
                    <a:lnTo>
                      <a:pt x="128" y="214"/>
                    </a:lnTo>
                    <a:lnTo>
                      <a:pt x="130" y="209"/>
                    </a:lnTo>
                    <a:lnTo>
                      <a:pt x="131" y="204"/>
                    </a:lnTo>
                    <a:lnTo>
                      <a:pt x="132" y="198"/>
                    </a:lnTo>
                    <a:lnTo>
                      <a:pt x="135" y="175"/>
                    </a:lnTo>
                    <a:lnTo>
                      <a:pt x="137" y="164"/>
                    </a:lnTo>
                    <a:lnTo>
                      <a:pt x="137" y="153"/>
                    </a:lnTo>
                    <a:lnTo>
                      <a:pt x="137" y="131"/>
                    </a:lnTo>
                    <a:lnTo>
                      <a:pt x="138" y="126"/>
                    </a:lnTo>
                    <a:lnTo>
                      <a:pt x="138" y="122"/>
                    </a:lnTo>
                    <a:lnTo>
                      <a:pt x="139" y="119"/>
                    </a:lnTo>
                    <a:lnTo>
                      <a:pt x="141" y="115"/>
                    </a:lnTo>
                    <a:lnTo>
                      <a:pt x="143" y="112"/>
                    </a:lnTo>
                    <a:lnTo>
                      <a:pt x="145" y="109"/>
                    </a:lnTo>
                    <a:lnTo>
                      <a:pt x="150" y="104"/>
                    </a:lnTo>
                    <a:lnTo>
                      <a:pt x="162" y="93"/>
                    </a:lnTo>
                    <a:lnTo>
                      <a:pt x="167" y="88"/>
                    </a:lnTo>
                    <a:lnTo>
                      <a:pt x="172" y="82"/>
                    </a:lnTo>
                    <a:lnTo>
                      <a:pt x="183" y="83"/>
                    </a:lnTo>
                    <a:lnTo>
                      <a:pt x="192" y="84"/>
                    </a:lnTo>
                    <a:lnTo>
                      <a:pt x="200" y="86"/>
                    </a:lnTo>
                    <a:lnTo>
                      <a:pt x="207" y="88"/>
                    </a:lnTo>
                    <a:lnTo>
                      <a:pt x="213" y="90"/>
                    </a:lnTo>
                    <a:lnTo>
                      <a:pt x="218" y="93"/>
                    </a:lnTo>
                    <a:lnTo>
                      <a:pt x="222" y="96"/>
                    </a:lnTo>
                    <a:lnTo>
                      <a:pt x="226" y="100"/>
                    </a:lnTo>
                    <a:lnTo>
                      <a:pt x="235" y="108"/>
                    </a:lnTo>
                    <a:lnTo>
                      <a:pt x="242" y="116"/>
                    </a:lnTo>
                    <a:lnTo>
                      <a:pt x="250" y="125"/>
                    </a:lnTo>
                    <a:lnTo>
                      <a:pt x="255" y="130"/>
                    </a:lnTo>
                    <a:lnTo>
                      <a:pt x="260" y="135"/>
                    </a:lnTo>
                    <a:lnTo>
                      <a:pt x="264" y="134"/>
                    </a:lnTo>
                    <a:lnTo>
                      <a:pt x="266" y="134"/>
                    </a:lnTo>
                    <a:lnTo>
                      <a:pt x="269" y="132"/>
                    </a:lnTo>
                    <a:lnTo>
                      <a:pt x="271" y="131"/>
                    </a:lnTo>
                    <a:lnTo>
                      <a:pt x="273" y="129"/>
                    </a:lnTo>
                    <a:lnTo>
                      <a:pt x="276" y="125"/>
                    </a:lnTo>
                    <a:lnTo>
                      <a:pt x="278" y="122"/>
                    </a:lnTo>
                    <a:lnTo>
                      <a:pt x="280" y="118"/>
                    </a:lnTo>
                    <a:lnTo>
                      <a:pt x="281" y="113"/>
                    </a:lnTo>
                    <a:lnTo>
                      <a:pt x="282" y="107"/>
                    </a:lnTo>
                    <a:lnTo>
                      <a:pt x="283" y="100"/>
                    </a:lnTo>
                    <a:lnTo>
                      <a:pt x="283" y="92"/>
                    </a:lnTo>
                    <a:lnTo>
                      <a:pt x="282" y="8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52" name="Freeform 341"/>
              <p:cNvSpPr>
                <a:spLocks/>
              </p:cNvSpPr>
              <p:nvPr/>
            </p:nvSpPr>
            <p:spPr bwMode="auto">
              <a:xfrm>
                <a:off x="2773" y="2052"/>
                <a:ext cx="141" cy="120"/>
              </a:xfrm>
              <a:custGeom>
                <a:avLst/>
                <a:gdLst>
                  <a:gd name="T0" fmla="*/ 0 w 283"/>
                  <a:gd name="T1" fmla="*/ 0 h 241"/>
                  <a:gd name="T2" fmla="*/ 0 w 283"/>
                  <a:gd name="T3" fmla="*/ 0 h 241"/>
                  <a:gd name="T4" fmla="*/ 0 w 283"/>
                  <a:gd name="T5" fmla="*/ 0 h 241"/>
                  <a:gd name="T6" fmla="*/ 0 w 283"/>
                  <a:gd name="T7" fmla="*/ 0 h 241"/>
                  <a:gd name="T8" fmla="*/ 0 w 283"/>
                  <a:gd name="T9" fmla="*/ 0 h 241"/>
                  <a:gd name="T10" fmla="*/ 0 w 283"/>
                  <a:gd name="T11" fmla="*/ 0 h 241"/>
                  <a:gd name="T12" fmla="*/ 0 w 283"/>
                  <a:gd name="T13" fmla="*/ 0 h 241"/>
                  <a:gd name="T14" fmla="*/ 0 w 283"/>
                  <a:gd name="T15" fmla="*/ 0 h 241"/>
                  <a:gd name="T16" fmla="*/ 0 w 283"/>
                  <a:gd name="T17" fmla="*/ 0 h 241"/>
                  <a:gd name="T18" fmla="*/ 0 w 283"/>
                  <a:gd name="T19" fmla="*/ 0 h 241"/>
                  <a:gd name="T20" fmla="*/ 0 w 283"/>
                  <a:gd name="T21" fmla="*/ 0 h 241"/>
                  <a:gd name="T22" fmla="*/ 0 w 283"/>
                  <a:gd name="T23" fmla="*/ 0 h 241"/>
                  <a:gd name="T24" fmla="*/ 0 w 283"/>
                  <a:gd name="T25" fmla="*/ 0 h 241"/>
                  <a:gd name="T26" fmla="*/ 0 w 283"/>
                  <a:gd name="T27" fmla="*/ 0 h 241"/>
                  <a:gd name="T28" fmla="*/ 0 w 283"/>
                  <a:gd name="T29" fmla="*/ 0 h 241"/>
                  <a:gd name="T30" fmla="*/ 0 w 283"/>
                  <a:gd name="T31" fmla="*/ 0 h 241"/>
                  <a:gd name="T32" fmla="*/ 0 w 283"/>
                  <a:gd name="T33" fmla="*/ 0 h 241"/>
                  <a:gd name="T34" fmla="*/ 0 w 283"/>
                  <a:gd name="T35" fmla="*/ 0 h 241"/>
                  <a:gd name="T36" fmla="*/ 0 w 283"/>
                  <a:gd name="T37" fmla="*/ 0 h 241"/>
                  <a:gd name="T38" fmla="*/ 0 w 283"/>
                  <a:gd name="T39" fmla="*/ 0 h 241"/>
                  <a:gd name="T40" fmla="*/ 0 w 283"/>
                  <a:gd name="T41" fmla="*/ 0 h 241"/>
                  <a:gd name="T42" fmla="*/ 0 w 283"/>
                  <a:gd name="T43" fmla="*/ 0 h 241"/>
                  <a:gd name="T44" fmla="*/ 0 w 283"/>
                  <a:gd name="T45" fmla="*/ 0 h 241"/>
                  <a:gd name="T46" fmla="*/ 0 w 283"/>
                  <a:gd name="T47" fmla="*/ 0 h 241"/>
                  <a:gd name="T48" fmla="*/ 0 w 283"/>
                  <a:gd name="T49" fmla="*/ 0 h 241"/>
                  <a:gd name="T50" fmla="*/ 0 w 283"/>
                  <a:gd name="T51" fmla="*/ 0 h 241"/>
                  <a:gd name="T52" fmla="*/ 0 w 283"/>
                  <a:gd name="T53" fmla="*/ 0 h 241"/>
                  <a:gd name="T54" fmla="*/ 0 w 283"/>
                  <a:gd name="T55" fmla="*/ 0 h 241"/>
                  <a:gd name="T56" fmla="*/ 0 w 283"/>
                  <a:gd name="T57" fmla="*/ 0 h 241"/>
                  <a:gd name="T58" fmla="*/ 0 w 283"/>
                  <a:gd name="T59" fmla="*/ 0 h 241"/>
                  <a:gd name="T60" fmla="*/ 0 w 283"/>
                  <a:gd name="T61" fmla="*/ 0 h 241"/>
                  <a:gd name="T62" fmla="*/ 0 w 283"/>
                  <a:gd name="T63" fmla="*/ 0 h 241"/>
                  <a:gd name="T64" fmla="*/ 0 w 283"/>
                  <a:gd name="T65" fmla="*/ 0 h 241"/>
                  <a:gd name="T66" fmla="*/ 0 w 283"/>
                  <a:gd name="T67" fmla="*/ 0 h 241"/>
                  <a:gd name="T68" fmla="*/ 0 w 283"/>
                  <a:gd name="T69" fmla="*/ 0 h 241"/>
                  <a:gd name="T70" fmla="*/ 0 w 283"/>
                  <a:gd name="T71" fmla="*/ 0 h 241"/>
                  <a:gd name="T72" fmla="*/ 0 w 283"/>
                  <a:gd name="T73" fmla="*/ 0 h 241"/>
                  <a:gd name="T74" fmla="*/ 0 w 283"/>
                  <a:gd name="T75" fmla="*/ 0 h 241"/>
                  <a:gd name="T76" fmla="*/ 0 w 283"/>
                  <a:gd name="T77" fmla="*/ 0 h 241"/>
                  <a:gd name="T78" fmla="*/ 0 w 283"/>
                  <a:gd name="T79" fmla="*/ 0 h 241"/>
                  <a:gd name="T80" fmla="*/ 0 w 283"/>
                  <a:gd name="T81" fmla="*/ 0 h 241"/>
                  <a:gd name="T82" fmla="*/ 0 w 283"/>
                  <a:gd name="T83" fmla="*/ 0 h 241"/>
                  <a:gd name="T84" fmla="*/ 0 w 283"/>
                  <a:gd name="T85" fmla="*/ 0 h 241"/>
                  <a:gd name="T86" fmla="*/ 0 w 283"/>
                  <a:gd name="T87" fmla="*/ 0 h 241"/>
                  <a:gd name="T88" fmla="*/ 0 w 283"/>
                  <a:gd name="T89" fmla="*/ 0 h 241"/>
                  <a:gd name="T90" fmla="*/ 0 w 283"/>
                  <a:gd name="T91" fmla="*/ 0 h 241"/>
                  <a:gd name="T92" fmla="*/ 0 w 283"/>
                  <a:gd name="T93" fmla="*/ 0 h 241"/>
                  <a:gd name="T94" fmla="*/ 0 w 283"/>
                  <a:gd name="T95" fmla="*/ 0 h 241"/>
                  <a:gd name="T96" fmla="*/ 0 w 283"/>
                  <a:gd name="T97" fmla="*/ 0 h 241"/>
                  <a:gd name="T98" fmla="*/ 0 w 283"/>
                  <a:gd name="T99" fmla="*/ 0 h 241"/>
                  <a:gd name="T100" fmla="*/ 0 w 283"/>
                  <a:gd name="T101" fmla="*/ 0 h 241"/>
                  <a:gd name="T102" fmla="*/ 0 w 283"/>
                  <a:gd name="T103" fmla="*/ 0 h 241"/>
                  <a:gd name="T104" fmla="*/ 0 w 283"/>
                  <a:gd name="T105" fmla="*/ 0 h 241"/>
                  <a:gd name="T106" fmla="*/ 0 w 283"/>
                  <a:gd name="T107" fmla="*/ 0 h 241"/>
                  <a:gd name="T108" fmla="*/ 0 w 283"/>
                  <a:gd name="T109" fmla="*/ 0 h 241"/>
                  <a:gd name="T110" fmla="*/ 0 w 283"/>
                  <a:gd name="T111" fmla="*/ 0 h 241"/>
                  <a:gd name="T112" fmla="*/ 0 w 283"/>
                  <a:gd name="T113" fmla="*/ 0 h 241"/>
                  <a:gd name="T114" fmla="*/ 0 w 283"/>
                  <a:gd name="T115" fmla="*/ 0 h 241"/>
                  <a:gd name="T116" fmla="*/ 0 w 283"/>
                  <a:gd name="T117" fmla="*/ 0 h 241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283"/>
                  <a:gd name="T178" fmla="*/ 0 h 241"/>
                  <a:gd name="T179" fmla="*/ 283 w 283"/>
                  <a:gd name="T180" fmla="*/ 241 h 241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283" h="241">
                    <a:moveTo>
                      <a:pt x="282" y="82"/>
                    </a:moveTo>
                    <a:lnTo>
                      <a:pt x="281" y="78"/>
                    </a:lnTo>
                    <a:lnTo>
                      <a:pt x="280" y="74"/>
                    </a:lnTo>
                    <a:lnTo>
                      <a:pt x="278" y="64"/>
                    </a:lnTo>
                    <a:lnTo>
                      <a:pt x="277" y="60"/>
                    </a:lnTo>
                    <a:lnTo>
                      <a:pt x="275" y="56"/>
                    </a:lnTo>
                    <a:lnTo>
                      <a:pt x="272" y="49"/>
                    </a:lnTo>
                    <a:lnTo>
                      <a:pt x="268" y="41"/>
                    </a:lnTo>
                    <a:lnTo>
                      <a:pt x="263" y="35"/>
                    </a:lnTo>
                    <a:lnTo>
                      <a:pt x="260" y="32"/>
                    </a:lnTo>
                    <a:lnTo>
                      <a:pt x="257" y="29"/>
                    </a:lnTo>
                    <a:lnTo>
                      <a:pt x="251" y="23"/>
                    </a:lnTo>
                    <a:lnTo>
                      <a:pt x="245" y="18"/>
                    </a:lnTo>
                    <a:lnTo>
                      <a:pt x="238" y="14"/>
                    </a:lnTo>
                    <a:lnTo>
                      <a:pt x="230" y="10"/>
                    </a:lnTo>
                    <a:lnTo>
                      <a:pt x="222" y="6"/>
                    </a:lnTo>
                    <a:lnTo>
                      <a:pt x="214" y="3"/>
                    </a:lnTo>
                    <a:lnTo>
                      <a:pt x="206" y="2"/>
                    </a:lnTo>
                    <a:lnTo>
                      <a:pt x="197" y="0"/>
                    </a:lnTo>
                    <a:lnTo>
                      <a:pt x="188" y="0"/>
                    </a:lnTo>
                    <a:lnTo>
                      <a:pt x="171" y="1"/>
                    </a:lnTo>
                    <a:lnTo>
                      <a:pt x="152" y="3"/>
                    </a:lnTo>
                    <a:lnTo>
                      <a:pt x="135" y="8"/>
                    </a:lnTo>
                    <a:lnTo>
                      <a:pt x="127" y="10"/>
                    </a:lnTo>
                    <a:lnTo>
                      <a:pt x="118" y="13"/>
                    </a:lnTo>
                    <a:lnTo>
                      <a:pt x="110" y="16"/>
                    </a:lnTo>
                    <a:lnTo>
                      <a:pt x="102" y="19"/>
                    </a:lnTo>
                    <a:lnTo>
                      <a:pt x="95" y="22"/>
                    </a:lnTo>
                    <a:lnTo>
                      <a:pt x="87" y="26"/>
                    </a:lnTo>
                    <a:lnTo>
                      <a:pt x="79" y="31"/>
                    </a:lnTo>
                    <a:lnTo>
                      <a:pt x="72" y="35"/>
                    </a:lnTo>
                    <a:lnTo>
                      <a:pt x="65" y="40"/>
                    </a:lnTo>
                    <a:lnTo>
                      <a:pt x="58" y="45"/>
                    </a:lnTo>
                    <a:lnTo>
                      <a:pt x="52" y="50"/>
                    </a:lnTo>
                    <a:lnTo>
                      <a:pt x="46" y="56"/>
                    </a:lnTo>
                    <a:lnTo>
                      <a:pt x="40" y="62"/>
                    </a:lnTo>
                    <a:lnTo>
                      <a:pt x="35" y="69"/>
                    </a:lnTo>
                    <a:lnTo>
                      <a:pt x="30" y="75"/>
                    </a:lnTo>
                    <a:lnTo>
                      <a:pt x="25" y="82"/>
                    </a:lnTo>
                    <a:lnTo>
                      <a:pt x="20" y="89"/>
                    </a:lnTo>
                    <a:lnTo>
                      <a:pt x="17" y="96"/>
                    </a:lnTo>
                    <a:lnTo>
                      <a:pt x="13" y="103"/>
                    </a:lnTo>
                    <a:lnTo>
                      <a:pt x="10" y="111"/>
                    </a:lnTo>
                    <a:lnTo>
                      <a:pt x="6" y="119"/>
                    </a:lnTo>
                    <a:lnTo>
                      <a:pt x="4" y="128"/>
                    </a:lnTo>
                    <a:lnTo>
                      <a:pt x="1" y="144"/>
                    </a:lnTo>
                    <a:lnTo>
                      <a:pt x="0" y="153"/>
                    </a:lnTo>
                    <a:lnTo>
                      <a:pt x="0" y="162"/>
                    </a:lnTo>
                    <a:lnTo>
                      <a:pt x="0" y="170"/>
                    </a:lnTo>
                    <a:lnTo>
                      <a:pt x="2" y="177"/>
                    </a:lnTo>
                    <a:lnTo>
                      <a:pt x="4" y="185"/>
                    </a:lnTo>
                    <a:lnTo>
                      <a:pt x="6" y="193"/>
                    </a:lnTo>
                    <a:lnTo>
                      <a:pt x="11" y="200"/>
                    </a:lnTo>
                    <a:lnTo>
                      <a:pt x="15" y="206"/>
                    </a:lnTo>
                    <a:lnTo>
                      <a:pt x="20" y="212"/>
                    </a:lnTo>
                    <a:lnTo>
                      <a:pt x="25" y="218"/>
                    </a:lnTo>
                    <a:lnTo>
                      <a:pt x="31" y="223"/>
                    </a:lnTo>
                    <a:lnTo>
                      <a:pt x="34" y="225"/>
                    </a:lnTo>
                    <a:lnTo>
                      <a:pt x="37" y="228"/>
                    </a:lnTo>
                    <a:lnTo>
                      <a:pt x="43" y="232"/>
                    </a:lnTo>
                    <a:lnTo>
                      <a:pt x="50" y="235"/>
                    </a:lnTo>
                    <a:lnTo>
                      <a:pt x="58" y="238"/>
                    </a:lnTo>
                    <a:lnTo>
                      <a:pt x="65" y="240"/>
                    </a:lnTo>
                    <a:lnTo>
                      <a:pt x="73" y="241"/>
                    </a:lnTo>
                    <a:lnTo>
                      <a:pt x="81" y="241"/>
                    </a:lnTo>
                    <a:lnTo>
                      <a:pt x="90" y="241"/>
                    </a:lnTo>
                    <a:lnTo>
                      <a:pt x="98" y="239"/>
                    </a:lnTo>
                    <a:lnTo>
                      <a:pt x="102" y="238"/>
                    </a:lnTo>
                    <a:lnTo>
                      <a:pt x="106" y="236"/>
                    </a:lnTo>
                    <a:lnTo>
                      <a:pt x="110" y="234"/>
                    </a:lnTo>
                    <a:lnTo>
                      <a:pt x="114" y="232"/>
                    </a:lnTo>
                    <a:lnTo>
                      <a:pt x="117" y="229"/>
                    </a:lnTo>
                    <a:lnTo>
                      <a:pt x="120" y="226"/>
                    </a:lnTo>
                    <a:lnTo>
                      <a:pt x="123" y="223"/>
                    </a:lnTo>
                    <a:lnTo>
                      <a:pt x="126" y="219"/>
                    </a:lnTo>
                    <a:lnTo>
                      <a:pt x="128" y="214"/>
                    </a:lnTo>
                    <a:lnTo>
                      <a:pt x="130" y="209"/>
                    </a:lnTo>
                    <a:lnTo>
                      <a:pt x="131" y="204"/>
                    </a:lnTo>
                    <a:lnTo>
                      <a:pt x="132" y="198"/>
                    </a:lnTo>
                    <a:lnTo>
                      <a:pt x="135" y="175"/>
                    </a:lnTo>
                    <a:lnTo>
                      <a:pt x="137" y="164"/>
                    </a:lnTo>
                    <a:lnTo>
                      <a:pt x="137" y="153"/>
                    </a:lnTo>
                    <a:lnTo>
                      <a:pt x="137" y="131"/>
                    </a:lnTo>
                    <a:lnTo>
                      <a:pt x="138" y="126"/>
                    </a:lnTo>
                    <a:lnTo>
                      <a:pt x="138" y="122"/>
                    </a:lnTo>
                    <a:lnTo>
                      <a:pt x="139" y="119"/>
                    </a:lnTo>
                    <a:lnTo>
                      <a:pt x="141" y="115"/>
                    </a:lnTo>
                    <a:lnTo>
                      <a:pt x="143" y="112"/>
                    </a:lnTo>
                    <a:lnTo>
                      <a:pt x="145" y="109"/>
                    </a:lnTo>
                    <a:lnTo>
                      <a:pt x="150" y="104"/>
                    </a:lnTo>
                    <a:lnTo>
                      <a:pt x="162" y="93"/>
                    </a:lnTo>
                    <a:lnTo>
                      <a:pt x="167" y="88"/>
                    </a:lnTo>
                    <a:lnTo>
                      <a:pt x="172" y="82"/>
                    </a:lnTo>
                    <a:lnTo>
                      <a:pt x="183" y="83"/>
                    </a:lnTo>
                    <a:lnTo>
                      <a:pt x="192" y="84"/>
                    </a:lnTo>
                    <a:lnTo>
                      <a:pt x="200" y="86"/>
                    </a:lnTo>
                    <a:lnTo>
                      <a:pt x="207" y="88"/>
                    </a:lnTo>
                    <a:lnTo>
                      <a:pt x="213" y="90"/>
                    </a:lnTo>
                    <a:lnTo>
                      <a:pt x="218" y="93"/>
                    </a:lnTo>
                    <a:lnTo>
                      <a:pt x="222" y="96"/>
                    </a:lnTo>
                    <a:lnTo>
                      <a:pt x="226" y="100"/>
                    </a:lnTo>
                    <a:lnTo>
                      <a:pt x="235" y="108"/>
                    </a:lnTo>
                    <a:lnTo>
                      <a:pt x="242" y="116"/>
                    </a:lnTo>
                    <a:lnTo>
                      <a:pt x="250" y="125"/>
                    </a:lnTo>
                    <a:lnTo>
                      <a:pt x="255" y="130"/>
                    </a:lnTo>
                    <a:lnTo>
                      <a:pt x="260" y="135"/>
                    </a:lnTo>
                    <a:lnTo>
                      <a:pt x="264" y="134"/>
                    </a:lnTo>
                    <a:lnTo>
                      <a:pt x="266" y="134"/>
                    </a:lnTo>
                    <a:lnTo>
                      <a:pt x="269" y="132"/>
                    </a:lnTo>
                    <a:lnTo>
                      <a:pt x="271" y="131"/>
                    </a:lnTo>
                    <a:lnTo>
                      <a:pt x="273" y="129"/>
                    </a:lnTo>
                    <a:lnTo>
                      <a:pt x="276" y="125"/>
                    </a:lnTo>
                    <a:lnTo>
                      <a:pt x="278" y="122"/>
                    </a:lnTo>
                    <a:lnTo>
                      <a:pt x="280" y="118"/>
                    </a:lnTo>
                    <a:lnTo>
                      <a:pt x="281" y="113"/>
                    </a:lnTo>
                    <a:lnTo>
                      <a:pt x="282" y="107"/>
                    </a:lnTo>
                    <a:lnTo>
                      <a:pt x="283" y="100"/>
                    </a:lnTo>
                    <a:lnTo>
                      <a:pt x="283" y="92"/>
                    </a:lnTo>
                    <a:lnTo>
                      <a:pt x="282" y="82"/>
                    </a:lnTo>
                  </a:path>
                </a:pathLst>
              </a:custGeom>
              <a:noFill/>
              <a:ln w="158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53" name="Freeform 342"/>
              <p:cNvSpPr>
                <a:spLocks/>
              </p:cNvSpPr>
              <p:nvPr/>
            </p:nvSpPr>
            <p:spPr bwMode="auto">
              <a:xfrm>
                <a:off x="2849" y="1974"/>
                <a:ext cx="65" cy="70"/>
              </a:xfrm>
              <a:custGeom>
                <a:avLst/>
                <a:gdLst>
                  <a:gd name="T0" fmla="*/ 1 w 130"/>
                  <a:gd name="T1" fmla="*/ 0 h 138"/>
                  <a:gd name="T2" fmla="*/ 1 w 130"/>
                  <a:gd name="T3" fmla="*/ 1 h 138"/>
                  <a:gd name="T4" fmla="*/ 1 w 130"/>
                  <a:gd name="T5" fmla="*/ 1 h 138"/>
                  <a:gd name="T6" fmla="*/ 1 w 130"/>
                  <a:gd name="T7" fmla="*/ 1 h 138"/>
                  <a:gd name="T8" fmla="*/ 1 w 130"/>
                  <a:gd name="T9" fmla="*/ 1 h 138"/>
                  <a:gd name="T10" fmla="*/ 1 w 130"/>
                  <a:gd name="T11" fmla="*/ 1 h 138"/>
                  <a:gd name="T12" fmla="*/ 1 w 130"/>
                  <a:gd name="T13" fmla="*/ 1 h 138"/>
                  <a:gd name="T14" fmla="*/ 1 w 130"/>
                  <a:gd name="T15" fmla="*/ 1 h 138"/>
                  <a:gd name="T16" fmla="*/ 1 w 130"/>
                  <a:gd name="T17" fmla="*/ 1 h 138"/>
                  <a:gd name="T18" fmla="*/ 1 w 130"/>
                  <a:gd name="T19" fmla="*/ 1 h 138"/>
                  <a:gd name="T20" fmla="*/ 1 w 130"/>
                  <a:gd name="T21" fmla="*/ 1 h 138"/>
                  <a:gd name="T22" fmla="*/ 1 w 130"/>
                  <a:gd name="T23" fmla="*/ 1 h 138"/>
                  <a:gd name="T24" fmla="*/ 1 w 130"/>
                  <a:gd name="T25" fmla="*/ 1 h 138"/>
                  <a:gd name="T26" fmla="*/ 1 w 130"/>
                  <a:gd name="T27" fmla="*/ 1 h 138"/>
                  <a:gd name="T28" fmla="*/ 1 w 130"/>
                  <a:gd name="T29" fmla="*/ 1 h 138"/>
                  <a:gd name="T30" fmla="*/ 1 w 130"/>
                  <a:gd name="T31" fmla="*/ 1 h 138"/>
                  <a:gd name="T32" fmla="*/ 1 w 130"/>
                  <a:gd name="T33" fmla="*/ 1 h 138"/>
                  <a:gd name="T34" fmla="*/ 1 w 130"/>
                  <a:gd name="T35" fmla="*/ 1 h 138"/>
                  <a:gd name="T36" fmla="*/ 1 w 130"/>
                  <a:gd name="T37" fmla="*/ 1 h 138"/>
                  <a:gd name="T38" fmla="*/ 1 w 130"/>
                  <a:gd name="T39" fmla="*/ 1 h 138"/>
                  <a:gd name="T40" fmla="*/ 1 w 130"/>
                  <a:gd name="T41" fmla="*/ 1 h 138"/>
                  <a:gd name="T42" fmla="*/ 1 w 130"/>
                  <a:gd name="T43" fmla="*/ 1 h 138"/>
                  <a:gd name="T44" fmla="*/ 1 w 130"/>
                  <a:gd name="T45" fmla="*/ 1 h 138"/>
                  <a:gd name="T46" fmla="*/ 1 w 130"/>
                  <a:gd name="T47" fmla="*/ 1 h 138"/>
                  <a:gd name="T48" fmla="*/ 1 w 130"/>
                  <a:gd name="T49" fmla="*/ 1 h 138"/>
                  <a:gd name="T50" fmla="*/ 1 w 130"/>
                  <a:gd name="T51" fmla="*/ 1 h 138"/>
                  <a:gd name="T52" fmla="*/ 1 w 130"/>
                  <a:gd name="T53" fmla="*/ 1 h 138"/>
                  <a:gd name="T54" fmla="*/ 0 w 130"/>
                  <a:gd name="T55" fmla="*/ 1 h 138"/>
                  <a:gd name="T56" fmla="*/ 1 w 130"/>
                  <a:gd name="T57" fmla="*/ 1 h 138"/>
                  <a:gd name="T58" fmla="*/ 1 w 130"/>
                  <a:gd name="T59" fmla="*/ 1 h 138"/>
                  <a:gd name="T60" fmla="*/ 1 w 130"/>
                  <a:gd name="T61" fmla="*/ 1 h 138"/>
                  <a:gd name="T62" fmla="*/ 1 w 130"/>
                  <a:gd name="T63" fmla="*/ 1 h 138"/>
                  <a:gd name="T64" fmla="*/ 1 w 130"/>
                  <a:gd name="T65" fmla="*/ 1 h 138"/>
                  <a:gd name="T66" fmla="*/ 1 w 130"/>
                  <a:gd name="T67" fmla="*/ 1 h 138"/>
                  <a:gd name="T68" fmla="*/ 1 w 130"/>
                  <a:gd name="T69" fmla="*/ 1 h 138"/>
                  <a:gd name="T70" fmla="*/ 1 w 130"/>
                  <a:gd name="T71" fmla="*/ 1 h 138"/>
                  <a:gd name="T72" fmla="*/ 1 w 130"/>
                  <a:gd name="T73" fmla="*/ 1 h 138"/>
                  <a:gd name="T74" fmla="*/ 1 w 130"/>
                  <a:gd name="T75" fmla="*/ 1 h 138"/>
                  <a:gd name="T76" fmla="*/ 1 w 130"/>
                  <a:gd name="T77" fmla="*/ 1 h 138"/>
                  <a:gd name="T78" fmla="*/ 1 w 130"/>
                  <a:gd name="T79" fmla="*/ 1 h 138"/>
                  <a:gd name="T80" fmla="*/ 1 w 130"/>
                  <a:gd name="T81" fmla="*/ 1 h 138"/>
                  <a:gd name="T82" fmla="*/ 1 w 130"/>
                  <a:gd name="T83" fmla="*/ 1 h 138"/>
                  <a:gd name="T84" fmla="*/ 1 w 130"/>
                  <a:gd name="T85" fmla="*/ 1 h 138"/>
                  <a:gd name="T86" fmla="*/ 1 w 130"/>
                  <a:gd name="T87" fmla="*/ 1 h 138"/>
                  <a:gd name="T88" fmla="*/ 1 w 130"/>
                  <a:gd name="T89" fmla="*/ 1 h 138"/>
                  <a:gd name="T90" fmla="*/ 1 w 130"/>
                  <a:gd name="T91" fmla="*/ 1 h 138"/>
                  <a:gd name="T92" fmla="*/ 1 w 130"/>
                  <a:gd name="T93" fmla="*/ 1 h 138"/>
                  <a:gd name="T94" fmla="*/ 1 w 130"/>
                  <a:gd name="T95" fmla="*/ 1 h 138"/>
                  <a:gd name="T96" fmla="*/ 1 w 130"/>
                  <a:gd name="T97" fmla="*/ 1 h 138"/>
                  <a:gd name="T98" fmla="*/ 1 w 130"/>
                  <a:gd name="T99" fmla="*/ 1 h 138"/>
                  <a:gd name="T100" fmla="*/ 1 w 130"/>
                  <a:gd name="T101" fmla="*/ 1 h 138"/>
                  <a:gd name="T102" fmla="*/ 1 w 130"/>
                  <a:gd name="T103" fmla="*/ 0 h 13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130"/>
                  <a:gd name="T157" fmla="*/ 0 h 138"/>
                  <a:gd name="T158" fmla="*/ 130 w 130"/>
                  <a:gd name="T159" fmla="*/ 138 h 138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130" h="138">
                    <a:moveTo>
                      <a:pt x="42" y="0"/>
                    </a:moveTo>
                    <a:lnTo>
                      <a:pt x="51" y="3"/>
                    </a:lnTo>
                    <a:lnTo>
                      <a:pt x="59" y="6"/>
                    </a:lnTo>
                    <a:lnTo>
                      <a:pt x="67" y="10"/>
                    </a:lnTo>
                    <a:lnTo>
                      <a:pt x="74" y="15"/>
                    </a:lnTo>
                    <a:lnTo>
                      <a:pt x="82" y="20"/>
                    </a:lnTo>
                    <a:lnTo>
                      <a:pt x="88" y="26"/>
                    </a:lnTo>
                    <a:lnTo>
                      <a:pt x="94" y="32"/>
                    </a:lnTo>
                    <a:lnTo>
                      <a:pt x="99" y="39"/>
                    </a:lnTo>
                    <a:lnTo>
                      <a:pt x="104" y="48"/>
                    </a:lnTo>
                    <a:lnTo>
                      <a:pt x="108" y="56"/>
                    </a:lnTo>
                    <a:lnTo>
                      <a:pt x="111" y="64"/>
                    </a:lnTo>
                    <a:lnTo>
                      <a:pt x="115" y="73"/>
                    </a:lnTo>
                    <a:lnTo>
                      <a:pt x="117" y="82"/>
                    </a:lnTo>
                    <a:lnTo>
                      <a:pt x="120" y="91"/>
                    </a:lnTo>
                    <a:lnTo>
                      <a:pt x="122" y="102"/>
                    </a:lnTo>
                    <a:lnTo>
                      <a:pt x="123" y="111"/>
                    </a:lnTo>
                    <a:lnTo>
                      <a:pt x="114" y="110"/>
                    </a:lnTo>
                    <a:lnTo>
                      <a:pt x="106" y="109"/>
                    </a:lnTo>
                    <a:lnTo>
                      <a:pt x="98" y="108"/>
                    </a:lnTo>
                    <a:lnTo>
                      <a:pt x="90" y="106"/>
                    </a:lnTo>
                    <a:lnTo>
                      <a:pt x="83" y="105"/>
                    </a:lnTo>
                    <a:lnTo>
                      <a:pt x="74" y="103"/>
                    </a:lnTo>
                    <a:lnTo>
                      <a:pt x="60" y="97"/>
                    </a:lnTo>
                    <a:lnTo>
                      <a:pt x="46" y="92"/>
                    </a:lnTo>
                    <a:lnTo>
                      <a:pt x="32" y="87"/>
                    </a:lnTo>
                    <a:lnTo>
                      <a:pt x="17" y="82"/>
                    </a:lnTo>
                    <a:lnTo>
                      <a:pt x="0" y="76"/>
                    </a:lnTo>
                    <a:lnTo>
                      <a:pt x="123" y="138"/>
                    </a:lnTo>
                    <a:lnTo>
                      <a:pt x="123" y="134"/>
                    </a:lnTo>
                    <a:lnTo>
                      <a:pt x="124" y="131"/>
                    </a:lnTo>
                    <a:lnTo>
                      <a:pt x="127" y="125"/>
                    </a:lnTo>
                    <a:lnTo>
                      <a:pt x="129" y="118"/>
                    </a:lnTo>
                    <a:lnTo>
                      <a:pt x="130" y="115"/>
                    </a:lnTo>
                    <a:lnTo>
                      <a:pt x="130" y="111"/>
                    </a:lnTo>
                    <a:lnTo>
                      <a:pt x="130" y="100"/>
                    </a:lnTo>
                    <a:lnTo>
                      <a:pt x="129" y="91"/>
                    </a:lnTo>
                    <a:lnTo>
                      <a:pt x="126" y="82"/>
                    </a:lnTo>
                    <a:lnTo>
                      <a:pt x="124" y="73"/>
                    </a:lnTo>
                    <a:lnTo>
                      <a:pt x="120" y="65"/>
                    </a:lnTo>
                    <a:lnTo>
                      <a:pt x="116" y="57"/>
                    </a:lnTo>
                    <a:lnTo>
                      <a:pt x="111" y="49"/>
                    </a:lnTo>
                    <a:lnTo>
                      <a:pt x="105" y="42"/>
                    </a:lnTo>
                    <a:lnTo>
                      <a:pt x="99" y="35"/>
                    </a:lnTo>
                    <a:lnTo>
                      <a:pt x="92" y="29"/>
                    </a:lnTo>
                    <a:lnTo>
                      <a:pt x="85" y="23"/>
                    </a:lnTo>
                    <a:lnTo>
                      <a:pt x="80" y="20"/>
                    </a:lnTo>
                    <a:lnTo>
                      <a:pt x="77" y="17"/>
                    </a:lnTo>
                    <a:lnTo>
                      <a:pt x="68" y="13"/>
                    </a:lnTo>
                    <a:lnTo>
                      <a:pt x="60" y="8"/>
                    </a:lnTo>
                    <a:lnTo>
                      <a:pt x="51" y="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54" name="Freeform 343"/>
              <p:cNvSpPr>
                <a:spLocks/>
              </p:cNvSpPr>
              <p:nvPr/>
            </p:nvSpPr>
            <p:spPr bwMode="auto">
              <a:xfrm>
                <a:off x="2849" y="1974"/>
                <a:ext cx="65" cy="70"/>
              </a:xfrm>
              <a:custGeom>
                <a:avLst/>
                <a:gdLst>
                  <a:gd name="T0" fmla="*/ 1 w 130"/>
                  <a:gd name="T1" fmla="*/ 0 h 138"/>
                  <a:gd name="T2" fmla="*/ 1 w 130"/>
                  <a:gd name="T3" fmla="*/ 1 h 138"/>
                  <a:gd name="T4" fmla="*/ 1 w 130"/>
                  <a:gd name="T5" fmla="*/ 1 h 138"/>
                  <a:gd name="T6" fmla="*/ 1 w 130"/>
                  <a:gd name="T7" fmla="*/ 1 h 138"/>
                  <a:gd name="T8" fmla="*/ 1 w 130"/>
                  <a:gd name="T9" fmla="*/ 1 h 138"/>
                  <a:gd name="T10" fmla="*/ 1 w 130"/>
                  <a:gd name="T11" fmla="*/ 1 h 138"/>
                  <a:gd name="T12" fmla="*/ 1 w 130"/>
                  <a:gd name="T13" fmla="*/ 1 h 138"/>
                  <a:gd name="T14" fmla="*/ 1 w 130"/>
                  <a:gd name="T15" fmla="*/ 1 h 138"/>
                  <a:gd name="T16" fmla="*/ 1 w 130"/>
                  <a:gd name="T17" fmla="*/ 1 h 138"/>
                  <a:gd name="T18" fmla="*/ 1 w 130"/>
                  <a:gd name="T19" fmla="*/ 1 h 138"/>
                  <a:gd name="T20" fmla="*/ 1 w 130"/>
                  <a:gd name="T21" fmla="*/ 1 h 138"/>
                  <a:gd name="T22" fmla="*/ 1 w 130"/>
                  <a:gd name="T23" fmla="*/ 1 h 138"/>
                  <a:gd name="T24" fmla="*/ 1 w 130"/>
                  <a:gd name="T25" fmla="*/ 1 h 138"/>
                  <a:gd name="T26" fmla="*/ 1 w 130"/>
                  <a:gd name="T27" fmla="*/ 1 h 138"/>
                  <a:gd name="T28" fmla="*/ 1 w 130"/>
                  <a:gd name="T29" fmla="*/ 1 h 138"/>
                  <a:gd name="T30" fmla="*/ 1 w 130"/>
                  <a:gd name="T31" fmla="*/ 1 h 138"/>
                  <a:gd name="T32" fmla="*/ 1 w 130"/>
                  <a:gd name="T33" fmla="*/ 1 h 138"/>
                  <a:gd name="T34" fmla="*/ 1 w 130"/>
                  <a:gd name="T35" fmla="*/ 1 h 138"/>
                  <a:gd name="T36" fmla="*/ 1 w 130"/>
                  <a:gd name="T37" fmla="*/ 1 h 138"/>
                  <a:gd name="T38" fmla="*/ 1 w 130"/>
                  <a:gd name="T39" fmla="*/ 1 h 138"/>
                  <a:gd name="T40" fmla="*/ 1 w 130"/>
                  <a:gd name="T41" fmla="*/ 1 h 138"/>
                  <a:gd name="T42" fmla="*/ 1 w 130"/>
                  <a:gd name="T43" fmla="*/ 1 h 138"/>
                  <a:gd name="T44" fmla="*/ 1 w 130"/>
                  <a:gd name="T45" fmla="*/ 1 h 138"/>
                  <a:gd name="T46" fmla="*/ 1 w 130"/>
                  <a:gd name="T47" fmla="*/ 1 h 138"/>
                  <a:gd name="T48" fmla="*/ 1 w 130"/>
                  <a:gd name="T49" fmla="*/ 1 h 138"/>
                  <a:gd name="T50" fmla="*/ 1 w 130"/>
                  <a:gd name="T51" fmla="*/ 1 h 138"/>
                  <a:gd name="T52" fmla="*/ 1 w 130"/>
                  <a:gd name="T53" fmla="*/ 1 h 138"/>
                  <a:gd name="T54" fmla="*/ 0 w 130"/>
                  <a:gd name="T55" fmla="*/ 1 h 138"/>
                  <a:gd name="T56" fmla="*/ 1 w 130"/>
                  <a:gd name="T57" fmla="*/ 1 h 138"/>
                  <a:gd name="T58" fmla="*/ 1 w 130"/>
                  <a:gd name="T59" fmla="*/ 1 h 138"/>
                  <a:gd name="T60" fmla="*/ 1 w 130"/>
                  <a:gd name="T61" fmla="*/ 1 h 138"/>
                  <a:gd name="T62" fmla="*/ 1 w 130"/>
                  <a:gd name="T63" fmla="*/ 1 h 138"/>
                  <a:gd name="T64" fmla="*/ 1 w 130"/>
                  <a:gd name="T65" fmla="*/ 1 h 138"/>
                  <a:gd name="T66" fmla="*/ 1 w 130"/>
                  <a:gd name="T67" fmla="*/ 1 h 138"/>
                  <a:gd name="T68" fmla="*/ 1 w 130"/>
                  <a:gd name="T69" fmla="*/ 1 h 138"/>
                  <a:gd name="T70" fmla="*/ 1 w 130"/>
                  <a:gd name="T71" fmla="*/ 1 h 138"/>
                  <a:gd name="T72" fmla="*/ 1 w 130"/>
                  <a:gd name="T73" fmla="*/ 1 h 138"/>
                  <a:gd name="T74" fmla="*/ 1 w 130"/>
                  <a:gd name="T75" fmla="*/ 1 h 138"/>
                  <a:gd name="T76" fmla="*/ 1 w 130"/>
                  <a:gd name="T77" fmla="*/ 1 h 138"/>
                  <a:gd name="T78" fmla="*/ 1 w 130"/>
                  <a:gd name="T79" fmla="*/ 1 h 138"/>
                  <a:gd name="T80" fmla="*/ 1 w 130"/>
                  <a:gd name="T81" fmla="*/ 1 h 138"/>
                  <a:gd name="T82" fmla="*/ 1 w 130"/>
                  <a:gd name="T83" fmla="*/ 1 h 138"/>
                  <a:gd name="T84" fmla="*/ 1 w 130"/>
                  <a:gd name="T85" fmla="*/ 1 h 138"/>
                  <a:gd name="T86" fmla="*/ 1 w 130"/>
                  <a:gd name="T87" fmla="*/ 1 h 138"/>
                  <a:gd name="T88" fmla="*/ 1 w 130"/>
                  <a:gd name="T89" fmla="*/ 1 h 138"/>
                  <a:gd name="T90" fmla="*/ 1 w 130"/>
                  <a:gd name="T91" fmla="*/ 1 h 138"/>
                  <a:gd name="T92" fmla="*/ 1 w 130"/>
                  <a:gd name="T93" fmla="*/ 1 h 138"/>
                  <a:gd name="T94" fmla="*/ 1 w 130"/>
                  <a:gd name="T95" fmla="*/ 1 h 138"/>
                  <a:gd name="T96" fmla="*/ 1 w 130"/>
                  <a:gd name="T97" fmla="*/ 1 h 138"/>
                  <a:gd name="T98" fmla="*/ 1 w 130"/>
                  <a:gd name="T99" fmla="*/ 1 h 138"/>
                  <a:gd name="T100" fmla="*/ 1 w 130"/>
                  <a:gd name="T101" fmla="*/ 1 h 138"/>
                  <a:gd name="T102" fmla="*/ 1 w 130"/>
                  <a:gd name="T103" fmla="*/ 0 h 13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130"/>
                  <a:gd name="T157" fmla="*/ 0 h 138"/>
                  <a:gd name="T158" fmla="*/ 130 w 130"/>
                  <a:gd name="T159" fmla="*/ 138 h 138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130" h="138">
                    <a:moveTo>
                      <a:pt x="42" y="0"/>
                    </a:moveTo>
                    <a:lnTo>
                      <a:pt x="51" y="3"/>
                    </a:lnTo>
                    <a:lnTo>
                      <a:pt x="59" y="6"/>
                    </a:lnTo>
                    <a:lnTo>
                      <a:pt x="67" y="10"/>
                    </a:lnTo>
                    <a:lnTo>
                      <a:pt x="74" y="15"/>
                    </a:lnTo>
                    <a:lnTo>
                      <a:pt x="82" y="20"/>
                    </a:lnTo>
                    <a:lnTo>
                      <a:pt x="88" y="26"/>
                    </a:lnTo>
                    <a:lnTo>
                      <a:pt x="94" y="32"/>
                    </a:lnTo>
                    <a:lnTo>
                      <a:pt x="99" y="39"/>
                    </a:lnTo>
                    <a:lnTo>
                      <a:pt x="104" y="48"/>
                    </a:lnTo>
                    <a:lnTo>
                      <a:pt x="108" y="56"/>
                    </a:lnTo>
                    <a:lnTo>
                      <a:pt x="111" y="64"/>
                    </a:lnTo>
                    <a:lnTo>
                      <a:pt x="115" y="73"/>
                    </a:lnTo>
                    <a:lnTo>
                      <a:pt x="117" y="82"/>
                    </a:lnTo>
                    <a:lnTo>
                      <a:pt x="120" y="91"/>
                    </a:lnTo>
                    <a:lnTo>
                      <a:pt x="122" y="102"/>
                    </a:lnTo>
                    <a:lnTo>
                      <a:pt x="123" y="111"/>
                    </a:lnTo>
                    <a:lnTo>
                      <a:pt x="114" y="110"/>
                    </a:lnTo>
                    <a:lnTo>
                      <a:pt x="106" y="109"/>
                    </a:lnTo>
                    <a:lnTo>
                      <a:pt x="98" y="108"/>
                    </a:lnTo>
                    <a:lnTo>
                      <a:pt x="90" y="106"/>
                    </a:lnTo>
                    <a:lnTo>
                      <a:pt x="83" y="105"/>
                    </a:lnTo>
                    <a:lnTo>
                      <a:pt x="74" y="103"/>
                    </a:lnTo>
                    <a:lnTo>
                      <a:pt x="60" y="97"/>
                    </a:lnTo>
                    <a:lnTo>
                      <a:pt x="46" y="92"/>
                    </a:lnTo>
                    <a:lnTo>
                      <a:pt x="32" y="87"/>
                    </a:lnTo>
                    <a:lnTo>
                      <a:pt x="17" y="82"/>
                    </a:lnTo>
                    <a:lnTo>
                      <a:pt x="0" y="76"/>
                    </a:lnTo>
                    <a:lnTo>
                      <a:pt x="123" y="138"/>
                    </a:lnTo>
                    <a:lnTo>
                      <a:pt x="123" y="134"/>
                    </a:lnTo>
                    <a:lnTo>
                      <a:pt x="124" y="131"/>
                    </a:lnTo>
                    <a:lnTo>
                      <a:pt x="127" y="125"/>
                    </a:lnTo>
                    <a:lnTo>
                      <a:pt x="129" y="118"/>
                    </a:lnTo>
                    <a:lnTo>
                      <a:pt x="130" y="115"/>
                    </a:lnTo>
                    <a:lnTo>
                      <a:pt x="130" y="111"/>
                    </a:lnTo>
                    <a:lnTo>
                      <a:pt x="130" y="100"/>
                    </a:lnTo>
                    <a:lnTo>
                      <a:pt x="129" y="91"/>
                    </a:lnTo>
                    <a:lnTo>
                      <a:pt x="126" y="82"/>
                    </a:lnTo>
                    <a:lnTo>
                      <a:pt x="124" y="73"/>
                    </a:lnTo>
                    <a:lnTo>
                      <a:pt x="120" y="65"/>
                    </a:lnTo>
                    <a:lnTo>
                      <a:pt x="116" y="57"/>
                    </a:lnTo>
                    <a:lnTo>
                      <a:pt x="111" y="49"/>
                    </a:lnTo>
                    <a:lnTo>
                      <a:pt x="105" y="42"/>
                    </a:lnTo>
                    <a:lnTo>
                      <a:pt x="99" y="35"/>
                    </a:lnTo>
                    <a:lnTo>
                      <a:pt x="92" y="29"/>
                    </a:lnTo>
                    <a:lnTo>
                      <a:pt x="85" y="23"/>
                    </a:lnTo>
                    <a:lnTo>
                      <a:pt x="80" y="20"/>
                    </a:lnTo>
                    <a:lnTo>
                      <a:pt x="77" y="17"/>
                    </a:lnTo>
                    <a:lnTo>
                      <a:pt x="68" y="13"/>
                    </a:lnTo>
                    <a:lnTo>
                      <a:pt x="60" y="8"/>
                    </a:lnTo>
                    <a:lnTo>
                      <a:pt x="51" y="4"/>
                    </a:lnTo>
                    <a:lnTo>
                      <a:pt x="42" y="0"/>
                    </a:lnTo>
                  </a:path>
                </a:pathLst>
              </a:custGeom>
              <a:noFill/>
              <a:ln w="158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55" name="Freeform 344"/>
              <p:cNvSpPr>
                <a:spLocks/>
              </p:cNvSpPr>
              <p:nvPr/>
            </p:nvSpPr>
            <p:spPr bwMode="auto">
              <a:xfrm>
                <a:off x="2916" y="1997"/>
                <a:ext cx="47" cy="44"/>
              </a:xfrm>
              <a:custGeom>
                <a:avLst/>
                <a:gdLst>
                  <a:gd name="T0" fmla="*/ 0 w 95"/>
                  <a:gd name="T1" fmla="*/ 0 h 88"/>
                  <a:gd name="T2" fmla="*/ 0 w 95"/>
                  <a:gd name="T3" fmla="*/ 1 h 88"/>
                  <a:gd name="T4" fmla="*/ 0 w 95"/>
                  <a:gd name="T5" fmla="*/ 1 h 88"/>
                  <a:gd name="T6" fmla="*/ 0 w 95"/>
                  <a:gd name="T7" fmla="*/ 1 h 88"/>
                  <a:gd name="T8" fmla="*/ 0 w 95"/>
                  <a:gd name="T9" fmla="*/ 1 h 88"/>
                  <a:gd name="T10" fmla="*/ 0 w 95"/>
                  <a:gd name="T11" fmla="*/ 1 h 88"/>
                  <a:gd name="T12" fmla="*/ 0 w 95"/>
                  <a:gd name="T13" fmla="*/ 1 h 88"/>
                  <a:gd name="T14" fmla="*/ 0 w 95"/>
                  <a:gd name="T15" fmla="*/ 1 h 88"/>
                  <a:gd name="T16" fmla="*/ 0 w 95"/>
                  <a:gd name="T17" fmla="*/ 1 h 88"/>
                  <a:gd name="T18" fmla="*/ 0 w 95"/>
                  <a:gd name="T19" fmla="*/ 1 h 88"/>
                  <a:gd name="T20" fmla="*/ 0 w 95"/>
                  <a:gd name="T21" fmla="*/ 1 h 88"/>
                  <a:gd name="T22" fmla="*/ 0 w 95"/>
                  <a:gd name="T23" fmla="*/ 1 h 88"/>
                  <a:gd name="T24" fmla="*/ 0 w 95"/>
                  <a:gd name="T25" fmla="*/ 1 h 88"/>
                  <a:gd name="T26" fmla="*/ 0 w 95"/>
                  <a:gd name="T27" fmla="*/ 1 h 88"/>
                  <a:gd name="T28" fmla="*/ 0 w 95"/>
                  <a:gd name="T29" fmla="*/ 1 h 88"/>
                  <a:gd name="T30" fmla="*/ 0 w 95"/>
                  <a:gd name="T31" fmla="*/ 1 h 88"/>
                  <a:gd name="T32" fmla="*/ 0 w 95"/>
                  <a:gd name="T33" fmla="*/ 1 h 88"/>
                  <a:gd name="T34" fmla="*/ 0 w 95"/>
                  <a:gd name="T35" fmla="*/ 1 h 88"/>
                  <a:gd name="T36" fmla="*/ 0 w 95"/>
                  <a:gd name="T37" fmla="*/ 1 h 88"/>
                  <a:gd name="T38" fmla="*/ 0 w 95"/>
                  <a:gd name="T39" fmla="*/ 1 h 88"/>
                  <a:gd name="T40" fmla="*/ 0 w 95"/>
                  <a:gd name="T41" fmla="*/ 1 h 88"/>
                  <a:gd name="T42" fmla="*/ 0 w 95"/>
                  <a:gd name="T43" fmla="*/ 1 h 88"/>
                  <a:gd name="T44" fmla="*/ 0 w 95"/>
                  <a:gd name="T45" fmla="*/ 1 h 88"/>
                  <a:gd name="T46" fmla="*/ 0 w 95"/>
                  <a:gd name="T47" fmla="*/ 1 h 88"/>
                  <a:gd name="T48" fmla="*/ 0 w 95"/>
                  <a:gd name="T49" fmla="*/ 1 h 88"/>
                  <a:gd name="T50" fmla="*/ 0 w 95"/>
                  <a:gd name="T51" fmla="*/ 1 h 88"/>
                  <a:gd name="T52" fmla="*/ 0 w 95"/>
                  <a:gd name="T53" fmla="*/ 1 h 88"/>
                  <a:gd name="T54" fmla="*/ 0 w 95"/>
                  <a:gd name="T55" fmla="*/ 0 h 88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95"/>
                  <a:gd name="T85" fmla="*/ 0 h 88"/>
                  <a:gd name="T86" fmla="*/ 95 w 95"/>
                  <a:gd name="T87" fmla="*/ 88 h 88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95" h="88">
                    <a:moveTo>
                      <a:pt x="83" y="0"/>
                    </a:moveTo>
                    <a:lnTo>
                      <a:pt x="60" y="16"/>
                    </a:lnTo>
                    <a:lnTo>
                      <a:pt x="40" y="33"/>
                    </a:lnTo>
                    <a:lnTo>
                      <a:pt x="30" y="41"/>
                    </a:lnTo>
                    <a:lnTo>
                      <a:pt x="19" y="50"/>
                    </a:lnTo>
                    <a:lnTo>
                      <a:pt x="10" y="61"/>
                    </a:lnTo>
                    <a:lnTo>
                      <a:pt x="0" y="72"/>
                    </a:lnTo>
                    <a:lnTo>
                      <a:pt x="13" y="74"/>
                    </a:lnTo>
                    <a:lnTo>
                      <a:pt x="26" y="75"/>
                    </a:lnTo>
                    <a:lnTo>
                      <a:pt x="37" y="75"/>
                    </a:lnTo>
                    <a:lnTo>
                      <a:pt x="48" y="75"/>
                    </a:lnTo>
                    <a:lnTo>
                      <a:pt x="59" y="75"/>
                    </a:lnTo>
                    <a:lnTo>
                      <a:pt x="70" y="74"/>
                    </a:lnTo>
                    <a:lnTo>
                      <a:pt x="95" y="72"/>
                    </a:lnTo>
                    <a:lnTo>
                      <a:pt x="73" y="77"/>
                    </a:lnTo>
                    <a:lnTo>
                      <a:pt x="52" y="81"/>
                    </a:lnTo>
                    <a:lnTo>
                      <a:pt x="31" y="85"/>
                    </a:lnTo>
                    <a:lnTo>
                      <a:pt x="7" y="88"/>
                    </a:lnTo>
                    <a:lnTo>
                      <a:pt x="10" y="82"/>
                    </a:lnTo>
                    <a:lnTo>
                      <a:pt x="13" y="76"/>
                    </a:lnTo>
                    <a:lnTo>
                      <a:pt x="16" y="70"/>
                    </a:lnTo>
                    <a:lnTo>
                      <a:pt x="20" y="64"/>
                    </a:lnTo>
                    <a:lnTo>
                      <a:pt x="26" y="58"/>
                    </a:lnTo>
                    <a:lnTo>
                      <a:pt x="31" y="51"/>
                    </a:lnTo>
                    <a:lnTo>
                      <a:pt x="41" y="40"/>
                    </a:lnTo>
                    <a:lnTo>
                      <a:pt x="51" y="29"/>
                    </a:lnTo>
                    <a:lnTo>
                      <a:pt x="62" y="18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56" name="Freeform 345"/>
              <p:cNvSpPr>
                <a:spLocks/>
              </p:cNvSpPr>
              <p:nvPr/>
            </p:nvSpPr>
            <p:spPr bwMode="auto">
              <a:xfrm>
                <a:off x="2916" y="1997"/>
                <a:ext cx="47" cy="44"/>
              </a:xfrm>
              <a:custGeom>
                <a:avLst/>
                <a:gdLst>
                  <a:gd name="T0" fmla="*/ 0 w 95"/>
                  <a:gd name="T1" fmla="*/ 0 h 88"/>
                  <a:gd name="T2" fmla="*/ 0 w 95"/>
                  <a:gd name="T3" fmla="*/ 1 h 88"/>
                  <a:gd name="T4" fmla="*/ 0 w 95"/>
                  <a:gd name="T5" fmla="*/ 1 h 88"/>
                  <a:gd name="T6" fmla="*/ 0 w 95"/>
                  <a:gd name="T7" fmla="*/ 1 h 88"/>
                  <a:gd name="T8" fmla="*/ 0 w 95"/>
                  <a:gd name="T9" fmla="*/ 1 h 88"/>
                  <a:gd name="T10" fmla="*/ 0 w 95"/>
                  <a:gd name="T11" fmla="*/ 1 h 88"/>
                  <a:gd name="T12" fmla="*/ 0 w 95"/>
                  <a:gd name="T13" fmla="*/ 1 h 88"/>
                  <a:gd name="T14" fmla="*/ 0 w 95"/>
                  <a:gd name="T15" fmla="*/ 1 h 88"/>
                  <a:gd name="T16" fmla="*/ 0 w 95"/>
                  <a:gd name="T17" fmla="*/ 1 h 88"/>
                  <a:gd name="T18" fmla="*/ 0 w 95"/>
                  <a:gd name="T19" fmla="*/ 1 h 88"/>
                  <a:gd name="T20" fmla="*/ 0 w 95"/>
                  <a:gd name="T21" fmla="*/ 1 h 88"/>
                  <a:gd name="T22" fmla="*/ 0 w 95"/>
                  <a:gd name="T23" fmla="*/ 1 h 88"/>
                  <a:gd name="T24" fmla="*/ 0 w 95"/>
                  <a:gd name="T25" fmla="*/ 1 h 88"/>
                  <a:gd name="T26" fmla="*/ 0 w 95"/>
                  <a:gd name="T27" fmla="*/ 1 h 88"/>
                  <a:gd name="T28" fmla="*/ 0 w 95"/>
                  <a:gd name="T29" fmla="*/ 1 h 88"/>
                  <a:gd name="T30" fmla="*/ 0 w 95"/>
                  <a:gd name="T31" fmla="*/ 1 h 88"/>
                  <a:gd name="T32" fmla="*/ 0 w 95"/>
                  <a:gd name="T33" fmla="*/ 1 h 88"/>
                  <a:gd name="T34" fmla="*/ 0 w 95"/>
                  <a:gd name="T35" fmla="*/ 1 h 88"/>
                  <a:gd name="T36" fmla="*/ 0 w 95"/>
                  <a:gd name="T37" fmla="*/ 1 h 88"/>
                  <a:gd name="T38" fmla="*/ 0 w 95"/>
                  <a:gd name="T39" fmla="*/ 1 h 88"/>
                  <a:gd name="T40" fmla="*/ 0 w 95"/>
                  <a:gd name="T41" fmla="*/ 1 h 88"/>
                  <a:gd name="T42" fmla="*/ 0 w 95"/>
                  <a:gd name="T43" fmla="*/ 1 h 88"/>
                  <a:gd name="T44" fmla="*/ 0 w 95"/>
                  <a:gd name="T45" fmla="*/ 1 h 88"/>
                  <a:gd name="T46" fmla="*/ 0 w 95"/>
                  <a:gd name="T47" fmla="*/ 1 h 88"/>
                  <a:gd name="T48" fmla="*/ 0 w 95"/>
                  <a:gd name="T49" fmla="*/ 1 h 88"/>
                  <a:gd name="T50" fmla="*/ 0 w 95"/>
                  <a:gd name="T51" fmla="*/ 1 h 88"/>
                  <a:gd name="T52" fmla="*/ 0 w 95"/>
                  <a:gd name="T53" fmla="*/ 1 h 88"/>
                  <a:gd name="T54" fmla="*/ 0 w 95"/>
                  <a:gd name="T55" fmla="*/ 0 h 88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95"/>
                  <a:gd name="T85" fmla="*/ 0 h 88"/>
                  <a:gd name="T86" fmla="*/ 95 w 95"/>
                  <a:gd name="T87" fmla="*/ 88 h 88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95" h="88">
                    <a:moveTo>
                      <a:pt x="83" y="0"/>
                    </a:moveTo>
                    <a:lnTo>
                      <a:pt x="60" y="16"/>
                    </a:lnTo>
                    <a:lnTo>
                      <a:pt x="40" y="33"/>
                    </a:lnTo>
                    <a:lnTo>
                      <a:pt x="30" y="41"/>
                    </a:lnTo>
                    <a:lnTo>
                      <a:pt x="19" y="50"/>
                    </a:lnTo>
                    <a:lnTo>
                      <a:pt x="10" y="61"/>
                    </a:lnTo>
                    <a:lnTo>
                      <a:pt x="0" y="72"/>
                    </a:lnTo>
                    <a:lnTo>
                      <a:pt x="13" y="74"/>
                    </a:lnTo>
                    <a:lnTo>
                      <a:pt x="26" y="75"/>
                    </a:lnTo>
                    <a:lnTo>
                      <a:pt x="37" y="75"/>
                    </a:lnTo>
                    <a:lnTo>
                      <a:pt x="48" y="75"/>
                    </a:lnTo>
                    <a:lnTo>
                      <a:pt x="59" y="75"/>
                    </a:lnTo>
                    <a:lnTo>
                      <a:pt x="70" y="74"/>
                    </a:lnTo>
                    <a:lnTo>
                      <a:pt x="95" y="72"/>
                    </a:lnTo>
                    <a:lnTo>
                      <a:pt x="73" y="77"/>
                    </a:lnTo>
                    <a:lnTo>
                      <a:pt x="52" y="81"/>
                    </a:lnTo>
                    <a:lnTo>
                      <a:pt x="31" y="85"/>
                    </a:lnTo>
                    <a:lnTo>
                      <a:pt x="7" y="88"/>
                    </a:lnTo>
                    <a:lnTo>
                      <a:pt x="10" y="82"/>
                    </a:lnTo>
                    <a:lnTo>
                      <a:pt x="13" y="76"/>
                    </a:lnTo>
                    <a:lnTo>
                      <a:pt x="16" y="70"/>
                    </a:lnTo>
                    <a:lnTo>
                      <a:pt x="20" y="64"/>
                    </a:lnTo>
                    <a:lnTo>
                      <a:pt x="26" y="58"/>
                    </a:lnTo>
                    <a:lnTo>
                      <a:pt x="31" y="51"/>
                    </a:lnTo>
                    <a:lnTo>
                      <a:pt x="41" y="40"/>
                    </a:lnTo>
                    <a:lnTo>
                      <a:pt x="51" y="29"/>
                    </a:lnTo>
                    <a:lnTo>
                      <a:pt x="62" y="18"/>
                    </a:lnTo>
                    <a:lnTo>
                      <a:pt x="83" y="0"/>
                    </a:lnTo>
                  </a:path>
                </a:pathLst>
              </a:custGeom>
              <a:noFill/>
              <a:ln w="158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57" name="Freeform 346"/>
              <p:cNvSpPr>
                <a:spLocks/>
              </p:cNvSpPr>
              <p:nvPr/>
            </p:nvSpPr>
            <p:spPr bwMode="auto">
              <a:xfrm>
                <a:off x="2955" y="2049"/>
                <a:ext cx="9" cy="33"/>
              </a:xfrm>
              <a:custGeom>
                <a:avLst/>
                <a:gdLst>
                  <a:gd name="T0" fmla="*/ 0 w 19"/>
                  <a:gd name="T1" fmla="*/ 0 h 67"/>
                  <a:gd name="T2" fmla="*/ 0 w 19"/>
                  <a:gd name="T3" fmla="*/ 0 h 67"/>
                  <a:gd name="T4" fmla="*/ 0 w 19"/>
                  <a:gd name="T5" fmla="*/ 0 h 67"/>
                  <a:gd name="T6" fmla="*/ 0 w 19"/>
                  <a:gd name="T7" fmla="*/ 0 h 67"/>
                  <a:gd name="T8" fmla="*/ 0 w 19"/>
                  <a:gd name="T9" fmla="*/ 0 h 67"/>
                  <a:gd name="T10" fmla="*/ 0 w 19"/>
                  <a:gd name="T11" fmla="*/ 0 h 67"/>
                  <a:gd name="T12" fmla="*/ 0 w 19"/>
                  <a:gd name="T13" fmla="*/ 0 h 67"/>
                  <a:gd name="T14" fmla="*/ 0 w 19"/>
                  <a:gd name="T15" fmla="*/ 0 h 67"/>
                  <a:gd name="T16" fmla="*/ 0 w 19"/>
                  <a:gd name="T17" fmla="*/ 0 h 67"/>
                  <a:gd name="T18" fmla="*/ 0 w 19"/>
                  <a:gd name="T19" fmla="*/ 0 h 67"/>
                  <a:gd name="T20" fmla="*/ 0 w 19"/>
                  <a:gd name="T21" fmla="*/ 0 h 67"/>
                  <a:gd name="T22" fmla="*/ 0 w 19"/>
                  <a:gd name="T23" fmla="*/ 0 h 67"/>
                  <a:gd name="T24" fmla="*/ 0 w 19"/>
                  <a:gd name="T25" fmla="*/ 0 h 67"/>
                  <a:gd name="T26" fmla="*/ 0 w 19"/>
                  <a:gd name="T27" fmla="*/ 0 h 67"/>
                  <a:gd name="T28" fmla="*/ 0 w 19"/>
                  <a:gd name="T29" fmla="*/ 0 h 67"/>
                  <a:gd name="T30" fmla="*/ 0 w 19"/>
                  <a:gd name="T31" fmla="*/ 0 h 67"/>
                  <a:gd name="T32" fmla="*/ 0 w 19"/>
                  <a:gd name="T33" fmla="*/ 0 h 67"/>
                  <a:gd name="T34" fmla="*/ 0 w 19"/>
                  <a:gd name="T35" fmla="*/ 0 h 67"/>
                  <a:gd name="T36" fmla="*/ 0 w 19"/>
                  <a:gd name="T37" fmla="*/ 0 h 67"/>
                  <a:gd name="T38" fmla="*/ 0 w 19"/>
                  <a:gd name="T39" fmla="*/ 0 h 67"/>
                  <a:gd name="T40" fmla="*/ 0 w 19"/>
                  <a:gd name="T41" fmla="*/ 0 h 67"/>
                  <a:gd name="T42" fmla="*/ 0 w 19"/>
                  <a:gd name="T43" fmla="*/ 0 h 67"/>
                  <a:gd name="T44" fmla="*/ 0 w 19"/>
                  <a:gd name="T45" fmla="*/ 0 h 67"/>
                  <a:gd name="T46" fmla="*/ 0 w 19"/>
                  <a:gd name="T47" fmla="*/ 0 h 67"/>
                  <a:gd name="T48" fmla="*/ 0 w 19"/>
                  <a:gd name="T49" fmla="*/ 0 h 67"/>
                  <a:gd name="T50" fmla="*/ 0 w 19"/>
                  <a:gd name="T51" fmla="*/ 0 h 67"/>
                  <a:gd name="T52" fmla="*/ 0 w 19"/>
                  <a:gd name="T53" fmla="*/ 0 h 6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9"/>
                  <a:gd name="T82" fmla="*/ 0 h 67"/>
                  <a:gd name="T83" fmla="*/ 19 w 19"/>
                  <a:gd name="T84" fmla="*/ 67 h 6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9" h="67">
                    <a:moveTo>
                      <a:pt x="18" y="5"/>
                    </a:moveTo>
                    <a:lnTo>
                      <a:pt x="16" y="10"/>
                    </a:lnTo>
                    <a:lnTo>
                      <a:pt x="14" y="16"/>
                    </a:lnTo>
                    <a:lnTo>
                      <a:pt x="13" y="19"/>
                    </a:lnTo>
                    <a:lnTo>
                      <a:pt x="12" y="23"/>
                    </a:lnTo>
                    <a:lnTo>
                      <a:pt x="12" y="27"/>
                    </a:lnTo>
                    <a:lnTo>
                      <a:pt x="12" y="30"/>
                    </a:lnTo>
                    <a:lnTo>
                      <a:pt x="13" y="36"/>
                    </a:lnTo>
                    <a:lnTo>
                      <a:pt x="16" y="50"/>
                    </a:lnTo>
                    <a:lnTo>
                      <a:pt x="17" y="54"/>
                    </a:lnTo>
                    <a:lnTo>
                      <a:pt x="18" y="58"/>
                    </a:lnTo>
                    <a:lnTo>
                      <a:pt x="19" y="62"/>
                    </a:lnTo>
                    <a:lnTo>
                      <a:pt x="19" y="67"/>
                    </a:lnTo>
                    <a:lnTo>
                      <a:pt x="7" y="67"/>
                    </a:lnTo>
                    <a:lnTo>
                      <a:pt x="7" y="63"/>
                    </a:lnTo>
                    <a:lnTo>
                      <a:pt x="6" y="60"/>
                    </a:lnTo>
                    <a:lnTo>
                      <a:pt x="6" y="56"/>
                    </a:lnTo>
                    <a:lnTo>
                      <a:pt x="5" y="53"/>
                    </a:lnTo>
                    <a:lnTo>
                      <a:pt x="1" y="39"/>
                    </a:lnTo>
                    <a:lnTo>
                      <a:pt x="0" y="31"/>
                    </a:lnTo>
                    <a:lnTo>
                      <a:pt x="0" y="26"/>
                    </a:lnTo>
                    <a:lnTo>
                      <a:pt x="0" y="22"/>
                    </a:lnTo>
                    <a:lnTo>
                      <a:pt x="1" y="17"/>
                    </a:lnTo>
                    <a:lnTo>
                      <a:pt x="2" y="11"/>
                    </a:lnTo>
                    <a:lnTo>
                      <a:pt x="5" y="6"/>
                    </a:lnTo>
                    <a:lnTo>
                      <a:pt x="7" y="0"/>
                    </a:lnTo>
                    <a:lnTo>
                      <a:pt x="18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58" name="Freeform 347"/>
              <p:cNvSpPr>
                <a:spLocks/>
              </p:cNvSpPr>
              <p:nvPr/>
            </p:nvSpPr>
            <p:spPr bwMode="auto">
              <a:xfrm>
                <a:off x="2918" y="2082"/>
                <a:ext cx="46" cy="68"/>
              </a:xfrm>
              <a:custGeom>
                <a:avLst/>
                <a:gdLst>
                  <a:gd name="T0" fmla="*/ 1 w 92"/>
                  <a:gd name="T1" fmla="*/ 0 h 136"/>
                  <a:gd name="T2" fmla="*/ 1 w 92"/>
                  <a:gd name="T3" fmla="*/ 1 h 136"/>
                  <a:gd name="T4" fmla="*/ 1 w 92"/>
                  <a:gd name="T5" fmla="*/ 1 h 136"/>
                  <a:gd name="T6" fmla="*/ 1 w 92"/>
                  <a:gd name="T7" fmla="*/ 1 h 136"/>
                  <a:gd name="T8" fmla="*/ 1 w 92"/>
                  <a:gd name="T9" fmla="*/ 1 h 136"/>
                  <a:gd name="T10" fmla="*/ 1 w 92"/>
                  <a:gd name="T11" fmla="*/ 1 h 136"/>
                  <a:gd name="T12" fmla="*/ 1 w 92"/>
                  <a:gd name="T13" fmla="*/ 1 h 136"/>
                  <a:gd name="T14" fmla="*/ 1 w 92"/>
                  <a:gd name="T15" fmla="*/ 1 h 136"/>
                  <a:gd name="T16" fmla="*/ 1 w 92"/>
                  <a:gd name="T17" fmla="*/ 1 h 136"/>
                  <a:gd name="T18" fmla="*/ 1 w 92"/>
                  <a:gd name="T19" fmla="*/ 1 h 136"/>
                  <a:gd name="T20" fmla="*/ 1 w 92"/>
                  <a:gd name="T21" fmla="*/ 1 h 136"/>
                  <a:gd name="T22" fmla="*/ 1 w 92"/>
                  <a:gd name="T23" fmla="*/ 1 h 136"/>
                  <a:gd name="T24" fmla="*/ 1 w 92"/>
                  <a:gd name="T25" fmla="*/ 1 h 136"/>
                  <a:gd name="T26" fmla="*/ 0 w 92"/>
                  <a:gd name="T27" fmla="*/ 1 h 136"/>
                  <a:gd name="T28" fmla="*/ 1 w 92"/>
                  <a:gd name="T29" fmla="*/ 1 h 136"/>
                  <a:gd name="T30" fmla="*/ 1 w 92"/>
                  <a:gd name="T31" fmla="*/ 1 h 136"/>
                  <a:gd name="T32" fmla="*/ 1 w 92"/>
                  <a:gd name="T33" fmla="*/ 1 h 136"/>
                  <a:gd name="T34" fmla="*/ 1 w 92"/>
                  <a:gd name="T35" fmla="*/ 1 h 136"/>
                  <a:gd name="T36" fmla="*/ 1 w 92"/>
                  <a:gd name="T37" fmla="*/ 1 h 136"/>
                  <a:gd name="T38" fmla="*/ 1 w 92"/>
                  <a:gd name="T39" fmla="*/ 1 h 136"/>
                  <a:gd name="T40" fmla="*/ 1 w 92"/>
                  <a:gd name="T41" fmla="*/ 1 h 136"/>
                  <a:gd name="T42" fmla="*/ 1 w 92"/>
                  <a:gd name="T43" fmla="*/ 1 h 136"/>
                  <a:gd name="T44" fmla="*/ 1 w 92"/>
                  <a:gd name="T45" fmla="*/ 1 h 136"/>
                  <a:gd name="T46" fmla="*/ 1 w 92"/>
                  <a:gd name="T47" fmla="*/ 1 h 136"/>
                  <a:gd name="T48" fmla="*/ 1 w 92"/>
                  <a:gd name="T49" fmla="*/ 1 h 136"/>
                  <a:gd name="T50" fmla="*/ 1 w 92"/>
                  <a:gd name="T51" fmla="*/ 0 h 136"/>
                  <a:gd name="T52" fmla="*/ 1 w 92"/>
                  <a:gd name="T53" fmla="*/ 0 h 1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92"/>
                  <a:gd name="T82" fmla="*/ 0 h 136"/>
                  <a:gd name="T83" fmla="*/ 92 w 92"/>
                  <a:gd name="T84" fmla="*/ 136 h 1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92" h="136">
                    <a:moveTo>
                      <a:pt x="92" y="0"/>
                    </a:moveTo>
                    <a:lnTo>
                      <a:pt x="91" y="12"/>
                    </a:lnTo>
                    <a:lnTo>
                      <a:pt x="90" y="23"/>
                    </a:lnTo>
                    <a:lnTo>
                      <a:pt x="88" y="33"/>
                    </a:lnTo>
                    <a:lnTo>
                      <a:pt x="85" y="42"/>
                    </a:lnTo>
                    <a:lnTo>
                      <a:pt x="81" y="51"/>
                    </a:lnTo>
                    <a:lnTo>
                      <a:pt x="77" y="60"/>
                    </a:lnTo>
                    <a:lnTo>
                      <a:pt x="72" y="69"/>
                    </a:lnTo>
                    <a:lnTo>
                      <a:pt x="66" y="77"/>
                    </a:lnTo>
                    <a:lnTo>
                      <a:pt x="60" y="84"/>
                    </a:lnTo>
                    <a:lnTo>
                      <a:pt x="53" y="92"/>
                    </a:lnTo>
                    <a:lnTo>
                      <a:pt x="40" y="106"/>
                    </a:lnTo>
                    <a:lnTo>
                      <a:pt x="9" y="136"/>
                    </a:lnTo>
                    <a:lnTo>
                      <a:pt x="0" y="127"/>
                    </a:lnTo>
                    <a:lnTo>
                      <a:pt x="31" y="97"/>
                    </a:lnTo>
                    <a:lnTo>
                      <a:pt x="45" y="83"/>
                    </a:lnTo>
                    <a:lnTo>
                      <a:pt x="51" y="76"/>
                    </a:lnTo>
                    <a:lnTo>
                      <a:pt x="56" y="69"/>
                    </a:lnTo>
                    <a:lnTo>
                      <a:pt x="62" y="61"/>
                    </a:lnTo>
                    <a:lnTo>
                      <a:pt x="66" y="54"/>
                    </a:lnTo>
                    <a:lnTo>
                      <a:pt x="70" y="46"/>
                    </a:lnTo>
                    <a:lnTo>
                      <a:pt x="73" y="38"/>
                    </a:lnTo>
                    <a:lnTo>
                      <a:pt x="76" y="30"/>
                    </a:lnTo>
                    <a:lnTo>
                      <a:pt x="78" y="21"/>
                    </a:lnTo>
                    <a:lnTo>
                      <a:pt x="79" y="11"/>
                    </a:lnTo>
                    <a:lnTo>
                      <a:pt x="80" y="0"/>
                    </a:lnTo>
                    <a:lnTo>
                      <a:pt x="9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59" name="Freeform 348"/>
              <p:cNvSpPr>
                <a:spLocks/>
              </p:cNvSpPr>
              <p:nvPr/>
            </p:nvSpPr>
            <p:spPr bwMode="auto">
              <a:xfrm>
                <a:off x="2958" y="2082"/>
                <a:ext cx="6" cy="1"/>
              </a:xfrm>
              <a:custGeom>
                <a:avLst/>
                <a:gdLst>
                  <a:gd name="T0" fmla="*/ 1 w 12"/>
                  <a:gd name="T1" fmla="*/ 0 h 1"/>
                  <a:gd name="T2" fmla="*/ 0 w 12"/>
                  <a:gd name="T3" fmla="*/ 0 h 1"/>
                  <a:gd name="T4" fmla="*/ 1 w 1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12"/>
                  <a:gd name="T10" fmla="*/ 0 h 1"/>
                  <a:gd name="T11" fmla="*/ 12 w 1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2" h="1">
                    <a:moveTo>
                      <a:pt x="12" y="0"/>
                    </a:moveTo>
                    <a:lnTo>
                      <a:pt x="0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185" name="Group 349"/>
            <p:cNvGrpSpPr>
              <a:grpSpLocks/>
            </p:cNvGrpSpPr>
            <p:nvPr/>
          </p:nvGrpSpPr>
          <p:grpSpPr bwMode="auto">
            <a:xfrm>
              <a:off x="2544" y="1920"/>
              <a:ext cx="183" cy="324"/>
              <a:chOff x="3467" y="338"/>
              <a:chExt cx="327" cy="516"/>
            </a:xfrm>
          </p:grpSpPr>
          <p:sp>
            <p:nvSpPr>
              <p:cNvPr id="7186" name="Freeform 350"/>
              <p:cNvSpPr>
                <a:spLocks/>
              </p:cNvSpPr>
              <p:nvPr/>
            </p:nvSpPr>
            <p:spPr bwMode="auto">
              <a:xfrm>
                <a:off x="3490" y="384"/>
                <a:ext cx="77" cy="138"/>
              </a:xfrm>
              <a:custGeom>
                <a:avLst/>
                <a:gdLst>
                  <a:gd name="T0" fmla="*/ 0 w 535"/>
                  <a:gd name="T1" fmla="*/ 0 h 960"/>
                  <a:gd name="T2" fmla="*/ 0 w 535"/>
                  <a:gd name="T3" fmla="*/ 0 h 960"/>
                  <a:gd name="T4" fmla="*/ 0 w 535"/>
                  <a:gd name="T5" fmla="*/ 0 h 960"/>
                  <a:gd name="T6" fmla="*/ 0 w 535"/>
                  <a:gd name="T7" fmla="*/ 0 h 960"/>
                  <a:gd name="T8" fmla="*/ 0 w 535"/>
                  <a:gd name="T9" fmla="*/ 0 h 960"/>
                  <a:gd name="T10" fmla="*/ 0 w 535"/>
                  <a:gd name="T11" fmla="*/ 0 h 960"/>
                  <a:gd name="T12" fmla="*/ 0 w 535"/>
                  <a:gd name="T13" fmla="*/ 0 h 960"/>
                  <a:gd name="T14" fmla="*/ 0 w 535"/>
                  <a:gd name="T15" fmla="*/ 0 h 960"/>
                  <a:gd name="T16" fmla="*/ 0 w 535"/>
                  <a:gd name="T17" fmla="*/ 0 h 960"/>
                  <a:gd name="T18" fmla="*/ 0 w 535"/>
                  <a:gd name="T19" fmla="*/ 0 h 960"/>
                  <a:gd name="T20" fmla="*/ 0 w 535"/>
                  <a:gd name="T21" fmla="*/ 0 h 960"/>
                  <a:gd name="T22" fmla="*/ 0 w 535"/>
                  <a:gd name="T23" fmla="*/ 0 h 960"/>
                  <a:gd name="T24" fmla="*/ 0 w 535"/>
                  <a:gd name="T25" fmla="*/ 0 h 960"/>
                  <a:gd name="T26" fmla="*/ 0 w 535"/>
                  <a:gd name="T27" fmla="*/ 0 h 960"/>
                  <a:gd name="T28" fmla="*/ 0 w 535"/>
                  <a:gd name="T29" fmla="*/ 0 h 960"/>
                  <a:gd name="T30" fmla="*/ 0 w 535"/>
                  <a:gd name="T31" fmla="*/ 0 h 960"/>
                  <a:gd name="T32" fmla="*/ 0 w 535"/>
                  <a:gd name="T33" fmla="*/ 0 h 960"/>
                  <a:gd name="T34" fmla="*/ 0 w 535"/>
                  <a:gd name="T35" fmla="*/ 0 h 960"/>
                  <a:gd name="T36" fmla="*/ 0 w 535"/>
                  <a:gd name="T37" fmla="*/ 0 h 960"/>
                  <a:gd name="T38" fmla="*/ 0 w 535"/>
                  <a:gd name="T39" fmla="*/ 0 h 960"/>
                  <a:gd name="T40" fmla="*/ 0 w 535"/>
                  <a:gd name="T41" fmla="*/ 0 h 960"/>
                  <a:gd name="T42" fmla="*/ 0 w 535"/>
                  <a:gd name="T43" fmla="*/ 0 h 960"/>
                  <a:gd name="T44" fmla="*/ 0 w 535"/>
                  <a:gd name="T45" fmla="*/ 0 h 960"/>
                  <a:gd name="T46" fmla="*/ 0 w 535"/>
                  <a:gd name="T47" fmla="*/ 0 h 960"/>
                  <a:gd name="T48" fmla="*/ 0 w 535"/>
                  <a:gd name="T49" fmla="*/ 0 h 960"/>
                  <a:gd name="T50" fmla="*/ 0 w 535"/>
                  <a:gd name="T51" fmla="*/ 0 h 960"/>
                  <a:gd name="T52" fmla="*/ 0 w 535"/>
                  <a:gd name="T53" fmla="*/ 0 h 960"/>
                  <a:gd name="T54" fmla="*/ 0 w 535"/>
                  <a:gd name="T55" fmla="*/ 0 h 960"/>
                  <a:gd name="T56" fmla="*/ 0 w 535"/>
                  <a:gd name="T57" fmla="*/ 0 h 960"/>
                  <a:gd name="T58" fmla="*/ 0 w 535"/>
                  <a:gd name="T59" fmla="*/ 0 h 960"/>
                  <a:gd name="T60" fmla="*/ 0 w 535"/>
                  <a:gd name="T61" fmla="*/ 0 h 960"/>
                  <a:gd name="T62" fmla="*/ 0 w 535"/>
                  <a:gd name="T63" fmla="*/ 0 h 960"/>
                  <a:gd name="T64" fmla="*/ 0 w 535"/>
                  <a:gd name="T65" fmla="*/ 0 h 960"/>
                  <a:gd name="T66" fmla="*/ 0 w 535"/>
                  <a:gd name="T67" fmla="*/ 0 h 960"/>
                  <a:gd name="T68" fmla="*/ 0 w 535"/>
                  <a:gd name="T69" fmla="*/ 0 h 960"/>
                  <a:gd name="T70" fmla="*/ 0 w 535"/>
                  <a:gd name="T71" fmla="*/ 0 h 960"/>
                  <a:gd name="T72" fmla="*/ 0 w 535"/>
                  <a:gd name="T73" fmla="*/ 0 h 960"/>
                  <a:gd name="T74" fmla="*/ 0 w 535"/>
                  <a:gd name="T75" fmla="*/ 0 h 960"/>
                  <a:gd name="T76" fmla="*/ 0 w 535"/>
                  <a:gd name="T77" fmla="*/ 0 h 960"/>
                  <a:gd name="T78" fmla="*/ 0 w 535"/>
                  <a:gd name="T79" fmla="*/ 0 h 960"/>
                  <a:gd name="T80" fmla="*/ 0 w 535"/>
                  <a:gd name="T81" fmla="*/ 0 h 960"/>
                  <a:gd name="T82" fmla="*/ 0 w 535"/>
                  <a:gd name="T83" fmla="*/ 0 h 960"/>
                  <a:gd name="T84" fmla="*/ 0 w 535"/>
                  <a:gd name="T85" fmla="*/ 0 h 960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535"/>
                  <a:gd name="T130" fmla="*/ 0 h 960"/>
                  <a:gd name="T131" fmla="*/ 535 w 535"/>
                  <a:gd name="T132" fmla="*/ 960 h 960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535" h="960">
                    <a:moveTo>
                      <a:pt x="0" y="49"/>
                    </a:moveTo>
                    <a:lnTo>
                      <a:pt x="88" y="0"/>
                    </a:lnTo>
                    <a:lnTo>
                      <a:pt x="89" y="2"/>
                    </a:lnTo>
                    <a:lnTo>
                      <a:pt x="93" y="9"/>
                    </a:lnTo>
                    <a:lnTo>
                      <a:pt x="100" y="20"/>
                    </a:lnTo>
                    <a:lnTo>
                      <a:pt x="109" y="35"/>
                    </a:lnTo>
                    <a:lnTo>
                      <a:pt x="120" y="54"/>
                    </a:lnTo>
                    <a:lnTo>
                      <a:pt x="132" y="76"/>
                    </a:lnTo>
                    <a:lnTo>
                      <a:pt x="147" y="102"/>
                    </a:lnTo>
                    <a:lnTo>
                      <a:pt x="163" y="130"/>
                    </a:lnTo>
                    <a:lnTo>
                      <a:pt x="180" y="160"/>
                    </a:lnTo>
                    <a:lnTo>
                      <a:pt x="199" y="193"/>
                    </a:lnTo>
                    <a:lnTo>
                      <a:pt x="219" y="228"/>
                    </a:lnTo>
                    <a:lnTo>
                      <a:pt x="239" y="265"/>
                    </a:lnTo>
                    <a:lnTo>
                      <a:pt x="260" y="303"/>
                    </a:lnTo>
                    <a:lnTo>
                      <a:pt x="282" y="342"/>
                    </a:lnTo>
                    <a:lnTo>
                      <a:pt x="303" y="382"/>
                    </a:lnTo>
                    <a:lnTo>
                      <a:pt x="326" y="422"/>
                    </a:lnTo>
                    <a:lnTo>
                      <a:pt x="348" y="463"/>
                    </a:lnTo>
                    <a:lnTo>
                      <a:pt x="369" y="504"/>
                    </a:lnTo>
                    <a:lnTo>
                      <a:pt x="390" y="545"/>
                    </a:lnTo>
                    <a:lnTo>
                      <a:pt x="410" y="585"/>
                    </a:lnTo>
                    <a:lnTo>
                      <a:pt x="429" y="624"/>
                    </a:lnTo>
                    <a:lnTo>
                      <a:pt x="448" y="661"/>
                    </a:lnTo>
                    <a:lnTo>
                      <a:pt x="465" y="698"/>
                    </a:lnTo>
                    <a:lnTo>
                      <a:pt x="481" y="732"/>
                    </a:lnTo>
                    <a:lnTo>
                      <a:pt x="495" y="765"/>
                    </a:lnTo>
                    <a:lnTo>
                      <a:pt x="507" y="795"/>
                    </a:lnTo>
                    <a:lnTo>
                      <a:pt x="517" y="823"/>
                    </a:lnTo>
                    <a:lnTo>
                      <a:pt x="525" y="847"/>
                    </a:lnTo>
                    <a:lnTo>
                      <a:pt x="531" y="869"/>
                    </a:lnTo>
                    <a:lnTo>
                      <a:pt x="535" y="887"/>
                    </a:lnTo>
                    <a:lnTo>
                      <a:pt x="535" y="902"/>
                    </a:lnTo>
                    <a:lnTo>
                      <a:pt x="533" y="912"/>
                    </a:lnTo>
                    <a:lnTo>
                      <a:pt x="515" y="939"/>
                    </a:lnTo>
                    <a:lnTo>
                      <a:pt x="492" y="954"/>
                    </a:lnTo>
                    <a:lnTo>
                      <a:pt x="466" y="960"/>
                    </a:lnTo>
                    <a:lnTo>
                      <a:pt x="439" y="959"/>
                    </a:lnTo>
                    <a:lnTo>
                      <a:pt x="415" y="955"/>
                    </a:lnTo>
                    <a:lnTo>
                      <a:pt x="394" y="949"/>
                    </a:lnTo>
                    <a:lnTo>
                      <a:pt x="380" y="943"/>
                    </a:lnTo>
                    <a:lnTo>
                      <a:pt x="375" y="941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0099A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87" name="Freeform 351"/>
              <p:cNvSpPr>
                <a:spLocks/>
              </p:cNvSpPr>
              <p:nvPr/>
            </p:nvSpPr>
            <p:spPr bwMode="auto">
              <a:xfrm>
                <a:off x="3530" y="491"/>
                <a:ext cx="257" cy="358"/>
              </a:xfrm>
              <a:custGeom>
                <a:avLst/>
                <a:gdLst>
                  <a:gd name="T0" fmla="*/ 0 w 1797"/>
                  <a:gd name="T1" fmla="*/ 0 h 2508"/>
                  <a:gd name="T2" fmla="*/ 0 w 1797"/>
                  <a:gd name="T3" fmla="*/ 0 h 2508"/>
                  <a:gd name="T4" fmla="*/ 0 w 1797"/>
                  <a:gd name="T5" fmla="*/ 0 h 2508"/>
                  <a:gd name="T6" fmla="*/ 0 w 1797"/>
                  <a:gd name="T7" fmla="*/ 0 h 2508"/>
                  <a:gd name="T8" fmla="*/ 0 w 1797"/>
                  <a:gd name="T9" fmla="*/ 0 h 2508"/>
                  <a:gd name="T10" fmla="*/ 0 w 1797"/>
                  <a:gd name="T11" fmla="*/ 0 h 2508"/>
                  <a:gd name="T12" fmla="*/ 0 w 1797"/>
                  <a:gd name="T13" fmla="*/ 0 h 2508"/>
                  <a:gd name="T14" fmla="*/ 0 w 1797"/>
                  <a:gd name="T15" fmla="*/ 0 h 2508"/>
                  <a:gd name="T16" fmla="*/ 0 w 1797"/>
                  <a:gd name="T17" fmla="*/ 0 h 2508"/>
                  <a:gd name="T18" fmla="*/ 0 w 1797"/>
                  <a:gd name="T19" fmla="*/ 0 h 2508"/>
                  <a:gd name="T20" fmla="*/ 0 w 1797"/>
                  <a:gd name="T21" fmla="*/ 0 h 2508"/>
                  <a:gd name="T22" fmla="*/ 0 w 1797"/>
                  <a:gd name="T23" fmla="*/ 0 h 2508"/>
                  <a:gd name="T24" fmla="*/ 0 w 1797"/>
                  <a:gd name="T25" fmla="*/ 0 h 2508"/>
                  <a:gd name="T26" fmla="*/ 0 w 1797"/>
                  <a:gd name="T27" fmla="*/ 0 h 2508"/>
                  <a:gd name="T28" fmla="*/ 0 w 1797"/>
                  <a:gd name="T29" fmla="*/ 0 h 2508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797"/>
                  <a:gd name="T46" fmla="*/ 0 h 2508"/>
                  <a:gd name="T47" fmla="*/ 1797 w 1797"/>
                  <a:gd name="T48" fmla="*/ 2508 h 2508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797" h="2508">
                    <a:moveTo>
                      <a:pt x="0" y="386"/>
                    </a:moveTo>
                    <a:lnTo>
                      <a:pt x="109" y="297"/>
                    </a:lnTo>
                    <a:lnTo>
                      <a:pt x="109" y="178"/>
                    </a:lnTo>
                    <a:lnTo>
                      <a:pt x="278" y="128"/>
                    </a:lnTo>
                    <a:lnTo>
                      <a:pt x="336" y="207"/>
                    </a:lnTo>
                    <a:lnTo>
                      <a:pt x="889" y="0"/>
                    </a:lnTo>
                    <a:lnTo>
                      <a:pt x="1037" y="89"/>
                    </a:lnTo>
                    <a:lnTo>
                      <a:pt x="1797" y="1922"/>
                    </a:lnTo>
                    <a:lnTo>
                      <a:pt x="1747" y="2201"/>
                    </a:lnTo>
                    <a:lnTo>
                      <a:pt x="1649" y="2359"/>
                    </a:lnTo>
                    <a:lnTo>
                      <a:pt x="1166" y="2508"/>
                    </a:lnTo>
                    <a:lnTo>
                      <a:pt x="830" y="2418"/>
                    </a:lnTo>
                    <a:lnTo>
                      <a:pt x="159" y="802"/>
                    </a:lnTo>
                    <a:lnTo>
                      <a:pt x="20" y="514"/>
                    </a:lnTo>
                    <a:lnTo>
                      <a:pt x="0" y="386"/>
                    </a:lnTo>
                    <a:close/>
                  </a:path>
                </a:pathLst>
              </a:custGeom>
              <a:solidFill>
                <a:srgbClr val="006B7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88" name="Freeform 352"/>
              <p:cNvSpPr>
                <a:spLocks/>
              </p:cNvSpPr>
              <p:nvPr/>
            </p:nvSpPr>
            <p:spPr bwMode="auto">
              <a:xfrm>
                <a:off x="3600" y="636"/>
                <a:ext cx="38" cy="26"/>
              </a:xfrm>
              <a:custGeom>
                <a:avLst/>
                <a:gdLst>
                  <a:gd name="T0" fmla="*/ 0 w 270"/>
                  <a:gd name="T1" fmla="*/ 0 h 180"/>
                  <a:gd name="T2" fmla="*/ 0 w 270"/>
                  <a:gd name="T3" fmla="*/ 0 h 180"/>
                  <a:gd name="T4" fmla="*/ 0 w 270"/>
                  <a:gd name="T5" fmla="*/ 0 h 180"/>
                  <a:gd name="T6" fmla="*/ 0 w 270"/>
                  <a:gd name="T7" fmla="*/ 0 h 180"/>
                  <a:gd name="T8" fmla="*/ 0 w 270"/>
                  <a:gd name="T9" fmla="*/ 0 h 180"/>
                  <a:gd name="T10" fmla="*/ 0 w 270"/>
                  <a:gd name="T11" fmla="*/ 0 h 180"/>
                  <a:gd name="T12" fmla="*/ 0 w 270"/>
                  <a:gd name="T13" fmla="*/ 0 h 180"/>
                  <a:gd name="T14" fmla="*/ 0 w 270"/>
                  <a:gd name="T15" fmla="*/ 0 h 180"/>
                  <a:gd name="T16" fmla="*/ 0 w 270"/>
                  <a:gd name="T17" fmla="*/ 0 h 180"/>
                  <a:gd name="T18" fmla="*/ 0 w 270"/>
                  <a:gd name="T19" fmla="*/ 0 h 180"/>
                  <a:gd name="T20" fmla="*/ 0 w 270"/>
                  <a:gd name="T21" fmla="*/ 0 h 180"/>
                  <a:gd name="T22" fmla="*/ 0 w 270"/>
                  <a:gd name="T23" fmla="*/ 0 h 180"/>
                  <a:gd name="T24" fmla="*/ 0 w 270"/>
                  <a:gd name="T25" fmla="*/ 0 h 180"/>
                  <a:gd name="T26" fmla="*/ 0 w 270"/>
                  <a:gd name="T27" fmla="*/ 0 h 180"/>
                  <a:gd name="T28" fmla="*/ 0 w 270"/>
                  <a:gd name="T29" fmla="*/ 0 h 180"/>
                  <a:gd name="T30" fmla="*/ 0 w 270"/>
                  <a:gd name="T31" fmla="*/ 0 h 180"/>
                  <a:gd name="T32" fmla="*/ 0 w 270"/>
                  <a:gd name="T33" fmla="*/ 0 h 180"/>
                  <a:gd name="T34" fmla="*/ 0 w 270"/>
                  <a:gd name="T35" fmla="*/ 0 h 180"/>
                  <a:gd name="T36" fmla="*/ 0 w 270"/>
                  <a:gd name="T37" fmla="*/ 0 h 180"/>
                  <a:gd name="T38" fmla="*/ 0 w 270"/>
                  <a:gd name="T39" fmla="*/ 0 h 180"/>
                  <a:gd name="T40" fmla="*/ 0 w 270"/>
                  <a:gd name="T41" fmla="*/ 0 h 180"/>
                  <a:gd name="T42" fmla="*/ 0 w 270"/>
                  <a:gd name="T43" fmla="*/ 0 h 180"/>
                  <a:gd name="T44" fmla="*/ 0 w 270"/>
                  <a:gd name="T45" fmla="*/ 0 h 180"/>
                  <a:gd name="T46" fmla="*/ 0 w 270"/>
                  <a:gd name="T47" fmla="*/ 0 h 180"/>
                  <a:gd name="T48" fmla="*/ 0 w 270"/>
                  <a:gd name="T49" fmla="*/ 0 h 180"/>
                  <a:gd name="T50" fmla="*/ 0 w 270"/>
                  <a:gd name="T51" fmla="*/ 0 h 180"/>
                  <a:gd name="T52" fmla="*/ 0 w 270"/>
                  <a:gd name="T53" fmla="*/ 0 h 180"/>
                  <a:gd name="T54" fmla="*/ 0 w 270"/>
                  <a:gd name="T55" fmla="*/ 0 h 180"/>
                  <a:gd name="T56" fmla="*/ 0 w 270"/>
                  <a:gd name="T57" fmla="*/ 0 h 180"/>
                  <a:gd name="T58" fmla="*/ 0 w 270"/>
                  <a:gd name="T59" fmla="*/ 0 h 180"/>
                  <a:gd name="T60" fmla="*/ 0 w 270"/>
                  <a:gd name="T61" fmla="*/ 0 h 180"/>
                  <a:gd name="T62" fmla="*/ 0 w 270"/>
                  <a:gd name="T63" fmla="*/ 0 h 180"/>
                  <a:gd name="T64" fmla="*/ 0 w 270"/>
                  <a:gd name="T65" fmla="*/ 0 h 180"/>
                  <a:gd name="T66" fmla="*/ 0 w 270"/>
                  <a:gd name="T67" fmla="*/ 0 h 180"/>
                  <a:gd name="T68" fmla="*/ 0 w 270"/>
                  <a:gd name="T69" fmla="*/ 0 h 180"/>
                  <a:gd name="T70" fmla="*/ 0 w 270"/>
                  <a:gd name="T71" fmla="*/ 0 h 180"/>
                  <a:gd name="T72" fmla="*/ 0 w 270"/>
                  <a:gd name="T73" fmla="*/ 0 h 180"/>
                  <a:gd name="T74" fmla="*/ 0 w 270"/>
                  <a:gd name="T75" fmla="*/ 0 h 180"/>
                  <a:gd name="T76" fmla="*/ 0 w 270"/>
                  <a:gd name="T77" fmla="*/ 0 h 180"/>
                  <a:gd name="T78" fmla="*/ 0 w 270"/>
                  <a:gd name="T79" fmla="*/ 0 h 180"/>
                  <a:gd name="T80" fmla="*/ 0 w 270"/>
                  <a:gd name="T81" fmla="*/ 0 h 180"/>
                  <a:gd name="T82" fmla="*/ 0 w 270"/>
                  <a:gd name="T83" fmla="*/ 0 h 180"/>
                  <a:gd name="T84" fmla="*/ 0 w 270"/>
                  <a:gd name="T85" fmla="*/ 0 h 180"/>
                  <a:gd name="T86" fmla="*/ 0 w 270"/>
                  <a:gd name="T87" fmla="*/ 0 h 180"/>
                  <a:gd name="T88" fmla="*/ 0 w 270"/>
                  <a:gd name="T89" fmla="*/ 0 h 180"/>
                  <a:gd name="T90" fmla="*/ 0 w 270"/>
                  <a:gd name="T91" fmla="*/ 0 h 180"/>
                  <a:gd name="T92" fmla="*/ 0 w 270"/>
                  <a:gd name="T93" fmla="*/ 0 h 180"/>
                  <a:gd name="T94" fmla="*/ 0 w 270"/>
                  <a:gd name="T95" fmla="*/ 0 h 180"/>
                  <a:gd name="T96" fmla="*/ 0 w 270"/>
                  <a:gd name="T97" fmla="*/ 0 h 180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70"/>
                  <a:gd name="T148" fmla="*/ 0 h 180"/>
                  <a:gd name="T149" fmla="*/ 270 w 270"/>
                  <a:gd name="T150" fmla="*/ 180 h 180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70" h="180">
                    <a:moveTo>
                      <a:pt x="23" y="169"/>
                    </a:moveTo>
                    <a:lnTo>
                      <a:pt x="22" y="169"/>
                    </a:lnTo>
                    <a:lnTo>
                      <a:pt x="27" y="171"/>
                    </a:lnTo>
                    <a:lnTo>
                      <a:pt x="37" y="172"/>
                    </a:lnTo>
                    <a:lnTo>
                      <a:pt x="52" y="174"/>
                    </a:lnTo>
                    <a:lnTo>
                      <a:pt x="69" y="176"/>
                    </a:lnTo>
                    <a:lnTo>
                      <a:pt x="89" y="178"/>
                    </a:lnTo>
                    <a:lnTo>
                      <a:pt x="112" y="179"/>
                    </a:lnTo>
                    <a:lnTo>
                      <a:pt x="135" y="180"/>
                    </a:lnTo>
                    <a:lnTo>
                      <a:pt x="158" y="180"/>
                    </a:lnTo>
                    <a:lnTo>
                      <a:pt x="181" y="179"/>
                    </a:lnTo>
                    <a:lnTo>
                      <a:pt x="203" y="177"/>
                    </a:lnTo>
                    <a:lnTo>
                      <a:pt x="224" y="173"/>
                    </a:lnTo>
                    <a:lnTo>
                      <a:pt x="241" y="167"/>
                    </a:lnTo>
                    <a:lnTo>
                      <a:pt x="255" y="160"/>
                    </a:lnTo>
                    <a:lnTo>
                      <a:pt x="264" y="151"/>
                    </a:lnTo>
                    <a:lnTo>
                      <a:pt x="270" y="139"/>
                    </a:lnTo>
                    <a:lnTo>
                      <a:pt x="269" y="113"/>
                    </a:lnTo>
                    <a:lnTo>
                      <a:pt x="259" y="88"/>
                    </a:lnTo>
                    <a:lnTo>
                      <a:pt x="246" y="64"/>
                    </a:lnTo>
                    <a:lnTo>
                      <a:pt x="229" y="43"/>
                    </a:lnTo>
                    <a:lnTo>
                      <a:pt x="211" y="26"/>
                    </a:lnTo>
                    <a:lnTo>
                      <a:pt x="196" y="12"/>
                    </a:lnTo>
                    <a:lnTo>
                      <a:pt x="185" y="3"/>
                    </a:lnTo>
                    <a:lnTo>
                      <a:pt x="181" y="0"/>
                    </a:lnTo>
                    <a:lnTo>
                      <a:pt x="179" y="1"/>
                    </a:lnTo>
                    <a:lnTo>
                      <a:pt x="172" y="3"/>
                    </a:lnTo>
                    <a:lnTo>
                      <a:pt x="162" y="6"/>
                    </a:lnTo>
                    <a:lnTo>
                      <a:pt x="149" y="10"/>
                    </a:lnTo>
                    <a:lnTo>
                      <a:pt x="134" y="16"/>
                    </a:lnTo>
                    <a:lnTo>
                      <a:pt x="117" y="22"/>
                    </a:lnTo>
                    <a:lnTo>
                      <a:pt x="99" y="29"/>
                    </a:lnTo>
                    <a:lnTo>
                      <a:pt x="81" y="37"/>
                    </a:lnTo>
                    <a:lnTo>
                      <a:pt x="63" y="46"/>
                    </a:lnTo>
                    <a:lnTo>
                      <a:pt x="47" y="55"/>
                    </a:lnTo>
                    <a:lnTo>
                      <a:pt x="31" y="65"/>
                    </a:lnTo>
                    <a:lnTo>
                      <a:pt x="19" y="75"/>
                    </a:lnTo>
                    <a:lnTo>
                      <a:pt x="9" y="86"/>
                    </a:lnTo>
                    <a:lnTo>
                      <a:pt x="2" y="97"/>
                    </a:lnTo>
                    <a:lnTo>
                      <a:pt x="0" y="108"/>
                    </a:lnTo>
                    <a:lnTo>
                      <a:pt x="3" y="119"/>
                    </a:lnTo>
                    <a:lnTo>
                      <a:pt x="12" y="138"/>
                    </a:lnTo>
                    <a:lnTo>
                      <a:pt x="19" y="152"/>
                    </a:lnTo>
                    <a:lnTo>
                      <a:pt x="23" y="161"/>
                    </a:lnTo>
                    <a:lnTo>
                      <a:pt x="24" y="166"/>
                    </a:lnTo>
                    <a:lnTo>
                      <a:pt x="25" y="169"/>
                    </a:lnTo>
                    <a:lnTo>
                      <a:pt x="24" y="169"/>
                    </a:lnTo>
                    <a:lnTo>
                      <a:pt x="23" y="169"/>
                    </a:lnTo>
                    <a:close/>
                  </a:path>
                </a:pathLst>
              </a:custGeom>
              <a:solidFill>
                <a:srgbClr val="82F0A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89" name="Freeform 353"/>
              <p:cNvSpPr>
                <a:spLocks/>
              </p:cNvSpPr>
              <p:nvPr/>
            </p:nvSpPr>
            <p:spPr bwMode="auto">
              <a:xfrm>
                <a:off x="3645" y="623"/>
                <a:ext cx="38" cy="26"/>
              </a:xfrm>
              <a:custGeom>
                <a:avLst/>
                <a:gdLst>
                  <a:gd name="T0" fmla="*/ 0 w 269"/>
                  <a:gd name="T1" fmla="*/ 0 h 180"/>
                  <a:gd name="T2" fmla="*/ 0 w 269"/>
                  <a:gd name="T3" fmla="*/ 0 h 180"/>
                  <a:gd name="T4" fmla="*/ 0 w 269"/>
                  <a:gd name="T5" fmla="*/ 0 h 180"/>
                  <a:gd name="T6" fmla="*/ 0 w 269"/>
                  <a:gd name="T7" fmla="*/ 0 h 180"/>
                  <a:gd name="T8" fmla="*/ 0 w 269"/>
                  <a:gd name="T9" fmla="*/ 0 h 180"/>
                  <a:gd name="T10" fmla="*/ 0 w 269"/>
                  <a:gd name="T11" fmla="*/ 0 h 180"/>
                  <a:gd name="T12" fmla="*/ 0 w 269"/>
                  <a:gd name="T13" fmla="*/ 0 h 180"/>
                  <a:gd name="T14" fmla="*/ 0 w 269"/>
                  <a:gd name="T15" fmla="*/ 0 h 180"/>
                  <a:gd name="T16" fmla="*/ 0 w 269"/>
                  <a:gd name="T17" fmla="*/ 0 h 180"/>
                  <a:gd name="T18" fmla="*/ 0 w 269"/>
                  <a:gd name="T19" fmla="*/ 0 h 180"/>
                  <a:gd name="T20" fmla="*/ 0 w 269"/>
                  <a:gd name="T21" fmla="*/ 0 h 180"/>
                  <a:gd name="T22" fmla="*/ 0 w 269"/>
                  <a:gd name="T23" fmla="*/ 0 h 180"/>
                  <a:gd name="T24" fmla="*/ 0 w 269"/>
                  <a:gd name="T25" fmla="*/ 0 h 180"/>
                  <a:gd name="T26" fmla="*/ 0 w 269"/>
                  <a:gd name="T27" fmla="*/ 0 h 180"/>
                  <a:gd name="T28" fmla="*/ 0 w 269"/>
                  <a:gd name="T29" fmla="*/ 0 h 180"/>
                  <a:gd name="T30" fmla="*/ 0 w 269"/>
                  <a:gd name="T31" fmla="*/ 0 h 180"/>
                  <a:gd name="T32" fmla="*/ 0 w 269"/>
                  <a:gd name="T33" fmla="*/ 0 h 180"/>
                  <a:gd name="T34" fmla="*/ 0 w 269"/>
                  <a:gd name="T35" fmla="*/ 0 h 180"/>
                  <a:gd name="T36" fmla="*/ 0 w 269"/>
                  <a:gd name="T37" fmla="*/ 0 h 180"/>
                  <a:gd name="T38" fmla="*/ 0 w 269"/>
                  <a:gd name="T39" fmla="*/ 0 h 180"/>
                  <a:gd name="T40" fmla="*/ 0 w 269"/>
                  <a:gd name="T41" fmla="*/ 0 h 180"/>
                  <a:gd name="T42" fmla="*/ 0 w 269"/>
                  <a:gd name="T43" fmla="*/ 0 h 180"/>
                  <a:gd name="T44" fmla="*/ 0 w 269"/>
                  <a:gd name="T45" fmla="*/ 0 h 180"/>
                  <a:gd name="T46" fmla="*/ 0 w 269"/>
                  <a:gd name="T47" fmla="*/ 0 h 180"/>
                  <a:gd name="T48" fmla="*/ 0 w 269"/>
                  <a:gd name="T49" fmla="*/ 0 h 180"/>
                  <a:gd name="T50" fmla="*/ 0 w 269"/>
                  <a:gd name="T51" fmla="*/ 0 h 180"/>
                  <a:gd name="T52" fmla="*/ 0 w 269"/>
                  <a:gd name="T53" fmla="*/ 0 h 180"/>
                  <a:gd name="T54" fmla="*/ 0 w 269"/>
                  <a:gd name="T55" fmla="*/ 0 h 180"/>
                  <a:gd name="T56" fmla="*/ 0 w 269"/>
                  <a:gd name="T57" fmla="*/ 0 h 180"/>
                  <a:gd name="T58" fmla="*/ 0 w 269"/>
                  <a:gd name="T59" fmla="*/ 0 h 180"/>
                  <a:gd name="T60" fmla="*/ 0 w 269"/>
                  <a:gd name="T61" fmla="*/ 0 h 180"/>
                  <a:gd name="T62" fmla="*/ 0 w 269"/>
                  <a:gd name="T63" fmla="*/ 0 h 180"/>
                  <a:gd name="T64" fmla="*/ 0 w 269"/>
                  <a:gd name="T65" fmla="*/ 0 h 180"/>
                  <a:gd name="T66" fmla="*/ 0 w 269"/>
                  <a:gd name="T67" fmla="*/ 0 h 180"/>
                  <a:gd name="T68" fmla="*/ 0 w 269"/>
                  <a:gd name="T69" fmla="*/ 0 h 180"/>
                  <a:gd name="T70" fmla="*/ 0 w 269"/>
                  <a:gd name="T71" fmla="*/ 0 h 180"/>
                  <a:gd name="T72" fmla="*/ 0 w 269"/>
                  <a:gd name="T73" fmla="*/ 0 h 180"/>
                  <a:gd name="T74" fmla="*/ 0 w 269"/>
                  <a:gd name="T75" fmla="*/ 0 h 180"/>
                  <a:gd name="T76" fmla="*/ 0 w 269"/>
                  <a:gd name="T77" fmla="*/ 0 h 180"/>
                  <a:gd name="T78" fmla="*/ 0 w 269"/>
                  <a:gd name="T79" fmla="*/ 0 h 180"/>
                  <a:gd name="T80" fmla="*/ 0 w 269"/>
                  <a:gd name="T81" fmla="*/ 0 h 180"/>
                  <a:gd name="T82" fmla="*/ 0 w 269"/>
                  <a:gd name="T83" fmla="*/ 0 h 180"/>
                  <a:gd name="T84" fmla="*/ 0 w 269"/>
                  <a:gd name="T85" fmla="*/ 0 h 180"/>
                  <a:gd name="T86" fmla="*/ 0 w 269"/>
                  <a:gd name="T87" fmla="*/ 0 h 180"/>
                  <a:gd name="T88" fmla="*/ 0 w 269"/>
                  <a:gd name="T89" fmla="*/ 0 h 180"/>
                  <a:gd name="T90" fmla="*/ 0 w 269"/>
                  <a:gd name="T91" fmla="*/ 0 h 180"/>
                  <a:gd name="T92" fmla="*/ 0 w 269"/>
                  <a:gd name="T93" fmla="*/ 0 h 180"/>
                  <a:gd name="T94" fmla="*/ 0 w 269"/>
                  <a:gd name="T95" fmla="*/ 0 h 180"/>
                  <a:gd name="T96" fmla="*/ 0 w 269"/>
                  <a:gd name="T97" fmla="*/ 0 h 180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69"/>
                  <a:gd name="T148" fmla="*/ 0 h 180"/>
                  <a:gd name="T149" fmla="*/ 269 w 269"/>
                  <a:gd name="T150" fmla="*/ 180 h 180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69" h="180">
                    <a:moveTo>
                      <a:pt x="23" y="169"/>
                    </a:moveTo>
                    <a:lnTo>
                      <a:pt x="22" y="169"/>
                    </a:lnTo>
                    <a:lnTo>
                      <a:pt x="27" y="171"/>
                    </a:lnTo>
                    <a:lnTo>
                      <a:pt x="37" y="172"/>
                    </a:lnTo>
                    <a:lnTo>
                      <a:pt x="52" y="174"/>
                    </a:lnTo>
                    <a:lnTo>
                      <a:pt x="69" y="176"/>
                    </a:lnTo>
                    <a:lnTo>
                      <a:pt x="89" y="178"/>
                    </a:lnTo>
                    <a:lnTo>
                      <a:pt x="112" y="179"/>
                    </a:lnTo>
                    <a:lnTo>
                      <a:pt x="135" y="180"/>
                    </a:lnTo>
                    <a:lnTo>
                      <a:pt x="158" y="180"/>
                    </a:lnTo>
                    <a:lnTo>
                      <a:pt x="181" y="179"/>
                    </a:lnTo>
                    <a:lnTo>
                      <a:pt x="203" y="177"/>
                    </a:lnTo>
                    <a:lnTo>
                      <a:pt x="224" y="173"/>
                    </a:lnTo>
                    <a:lnTo>
                      <a:pt x="241" y="167"/>
                    </a:lnTo>
                    <a:lnTo>
                      <a:pt x="255" y="160"/>
                    </a:lnTo>
                    <a:lnTo>
                      <a:pt x="264" y="151"/>
                    </a:lnTo>
                    <a:lnTo>
                      <a:pt x="269" y="139"/>
                    </a:lnTo>
                    <a:lnTo>
                      <a:pt x="268" y="113"/>
                    </a:lnTo>
                    <a:lnTo>
                      <a:pt x="259" y="88"/>
                    </a:lnTo>
                    <a:lnTo>
                      <a:pt x="246" y="64"/>
                    </a:lnTo>
                    <a:lnTo>
                      <a:pt x="229" y="43"/>
                    </a:lnTo>
                    <a:lnTo>
                      <a:pt x="211" y="26"/>
                    </a:lnTo>
                    <a:lnTo>
                      <a:pt x="196" y="12"/>
                    </a:lnTo>
                    <a:lnTo>
                      <a:pt x="185" y="3"/>
                    </a:lnTo>
                    <a:lnTo>
                      <a:pt x="181" y="0"/>
                    </a:lnTo>
                    <a:lnTo>
                      <a:pt x="179" y="1"/>
                    </a:lnTo>
                    <a:lnTo>
                      <a:pt x="172" y="3"/>
                    </a:lnTo>
                    <a:lnTo>
                      <a:pt x="162" y="6"/>
                    </a:lnTo>
                    <a:lnTo>
                      <a:pt x="149" y="10"/>
                    </a:lnTo>
                    <a:lnTo>
                      <a:pt x="134" y="15"/>
                    </a:lnTo>
                    <a:lnTo>
                      <a:pt x="117" y="22"/>
                    </a:lnTo>
                    <a:lnTo>
                      <a:pt x="99" y="29"/>
                    </a:lnTo>
                    <a:lnTo>
                      <a:pt x="81" y="37"/>
                    </a:lnTo>
                    <a:lnTo>
                      <a:pt x="63" y="46"/>
                    </a:lnTo>
                    <a:lnTo>
                      <a:pt x="47" y="55"/>
                    </a:lnTo>
                    <a:lnTo>
                      <a:pt x="31" y="64"/>
                    </a:lnTo>
                    <a:lnTo>
                      <a:pt x="19" y="75"/>
                    </a:lnTo>
                    <a:lnTo>
                      <a:pt x="9" y="85"/>
                    </a:lnTo>
                    <a:lnTo>
                      <a:pt x="2" y="96"/>
                    </a:lnTo>
                    <a:lnTo>
                      <a:pt x="0" y="107"/>
                    </a:lnTo>
                    <a:lnTo>
                      <a:pt x="3" y="118"/>
                    </a:lnTo>
                    <a:lnTo>
                      <a:pt x="12" y="137"/>
                    </a:lnTo>
                    <a:lnTo>
                      <a:pt x="19" y="151"/>
                    </a:lnTo>
                    <a:lnTo>
                      <a:pt x="23" y="161"/>
                    </a:lnTo>
                    <a:lnTo>
                      <a:pt x="24" y="166"/>
                    </a:lnTo>
                    <a:lnTo>
                      <a:pt x="25" y="169"/>
                    </a:lnTo>
                    <a:lnTo>
                      <a:pt x="24" y="169"/>
                    </a:lnTo>
                    <a:lnTo>
                      <a:pt x="23" y="169"/>
                    </a:lnTo>
                    <a:close/>
                  </a:path>
                </a:pathLst>
              </a:custGeom>
              <a:solidFill>
                <a:srgbClr val="82F0A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90" name="Freeform 354"/>
              <p:cNvSpPr>
                <a:spLocks/>
              </p:cNvSpPr>
              <p:nvPr/>
            </p:nvSpPr>
            <p:spPr bwMode="auto">
              <a:xfrm>
                <a:off x="3687" y="610"/>
                <a:ext cx="39" cy="25"/>
              </a:xfrm>
              <a:custGeom>
                <a:avLst/>
                <a:gdLst>
                  <a:gd name="T0" fmla="*/ 0 w 269"/>
                  <a:gd name="T1" fmla="*/ 0 h 180"/>
                  <a:gd name="T2" fmla="*/ 0 w 269"/>
                  <a:gd name="T3" fmla="*/ 0 h 180"/>
                  <a:gd name="T4" fmla="*/ 0 w 269"/>
                  <a:gd name="T5" fmla="*/ 0 h 180"/>
                  <a:gd name="T6" fmla="*/ 0 w 269"/>
                  <a:gd name="T7" fmla="*/ 0 h 180"/>
                  <a:gd name="T8" fmla="*/ 0 w 269"/>
                  <a:gd name="T9" fmla="*/ 0 h 180"/>
                  <a:gd name="T10" fmla="*/ 0 w 269"/>
                  <a:gd name="T11" fmla="*/ 0 h 180"/>
                  <a:gd name="T12" fmla="*/ 0 w 269"/>
                  <a:gd name="T13" fmla="*/ 0 h 180"/>
                  <a:gd name="T14" fmla="*/ 0 w 269"/>
                  <a:gd name="T15" fmla="*/ 0 h 180"/>
                  <a:gd name="T16" fmla="*/ 0 w 269"/>
                  <a:gd name="T17" fmla="*/ 0 h 180"/>
                  <a:gd name="T18" fmla="*/ 0 w 269"/>
                  <a:gd name="T19" fmla="*/ 0 h 180"/>
                  <a:gd name="T20" fmla="*/ 0 w 269"/>
                  <a:gd name="T21" fmla="*/ 0 h 180"/>
                  <a:gd name="T22" fmla="*/ 0 w 269"/>
                  <a:gd name="T23" fmla="*/ 0 h 180"/>
                  <a:gd name="T24" fmla="*/ 0 w 269"/>
                  <a:gd name="T25" fmla="*/ 0 h 180"/>
                  <a:gd name="T26" fmla="*/ 0 w 269"/>
                  <a:gd name="T27" fmla="*/ 0 h 180"/>
                  <a:gd name="T28" fmla="*/ 0 w 269"/>
                  <a:gd name="T29" fmla="*/ 0 h 180"/>
                  <a:gd name="T30" fmla="*/ 0 w 269"/>
                  <a:gd name="T31" fmla="*/ 0 h 180"/>
                  <a:gd name="T32" fmla="*/ 0 w 269"/>
                  <a:gd name="T33" fmla="*/ 0 h 180"/>
                  <a:gd name="T34" fmla="*/ 0 w 269"/>
                  <a:gd name="T35" fmla="*/ 0 h 180"/>
                  <a:gd name="T36" fmla="*/ 0 w 269"/>
                  <a:gd name="T37" fmla="*/ 0 h 180"/>
                  <a:gd name="T38" fmla="*/ 0 w 269"/>
                  <a:gd name="T39" fmla="*/ 0 h 180"/>
                  <a:gd name="T40" fmla="*/ 0 w 269"/>
                  <a:gd name="T41" fmla="*/ 0 h 180"/>
                  <a:gd name="T42" fmla="*/ 0 w 269"/>
                  <a:gd name="T43" fmla="*/ 0 h 180"/>
                  <a:gd name="T44" fmla="*/ 0 w 269"/>
                  <a:gd name="T45" fmla="*/ 0 h 180"/>
                  <a:gd name="T46" fmla="*/ 0 w 269"/>
                  <a:gd name="T47" fmla="*/ 0 h 180"/>
                  <a:gd name="T48" fmla="*/ 0 w 269"/>
                  <a:gd name="T49" fmla="*/ 0 h 180"/>
                  <a:gd name="T50" fmla="*/ 0 w 269"/>
                  <a:gd name="T51" fmla="*/ 0 h 180"/>
                  <a:gd name="T52" fmla="*/ 0 w 269"/>
                  <a:gd name="T53" fmla="*/ 0 h 180"/>
                  <a:gd name="T54" fmla="*/ 0 w 269"/>
                  <a:gd name="T55" fmla="*/ 0 h 180"/>
                  <a:gd name="T56" fmla="*/ 0 w 269"/>
                  <a:gd name="T57" fmla="*/ 0 h 180"/>
                  <a:gd name="T58" fmla="*/ 0 w 269"/>
                  <a:gd name="T59" fmla="*/ 0 h 180"/>
                  <a:gd name="T60" fmla="*/ 0 w 269"/>
                  <a:gd name="T61" fmla="*/ 0 h 180"/>
                  <a:gd name="T62" fmla="*/ 0 w 269"/>
                  <a:gd name="T63" fmla="*/ 0 h 180"/>
                  <a:gd name="T64" fmla="*/ 0 w 269"/>
                  <a:gd name="T65" fmla="*/ 0 h 180"/>
                  <a:gd name="T66" fmla="*/ 0 w 269"/>
                  <a:gd name="T67" fmla="*/ 0 h 180"/>
                  <a:gd name="T68" fmla="*/ 0 w 269"/>
                  <a:gd name="T69" fmla="*/ 0 h 180"/>
                  <a:gd name="T70" fmla="*/ 0 w 269"/>
                  <a:gd name="T71" fmla="*/ 0 h 180"/>
                  <a:gd name="T72" fmla="*/ 0 w 269"/>
                  <a:gd name="T73" fmla="*/ 0 h 180"/>
                  <a:gd name="T74" fmla="*/ 0 w 269"/>
                  <a:gd name="T75" fmla="*/ 0 h 180"/>
                  <a:gd name="T76" fmla="*/ 0 w 269"/>
                  <a:gd name="T77" fmla="*/ 0 h 180"/>
                  <a:gd name="T78" fmla="*/ 0 w 269"/>
                  <a:gd name="T79" fmla="*/ 0 h 180"/>
                  <a:gd name="T80" fmla="*/ 0 w 269"/>
                  <a:gd name="T81" fmla="*/ 0 h 180"/>
                  <a:gd name="T82" fmla="*/ 0 w 269"/>
                  <a:gd name="T83" fmla="*/ 0 h 180"/>
                  <a:gd name="T84" fmla="*/ 0 w 269"/>
                  <a:gd name="T85" fmla="*/ 0 h 180"/>
                  <a:gd name="T86" fmla="*/ 0 w 269"/>
                  <a:gd name="T87" fmla="*/ 0 h 180"/>
                  <a:gd name="T88" fmla="*/ 0 w 269"/>
                  <a:gd name="T89" fmla="*/ 0 h 180"/>
                  <a:gd name="T90" fmla="*/ 0 w 269"/>
                  <a:gd name="T91" fmla="*/ 0 h 180"/>
                  <a:gd name="T92" fmla="*/ 0 w 269"/>
                  <a:gd name="T93" fmla="*/ 0 h 180"/>
                  <a:gd name="T94" fmla="*/ 0 w 269"/>
                  <a:gd name="T95" fmla="*/ 0 h 180"/>
                  <a:gd name="T96" fmla="*/ 0 w 269"/>
                  <a:gd name="T97" fmla="*/ 0 h 180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69"/>
                  <a:gd name="T148" fmla="*/ 0 h 180"/>
                  <a:gd name="T149" fmla="*/ 269 w 269"/>
                  <a:gd name="T150" fmla="*/ 180 h 180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69" h="180">
                    <a:moveTo>
                      <a:pt x="22" y="169"/>
                    </a:moveTo>
                    <a:lnTo>
                      <a:pt x="22" y="169"/>
                    </a:lnTo>
                    <a:lnTo>
                      <a:pt x="27" y="171"/>
                    </a:lnTo>
                    <a:lnTo>
                      <a:pt x="37" y="172"/>
                    </a:lnTo>
                    <a:lnTo>
                      <a:pt x="51" y="174"/>
                    </a:lnTo>
                    <a:lnTo>
                      <a:pt x="69" y="176"/>
                    </a:lnTo>
                    <a:lnTo>
                      <a:pt x="89" y="178"/>
                    </a:lnTo>
                    <a:lnTo>
                      <a:pt x="111" y="179"/>
                    </a:lnTo>
                    <a:lnTo>
                      <a:pt x="135" y="180"/>
                    </a:lnTo>
                    <a:lnTo>
                      <a:pt x="158" y="180"/>
                    </a:lnTo>
                    <a:lnTo>
                      <a:pt x="181" y="179"/>
                    </a:lnTo>
                    <a:lnTo>
                      <a:pt x="203" y="177"/>
                    </a:lnTo>
                    <a:lnTo>
                      <a:pt x="224" y="173"/>
                    </a:lnTo>
                    <a:lnTo>
                      <a:pt x="241" y="168"/>
                    </a:lnTo>
                    <a:lnTo>
                      <a:pt x="255" y="160"/>
                    </a:lnTo>
                    <a:lnTo>
                      <a:pt x="264" y="151"/>
                    </a:lnTo>
                    <a:lnTo>
                      <a:pt x="269" y="139"/>
                    </a:lnTo>
                    <a:lnTo>
                      <a:pt x="268" y="113"/>
                    </a:lnTo>
                    <a:lnTo>
                      <a:pt x="259" y="88"/>
                    </a:lnTo>
                    <a:lnTo>
                      <a:pt x="246" y="65"/>
                    </a:lnTo>
                    <a:lnTo>
                      <a:pt x="229" y="44"/>
                    </a:lnTo>
                    <a:lnTo>
                      <a:pt x="211" y="26"/>
                    </a:lnTo>
                    <a:lnTo>
                      <a:pt x="196" y="12"/>
                    </a:lnTo>
                    <a:lnTo>
                      <a:pt x="185" y="3"/>
                    </a:lnTo>
                    <a:lnTo>
                      <a:pt x="181" y="0"/>
                    </a:lnTo>
                    <a:lnTo>
                      <a:pt x="179" y="1"/>
                    </a:lnTo>
                    <a:lnTo>
                      <a:pt x="172" y="3"/>
                    </a:lnTo>
                    <a:lnTo>
                      <a:pt x="162" y="6"/>
                    </a:lnTo>
                    <a:lnTo>
                      <a:pt x="149" y="10"/>
                    </a:lnTo>
                    <a:lnTo>
                      <a:pt x="134" y="16"/>
                    </a:lnTo>
                    <a:lnTo>
                      <a:pt x="117" y="22"/>
                    </a:lnTo>
                    <a:lnTo>
                      <a:pt x="99" y="29"/>
                    </a:lnTo>
                    <a:lnTo>
                      <a:pt x="81" y="37"/>
                    </a:lnTo>
                    <a:lnTo>
                      <a:pt x="63" y="46"/>
                    </a:lnTo>
                    <a:lnTo>
                      <a:pt x="47" y="55"/>
                    </a:lnTo>
                    <a:lnTo>
                      <a:pt x="31" y="65"/>
                    </a:lnTo>
                    <a:lnTo>
                      <a:pt x="19" y="76"/>
                    </a:lnTo>
                    <a:lnTo>
                      <a:pt x="9" y="86"/>
                    </a:lnTo>
                    <a:lnTo>
                      <a:pt x="2" y="97"/>
                    </a:lnTo>
                    <a:lnTo>
                      <a:pt x="0" y="108"/>
                    </a:lnTo>
                    <a:lnTo>
                      <a:pt x="3" y="119"/>
                    </a:lnTo>
                    <a:lnTo>
                      <a:pt x="12" y="138"/>
                    </a:lnTo>
                    <a:lnTo>
                      <a:pt x="19" y="152"/>
                    </a:lnTo>
                    <a:lnTo>
                      <a:pt x="22" y="161"/>
                    </a:lnTo>
                    <a:lnTo>
                      <a:pt x="24" y="166"/>
                    </a:lnTo>
                    <a:lnTo>
                      <a:pt x="24" y="169"/>
                    </a:lnTo>
                    <a:lnTo>
                      <a:pt x="23" y="169"/>
                    </a:lnTo>
                    <a:lnTo>
                      <a:pt x="22" y="169"/>
                    </a:lnTo>
                    <a:close/>
                  </a:path>
                </a:pathLst>
              </a:custGeom>
              <a:solidFill>
                <a:srgbClr val="82F0A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91" name="Freeform 355"/>
              <p:cNvSpPr>
                <a:spLocks/>
              </p:cNvSpPr>
              <p:nvPr/>
            </p:nvSpPr>
            <p:spPr bwMode="auto">
              <a:xfrm>
                <a:off x="3608" y="673"/>
                <a:ext cx="38" cy="26"/>
              </a:xfrm>
              <a:custGeom>
                <a:avLst/>
                <a:gdLst>
                  <a:gd name="T0" fmla="*/ 0 w 270"/>
                  <a:gd name="T1" fmla="*/ 0 h 182"/>
                  <a:gd name="T2" fmla="*/ 0 w 270"/>
                  <a:gd name="T3" fmla="*/ 0 h 182"/>
                  <a:gd name="T4" fmla="*/ 0 w 270"/>
                  <a:gd name="T5" fmla="*/ 0 h 182"/>
                  <a:gd name="T6" fmla="*/ 0 w 270"/>
                  <a:gd name="T7" fmla="*/ 0 h 182"/>
                  <a:gd name="T8" fmla="*/ 0 w 270"/>
                  <a:gd name="T9" fmla="*/ 0 h 182"/>
                  <a:gd name="T10" fmla="*/ 0 w 270"/>
                  <a:gd name="T11" fmla="*/ 0 h 182"/>
                  <a:gd name="T12" fmla="*/ 0 w 270"/>
                  <a:gd name="T13" fmla="*/ 0 h 182"/>
                  <a:gd name="T14" fmla="*/ 0 w 270"/>
                  <a:gd name="T15" fmla="*/ 0 h 182"/>
                  <a:gd name="T16" fmla="*/ 0 w 270"/>
                  <a:gd name="T17" fmla="*/ 0 h 182"/>
                  <a:gd name="T18" fmla="*/ 0 w 270"/>
                  <a:gd name="T19" fmla="*/ 0 h 182"/>
                  <a:gd name="T20" fmla="*/ 0 w 270"/>
                  <a:gd name="T21" fmla="*/ 0 h 182"/>
                  <a:gd name="T22" fmla="*/ 0 w 270"/>
                  <a:gd name="T23" fmla="*/ 0 h 182"/>
                  <a:gd name="T24" fmla="*/ 0 w 270"/>
                  <a:gd name="T25" fmla="*/ 0 h 182"/>
                  <a:gd name="T26" fmla="*/ 0 w 270"/>
                  <a:gd name="T27" fmla="*/ 0 h 182"/>
                  <a:gd name="T28" fmla="*/ 0 w 270"/>
                  <a:gd name="T29" fmla="*/ 0 h 182"/>
                  <a:gd name="T30" fmla="*/ 0 w 270"/>
                  <a:gd name="T31" fmla="*/ 0 h 182"/>
                  <a:gd name="T32" fmla="*/ 0 w 270"/>
                  <a:gd name="T33" fmla="*/ 0 h 182"/>
                  <a:gd name="T34" fmla="*/ 0 w 270"/>
                  <a:gd name="T35" fmla="*/ 0 h 182"/>
                  <a:gd name="T36" fmla="*/ 0 w 270"/>
                  <a:gd name="T37" fmla="*/ 0 h 182"/>
                  <a:gd name="T38" fmla="*/ 0 w 270"/>
                  <a:gd name="T39" fmla="*/ 0 h 182"/>
                  <a:gd name="T40" fmla="*/ 0 w 270"/>
                  <a:gd name="T41" fmla="*/ 0 h 182"/>
                  <a:gd name="T42" fmla="*/ 0 w 270"/>
                  <a:gd name="T43" fmla="*/ 0 h 182"/>
                  <a:gd name="T44" fmla="*/ 0 w 270"/>
                  <a:gd name="T45" fmla="*/ 0 h 182"/>
                  <a:gd name="T46" fmla="*/ 0 w 270"/>
                  <a:gd name="T47" fmla="*/ 0 h 182"/>
                  <a:gd name="T48" fmla="*/ 0 w 270"/>
                  <a:gd name="T49" fmla="*/ 0 h 182"/>
                  <a:gd name="T50" fmla="*/ 0 w 270"/>
                  <a:gd name="T51" fmla="*/ 0 h 182"/>
                  <a:gd name="T52" fmla="*/ 0 w 270"/>
                  <a:gd name="T53" fmla="*/ 0 h 182"/>
                  <a:gd name="T54" fmla="*/ 0 w 270"/>
                  <a:gd name="T55" fmla="*/ 0 h 182"/>
                  <a:gd name="T56" fmla="*/ 0 w 270"/>
                  <a:gd name="T57" fmla="*/ 0 h 182"/>
                  <a:gd name="T58" fmla="*/ 0 w 270"/>
                  <a:gd name="T59" fmla="*/ 0 h 182"/>
                  <a:gd name="T60" fmla="*/ 0 w 270"/>
                  <a:gd name="T61" fmla="*/ 0 h 182"/>
                  <a:gd name="T62" fmla="*/ 0 w 270"/>
                  <a:gd name="T63" fmla="*/ 0 h 182"/>
                  <a:gd name="T64" fmla="*/ 0 w 270"/>
                  <a:gd name="T65" fmla="*/ 0 h 182"/>
                  <a:gd name="T66" fmla="*/ 0 w 270"/>
                  <a:gd name="T67" fmla="*/ 0 h 182"/>
                  <a:gd name="T68" fmla="*/ 0 w 270"/>
                  <a:gd name="T69" fmla="*/ 0 h 182"/>
                  <a:gd name="T70" fmla="*/ 0 w 270"/>
                  <a:gd name="T71" fmla="*/ 0 h 182"/>
                  <a:gd name="T72" fmla="*/ 0 w 270"/>
                  <a:gd name="T73" fmla="*/ 0 h 182"/>
                  <a:gd name="T74" fmla="*/ 0 w 270"/>
                  <a:gd name="T75" fmla="*/ 0 h 182"/>
                  <a:gd name="T76" fmla="*/ 0 w 270"/>
                  <a:gd name="T77" fmla="*/ 0 h 182"/>
                  <a:gd name="T78" fmla="*/ 0 w 270"/>
                  <a:gd name="T79" fmla="*/ 0 h 182"/>
                  <a:gd name="T80" fmla="*/ 0 w 270"/>
                  <a:gd name="T81" fmla="*/ 0 h 182"/>
                  <a:gd name="T82" fmla="*/ 0 w 270"/>
                  <a:gd name="T83" fmla="*/ 0 h 182"/>
                  <a:gd name="T84" fmla="*/ 0 w 270"/>
                  <a:gd name="T85" fmla="*/ 0 h 182"/>
                  <a:gd name="T86" fmla="*/ 0 w 270"/>
                  <a:gd name="T87" fmla="*/ 0 h 182"/>
                  <a:gd name="T88" fmla="*/ 0 w 270"/>
                  <a:gd name="T89" fmla="*/ 0 h 182"/>
                  <a:gd name="T90" fmla="*/ 0 w 270"/>
                  <a:gd name="T91" fmla="*/ 0 h 182"/>
                  <a:gd name="T92" fmla="*/ 0 w 270"/>
                  <a:gd name="T93" fmla="*/ 0 h 182"/>
                  <a:gd name="T94" fmla="*/ 0 w 270"/>
                  <a:gd name="T95" fmla="*/ 0 h 182"/>
                  <a:gd name="T96" fmla="*/ 0 w 270"/>
                  <a:gd name="T97" fmla="*/ 0 h 182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70"/>
                  <a:gd name="T148" fmla="*/ 0 h 182"/>
                  <a:gd name="T149" fmla="*/ 270 w 270"/>
                  <a:gd name="T150" fmla="*/ 182 h 182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70" h="182">
                    <a:moveTo>
                      <a:pt x="23" y="171"/>
                    </a:moveTo>
                    <a:lnTo>
                      <a:pt x="22" y="171"/>
                    </a:lnTo>
                    <a:lnTo>
                      <a:pt x="27" y="173"/>
                    </a:lnTo>
                    <a:lnTo>
                      <a:pt x="37" y="174"/>
                    </a:lnTo>
                    <a:lnTo>
                      <a:pt x="52" y="176"/>
                    </a:lnTo>
                    <a:lnTo>
                      <a:pt x="69" y="178"/>
                    </a:lnTo>
                    <a:lnTo>
                      <a:pt x="89" y="180"/>
                    </a:lnTo>
                    <a:lnTo>
                      <a:pt x="112" y="181"/>
                    </a:lnTo>
                    <a:lnTo>
                      <a:pt x="135" y="182"/>
                    </a:lnTo>
                    <a:lnTo>
                      <a:pt x="158" y="182"/>
                    </a:lnTo>
                    <a:lnTo>
                      <a:pt x="181" y="181"/>
                    </a:lnTo>
                    <a:lnTo>
                      <a:pt x="203" y="178"/>
                    </a:lnTo>
                    <a:lnTo>
                      <a:pt x="225" y="174"/>
                    </a:lnTo>
                    <a:lnTo>
                      <a:pt x="242" y="169"/>
                    </a:lnTo>
                    <a:lnTo>
                      <a:pt x="256" y="161"/>
                    </a:lnTo>
                    <a:lnTo>
                      <a:pt x="265" y="152"/>
                    </a:lnTo>
                    <a:lnTo>
                      <a:pt x="270" y="140"/>
                    </a:lnTo>
                    <a:lnTo>
                      <a:pt x="269" y="114"/>
                    </a:lnTo>
                    <a:lnTo>
                      <a:pt x="260" y="89"/>
                    </a:lnTo>
                    <a:lnTo>
                      <a:pt x="247" y="65"/>
                    </a:lnTo>
                    <a:lnTo>
                      <a:pt x="230" y="44"/>
                    </a:lnTo>
                    <a:lnTo>
                      <a:pt x="212" y="26"/>
                    </a:lnTo>
                    <a:lnTo>
                      <a:pt x="196" y="12"/>
                    </a:lnTo>
                    <a:lnTo>
                      <a:pt x="185" y="3"/>
                    </a:lnTo>
                    <a:lnTo>
                      <a:pt x="181" y="0"/>
                    </a:lnTo>
                    <a:lnTo>
                      <a:pt x="179" y="1"/>
                    </a:lnTo>
                    <a:lnTo>
                      <a:pt x="172" y="3"/>
                    </a:lnTo>
                    <a:lnTo>
                      <a:pt x="162" y="6"/>
                    </a:lnTo>
                    <a:lnTo>
                      <a:pt x="149" y="10"/>
                    </a:lnTo>
                    <a:lnTo>
                      <a:pt x="134" y="16"/>
                    </a:lnTo>
                    <a:lnTo>
                      <a:pt x="117" y="22"/>
                    </a:lnTo>
                    <a:lnTo>
                      <a:pt x="99" y="29"/>
                    </a:lnTo>
                    <a:lnTo>
                      <a:pt x="81" y="37"/>
                    </a:lnTo>
                    <a:lnTo>
                      <a:pt x="63" y="46"/>
                    </a:lnTo>
                    <a:lnTo>
                      <a:pt x="47" y="55"/>
                    </a:lnTo>
                    <a:lnTo>
                      <a:pt x="31" y="65"/>
                    </a:lnTo>
                    <a:lnTo>
                      <a:pt x="19" y="76"/>
                    </a:lnTo>
                    <a:lnTo>
                      <a:pt x="9" y="87"/>
                    </a:lnTo>
                    <a:lnTo>
                      <a:pt x="2" y="98"/>
                    </a:lnTo>
                    <a:lnTo>
                      <a:pt x="0" y="109"/>
                    </a:lnTo>
                    <a:lnTo>
                      <a:pt x="3" y="120"/>
                    </a:lnTo>
                    <a:lnTo>
                      <a:pt x="12" y="139"/>
                    </a:lnTo>
                    <a:lnTo>
                      <a:pt x="19" y="153"/>
                    </a:lnTo>
                    <a:lnTo>
                      <a:pt x="23" y="163"/>
                    </a:lnTo>
                    <a:lnTo>
                      <a:pt x="24" y="168"/>
                    </a:lnTo>
                    <a:lnTo>
                      <a:pt x="25" y="171"/>
                    </a:lnTo>
                    <a:lnTo>
                      <a:pt x="24" y="171"/>
                    </a:lnTo>
                    <a:lnTo>
                      <a:pt x="23" y="171"/>
                    </a:lnTo>
                    <a:close/>
                  </a:path>
                </a:pathLst>
              </a:custGeom>
              <a:solidFill>
                <a:srgbClr val="82F0A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92" name="Freeform 356"/>
              <p:cNvSpPr>
                <a:spLocks/>
              </p:cNvSpPr>
              <p:nvPr/>
            </p:nvSpPr>
            <p:spPr bwMode="auto">
              <a:xfrm>
                <a:off x="3628" y="701"/>
                <a:ext cx="39" cy="25"/>
              </a:xfrm>
              <a:custGeom>
                <a:avLst/>
                <a:gdLst>
                  <a:gd name="T0" fmla="*/ 0 w 270"/>
                  <a:gd name="T1" fmla="*/ 0 h 180"/>
                  <a:gd name="T2" fmla="*/ 0 w 270"/>
                  <a:gd name="T3" fmla="*/ 0 h 180"/>
                  <a:gd name="T4" fmla="*/ 0 w 270"/>
                  <a:gd name="T5" fmla="*/ 0 h 180"/>
                  <a:gd name="T6" fmla="*/ 0 w 270"/>
                  <a:gd name="T7" fmla="*/ 0 h 180"/>
                  <a:gd name="T8" fmla="*/ 0 w 270"/>
                  <a:gd name="T9" fmla="*/ 0 h 180"/>
                  <a:gd name="T10" fmla="*/ 0 w 270"/>
                  <a:gd name="T11" fmla="*/ 0 h 180"/>
                  <a:gd name="T12" fmla="*/ 0 w 270"/>
                  <a:gd name="T13" fmla="*/ 0 h 180"/>
                  <a:gd name="T14" fmla="*/ 0 w 270"/>
                  <a:gd name="T15" fmla="*/ 0 h 180"/>
                  <a:gd name="T16" fmla="*/ 0 w 270"/>
                  <a:gd name="T17" fmla="*/ 0 h 180"/>
                  <a:gd name="T18" fmla="*/ 0 w 270"/>
                  <a:gd name="T19" fmla="*/ 0 h 180"/>
                  <a:gd name="T20" fmla="*/ 0 w 270"/>
                  <a:gd name="T21" fmla="*/ 0 h 180"/>
                  <a:gd name="T22" fmla="*/ 0 w 270"/>
                  <a:gd name="T23" fmla="*/ 0 h 180"/>
                  <a:gd name="T24" fmla="*/ 0 w 270"/>
                  <a:gd name="T25" fmla="*/ 0 h 180"/>
                  <a:gd name="T26" fmla="*/ 0 w 270"/>
                  <a:gd name="T27" fmla="*/ 0 h 180"/>
                  <a:gd name="T28" fmla="*/ 0 w 270"/>
                  <a:gd name="T29" fmla="*/ 0 h 180"/>
                  <a:gd name="T30" fmla="*/ 0 w 270"/>
                  <a:gd name="T31" fmla="*/ 0 h 180"/>
                  <a:gd name="T32" fmla="*/ 0 w 270"/>
                  <a:gd name="T33" fmla="*/ 0 h 180"/>
                  <a:gd name="T34" fmla="*/ 0 w 270"/>
                  <a:gd name="T35" fmla="*/ 0 h 180"/>
                  <a:gd name="T36" fmla="*/ 0 w 270"/>
                  <a:gd name="T37" fmla="*/ 0 h 180"/>
                  <a:gd name="T38" fmla="*/ 0 w 270"/>
                  <a:gd name="T39" fmla="*/ 0 h 180"/>
                  <a:gd name="T40" fmla="*/ 0 w 270"/>
                  <a:gd name="T41" fmla="*/ 0 h 180"/>
                  <a:gd name="T42" fmla="*/ 0 w 270"/>
                  <a:gd name="T43" fmla="*/ 0 h 180"/>
                  <a:gd name="T44" fmla="*/ 0 w 270"/>
                  <a:gd name="T45" fmla="*/ 0 h 180"/>
                  <a:gd name="T46" fmla="*/ 0 w 270"/>
                  <a:gd name="T47" fmla="*/ 0 h 180"/>
                  <a:gd name="T48" fmla="*/ 0 w 270"/>
                  <a:gd name="T49" fmla="*/ 0 h 180"/>
                  <a:gd name="T50" fmla="*/ 0 w 270"/>
                  <a:gd name="T51" fmla="*/ 0 h 180"/>
                  <a:gd name="T52" fmla="*/ 0 w 270"/>
                  <a:gd name="T53" fmla="*/ 0 h 180"/>
                  <a:gd name="T54" fmla="*/ 0 w 270"/>
                  <a:gd name="T55" fmla="*/ 0 h 180"/>
                  <a:gd name="T56" fmla="*/ 0 w 270"/>
                  <a:gd name="T57" fmla="*/ 0 h 180"/>
                  <a:gd name="T58" fmla="*/ 0 w 270"/>
                  <a:gd name="T59" fmla="*/ 0 h 180"/>
                  <a:gd name="T60" fmla="*/ 0 w 270"/>
                  <a:gd name="T61" fmla="*/ 0 h 180"/>
                  <a:gd name="T62" fmla="*/ 0 w 270"/>
                  <a:gd name="T63" fmla="*/ 0 h 180"/>
                  <a:gd name="T64" fmla="*/ 0 w 270"/>
                  <a:gd name="T65" fmla="*/ 0 h 180"/>
                  <a:gd name="T66" fmla="*/ 0 w 270"/>
                  <a:gd name="T67" fmla="*/ 0 h 180"/>
                  <a:gd name="T68" fmla="*/ 0 w 270"/>
                  <a:gd name="T69" fmla="*/ 0 h 180"/>
                  <a:gd name="T70" fmla="*/ 0 w 270"/>
                  <a:gd name="T71" fmla="*/ 0 h 180"/>
                  <a:gd name="T72" fmla="*/ 0 w 270"/>
                  <a:gd name="T73" fmla="*/ 0 h 180"/>
                  <a:gd name="T74" fmla="*/ 0 w 270"/>
                  <a:gd name="T75" fmla="*/ 0 h 180"/>
                  <a:gd name="T76" fmla="*/ 0 w 270"/>
                  <a:gd name="T77" fmla="*/ 0 h 180"/>
                  <a:gd name="T78" fmla="*/ 0 w 270"/>
                  <a:gd name="T79" fmla="*/ 0 h 180"/>
                  <a:gd name="T80" fmla="*/ 0 w 270"/>
                  <a:gd name="T81" fmla="*/ 0 h 180"/>
                  <a:gd name="T82" fmla="*/ 0 w 270"/>
                  <a:gd name="T83" fmla="*/ 0 h 180"/>
                  <a:gd name="T84" fmla="*/ 0 w 270"/>
                  <a:gd name="T85" fmla="*/ 0 h 180"/>
                  <a:gd name="T86" fmla="*/ 0 w 270"/>
                  <a:gd name="T87" fmla="*/ 0 h 180"/>
                  <a:gd name="T88" fmla="*/ 0 w 270"/>
                  <a:gd name="T89" fmla="*/ 0 h 180"/>
                  <a:gd name="T90" fmla="*/ 0 w 270"/>
                  <a:gd name="T91" fmla="*/ 0 h 180"/>
                  <a:gd name="T92" fmla="*/ 0 w 270"/>
                  <a:gd name="T93" fmla="*/ 0 h 180"/>
                  <a:gd name="T94" fmla="*/ 0 w 270"/>
                  <a:gd name="T95" fmla="*/ 0 h 180"/>
                  <a:gd name="T96" fmla="*/ 0 w 270"/>
                  <a:gd name="T97" fmla="*/ 0 h 180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70"/>
                  <a:gd name="T148" fmla="*/ 0 h 180"/>
                  <a:gd name="T149" fmla="*/ 270 w 270"/>
                  <a:gd name="T150" fmla="*/ 180 h 180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70" h="180">
                    <a:moveTo>
                      <a:pt x="22" y="169"/>
                    </a:moveTo>
                    <a:lnTo>
                      <a:pt x="22" y="169"/>
                    </a:lnTo>
                    <a:lnTo>
                      <a:pt x="27" y="171"/>
                    </a:lnTo>
                    <a:lnTo>
                      <a:pt x="37" y="172"/>
                    </a:lnTo>
                    <a:lnTo>
                      <a:pt x="51" y="174"/>
                    </a:lnTo>
                    <a:lnTo>
                      <a:pt x="70" y="176"/>
                    </a:lnTo>
                    <a:lnTo>
                      <a:pt x="90" y="178"/>
                    </a:lnTo>
                    <a:lnTo>
                      <a:pt x="112" y="179"/>
                    </a:lnTo>
                    <a:lnTo>
                      <a:pt x="136" y="180"/>
                    </a:lnTo>
                    <a:lnTo>
                      <a:pt x="159" y="180"/>
                    </a:lnTo>
                    <a:lnTo>
                      <a:pt x="182" y="179"/>
                    </a:lnTo>
                    <a:lnTo>
                      <a:pt x="204" y="177"/>
                    </a:lnTo>
                    <a:lnTo>
                      <a:pt x="225" y="173"/>
                    </a:lnTo>
                    <a:lnTo>
                      <a:pt x="242" y="168"/>
                    </a:lnTo>
                    <a:lnTo>
                      <a:pt x="256" y="160"/>
                    </a:lnTo>
                    <a:lnTo>
                      <a:pt x="265" y="151"/>
                    </a:lnTo>
                    <a:lnTo>
                      <a:pt x="270" y="139"/>
                    </a:lnTo>
                    <a:lnTo>
                      <a:pt x="269" y="113"/>
                    </a:lnTo>
                    <a:lnTo>
                      <a:pt x="260" y="88"/>
                    </a:lnTo>
                    <a:lnTo>
                      <a:pt x="246" y="65"/>
                    </a:lnTo>
                    <a:lnTo>
                      <a:pt x="229" y="44"/>
                    </a:lnTo>
                    <a:lnTo>
                      <a:pt x="212" y="26"/>
                    </a:lnTo>
                    <a:lnTo>
                      <a:pt x="196" y="12"/>
                    </a:lnTo>
                    <a:lnTo>
                      <a:pt x="185" y="3"/>
                    </a:lnTo>
                    <a:lnTo>
                      <a:pt x="181" y="0"/>
                    </a:lnTo>
                    <a:lnTo>
                      <a:pt x="179" y="1"/>
                    </a:lnTo>
                    <a:lnTo>
                      <a:pt x="172" y="3"/>
                    </a:lnTo>
                    <a:lnTo>
                      <a:pt x="162" y="6"/>
                    </a:lnTo>
                    <a:lnTo>
                      <a:pt x="149" y="10"/>
                    </a:lnTo>
                    <a:lnTo>
                      <a:pt x="134" y="16"/>
                    </a:lnTo>
                    <a:lnTo>
                      <a:pt x="117" y="22"/>
                    </a:lnTo>
                    <a:lnTo>
                      <a:pt x="100" y="29"/>
                    </a:lnTo>
                    <a:lnTo>
                      <a:pt x="82" y="37"/>
                    </a:lnTo>
                    <a:lnTo>
                      <a:pt x="63" y="46"/>
                    </a:lnTo>
                    <a:lnTo>
                      <a:pt x="46" y="55"/>
                    </a:lnTo>
                    <a:lnTo>
                      <a:pt x="31" y="65"/>
                    </a:lnTo>
                    <a:lnTo>
                      <a:pt x="18" y="76"/>
                    </a:lnTo>
                    <a:lnTo>
                      <a:pt x="9" y="86"/>
                    </a:lnTo>
                    <a:lnTo>
                      <a:pt x="2" y="97"/>
                    </a:lnTo>
                    <a:lnTo>
                      <a:pt x="0" y="108"/>
                    </a:lnTo>
                    <a:lnTo>
                      <a:pt x="3" y="119"/>
                    </a:lnTo>
                    <a:lnTo>
                      <a:pt x="12" y="138"/>
                    </a:lnTo>
                    <a:lnTo>
                      <a:pt x="18" y="152"/>
                    </a:lnTo>
                    <a:lnTo>
                      <a:pt x="22" y="161"/>
                    </a:lnTo>
                    <a:lnTo>
                      <a:pt x="23" y="166"/>
                    </a:lnTo>
                    <a:lnTo>
                      <a:pt x="24" y="169"/>
                    </a:lnTo>
                    <a:lnTo>
                      <a:pt x="23" y="169"/>
                    </a:lnTo>
                    <a:lnTo>
                      <a:pt x="22" y="169"/>
                    </a:lnTo>
                    <a:close/>
                  </a:path>
                </a:pathLst>
              </a:custGeom>
              <a:solidFill>
                <a:srgbClr val="82F0A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93" name="Freeform 357"/>
              <p:cNvSpPr>
                <a:spLocks/>
              </p:cNvSpPr>
              <p:nvPr/>
            </p:nvSpPr>
            <p:spPr bwMode="auto">
              <a:xfrm>
                <a:off x="3670" y="686"/>
                <a:ext cx="38" cy="26"/>
              </a:xfrm>
              <a:custGeom>
                <a:avLst/>
                <a:gdLst>
                  <a:gd name="T0" fmla="*/ 0 w 268"/>
                  <a:gd name="T1" fmla="*/ 0 h 181"/>
                  <a:gd name="T2" fmla="*/ 0 w 268"/>
                  <a:gd name="T3" fmla="*/ 0 h 181"/>
                  <a:gd name="T4" fmla="*/ 0 w 268"/>
                  <a:gd name="T5" fmla="*/ 0 h 181"/>
                  <a:gd name="T6" fmla="*/ 0 w 268"/>
                  <a:gd name="T7" fmla="*/ 0 h 181"/>
                  <a:gd name="T8" fmla="*/ 0 w 268"/>
                  <a:gd name="T9" fmla="*/ 0 h 181"/>
                  <a:gd name="T10" fmla="*/ 0 w 268"/>
                  <a:gd name="T11" fmla="*/ 0 h 181"/>
                  <a:gd name="T12" fmla="*/ 0 w 268"/>
                  <a:gd name="T13" fmla="*/ 0 h 181"/>
                  <a:gd name="T14" fmla="*/ 0 w 268"/>
                  <a:gd name="T15" fmla="*/ 0 h 181"/>
                  <a:gd name="T16" fmla="*/ 0 w 268"/>
                  <a:gd name="T17" fmla="*/ 0 h 181"/>
                  <a:gd name="T18" fmla="*/ 0 w 268"/>
                  <a:gd name="T19" fmla="*/ 0 h 181"/>
                  <a:gd name="T20" fmla="*/ 0 w 268"/>
                  <a:gd name="T21" fmla="*/ 0 h 181"/>
                  <a:gd name="T22" fmla="*/ 0 w 268"/>
                  <a:gd name="T23" fmla="*/ 0 h 181"/>
                  <a:gd name="T24" fmla="*/ 0 w 268"/>
                  <a:gd name="T25" fmla="*/ 0 h 181"/>
                  <a:gd name="T26" fmla="*/ 0 w 268"/>
                  <a:gd name="T27" fmla="*/ 0 h 181"/>
                  <a:gd name="T28" fmla="*/ 0 w 268"/>
                  <a:gd name="T29" fmla="*/ 0 h 181"/>
                  <a:gd name="T30" fmla="*/ 0 w 268"/>
                  <a:gd name="T31" fmla="*/ 0 h 181"/>
                  <a:gd name="T32" fmla="*/ 0 w 268"/>
                  <a:gd name="T33" fmla="*/ 0 h 181"/>
                  <a:gd name="T34" fmla="*/ 0 w 268"/>
                  <a:gd name="T35" fmla="*/ 0 h 181"/>
                  <a:gd name="T36" fmla="*/ 0 w 268"/>
                  <a:gd name="T37" fmla="*/ 0 h 181"/>
                  <a:gd name="T38" fmla="*/ 0 w 268"/>
                  <a:gd name="T39" fmla="*/ 0 h 181"/>
                  <a:gd name="T40" fmla="*/ 0 w 268"/>
                  <a:gd name="T41" fmla="*/ 0 h 181"/>
                  <a:gd name="T42" fmla="*/ 0 w 268"/>
                  <a:gd name="T43" fmla="*/ 0 h 181"/>
                  <a:gd name="T44" fmla="*/ 0 w 268"/>
                  <a:gd name="T45" fmla="*/ 0 h 181"/>
                  <a:gd name="T46" fmla="*/ 0 w 268"/>
                  <a:gd name="T47" fmla="*/ 0 h 181"/>
                  <a:gd name="T48" fmla="*/ 0 w 268"/>
                  <a:gd name="T49" fmla="*/ 0 h 181"/>
                  <a:gd name="T50" fmla="*/ 0 w 268"/>
                  <a:gd name="T51" fmla="*/ 0 h 181"/>
                  <a:gd name="T52" fmla="*/ 0 w 268"/>
                  <a:gd name="T53" fmla="*/ 0 h 181"/>
                  <a:gd name="T54" fmla="*/ 0 w 268"/>
                  <a:gd name="T55" fmla="*/ 0 h 181"/>
                  <a:gd name="T56" fmla="*/ 0 w 268"/>
                  <a:gd name="T57" fmla="*/ 0 h 181"/>
                  <a:gd name="T58" fmla="*/ 0 w 268"/>
                  <a:gd name="T59" fmla="*/ 0 h 181"/>
                  <a:gd name="T60" fmla="*/ 0 w 268"/>
                  <a:gd name="T61" fmla="*/ 0 h 181"/>
                  <a:gd name="T62" fmla="*/ 0 w 268"/>
                  <a:gd name="T63" fmla="*/ 0 h 181"/>
                  <a:gd name="T64" fmla="*/ 0 w 268"/>
                  <a:gd name="T65" fmla="*/ 0 h 181"/>
                  <a:gd name="T66" fmla="*/ 0 w 268"/>
                  <a:gd name="T67" fmla="*/ 0 h 181"/>
                  <a:gd name="T68" fmla="*/ 0 w 268"/>
                  <a:gd name="T69" fmla="*/ 0 h 181"/>
                  <a:gd name="T70" fmla="*/ 0 w 268"/>
                  <a:gd name="T71" fmla="*/ 0 h 181"/>
                  <a:gd name="T72" fmla="*/ 0 w 268"/>
                  <a:gd name="T73" fmla="*/ 0 h 181"/>
                  <a:gd name="T74" fmla="*/ 0 w 268"/>
                  <a:gd name="T75" fmla="*/ 0 h 181"/>
                  <a:gd name="T76" fmla="*/ 0 w 268"/>
                  <a:gd name="T77" fmla="*/ 0 h 181"/>
                  <a:gd name="T78" fmla="*/ 0 w 268"/>
                  <a:gd name="T79" fmla="*/ 0 h 181"/>
                  <a:gd name="T80" fmla="*/ 0 w 268"/>
                  <a:gd name="T81" fmla="*/ 0 h 181"/>
                  <a:gd name="T82" fmla="*/ 0 w 268"/>
                  <a:gd name="T83" fmla="*/ 0 h 181"/>
                  <a:gd name="T84" fmla="*/ 0 w 268"/>
                  <a:gd name="T85" fmla="*/ 0 h 181"/>
                  <a:gd name="T86" fmla="*/ 0 w 268"/>
                  <a:gd name="T87" fmla="*/ 0 h 181"/>
                  <a:gd name="T88" fmla="*/ 0 w 268"/>
                  <a:gd name="T89" fmla="*/ 0 h 181"/>
                  <a:gd name="T90" fmla="*/ 0 w 268"/>
                  <a:gd name="T91" fmla="*/ 0 h 181"/>
                  <a:gd name="T92" fmla="*/ 0 w 268"/>
                  <a:gd name="T93" fmla="*/ 0 h 181"/>
                  <a:gd name="T94" fmla="*/ 0 w 268"/>
                  <a:gd name="T95" fmla="*/ 0 h 181"/>
                  <a:gd name="T96" fmla="*/ 0 w 268"/>
                  <a:gd name="T97" fmla="*/ 0 h 181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68"/>
                  <a:gd name="T148" fmla="*/ 0 h 181"/>
                  <a:gd name="T149" fmla="*/ 268 w 268"/>
                  <a:gd name="T150" fmla="*/ 181 h 181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68" h="181">
                    <a:moveTo>
                      <a:pt x="22" y="170"/>
                    </a:moveTo>
                    <a:lnTo>
                      <a:pt x="22" y="170"/>
                    </a:lnTo>
                    <a:lnTo>
                      <a:pt x="27" y="172"/>
                    </a:lnTo>
                    <a:lnTo>
                      <a:pt x="37" y="173"/>
                    </a:lnTo>
                    <a:lnTo>
                      <a:pt x="51" y="175"/>
                    </a:lnTo>
                    <a:lnTo>
                      <a:pt x="69" y="177"/>
                    </a:lnTo>
                    <a:lnTo>
                      <a:pt x="89" y="179"/>
                    </a:lnTo>
                    <a:lnTo>
                      <a:pt x="111" y="180"/>
                    </a:lnTo>
                    <a:lnTo>
                      <a:pt x="134" y="181"/>
                    </a:lnTo>
                    <a:lnTo>
                      <a:pt x="158" y="181"/>
                    </a:lnTo>
                    <a:lnTo>
                      <a:pt x="181" y="180"/>
                    </a:lnTo>
                    <a:lnTo>
                      <a:pt x="203" y="177"/>
                    </a:lnTo>
                    <a:lnTo>
                      <a:pt x="223" y="173"/>
                    </a:lnTo>
                    <a:lnTo>
                      <a:pt x="240" y="168"/>
                    </a:lnTo>
                    <a:lnTo>
                      <a:pt x="254" y="160"/>
                    </a:lnTo>
                    <a:lnTo>
                      <a:pt x="263" y="151"/>
                    </a:lnTo>
                    <a:lnTo>
                      <a:pt x="268" y="139"/>
                    </a:lnTo>
                    <a:lnTo>
                      <a:pt x="267" y="113"/>
                    </a:lnTo>
                    <a:lnTo>
                      <a:pt x="259" y="88"/>
                    </a:lnTo>
                    <a:lnTo>
                      <a:pt x="245" y="65"/>
                    </a:lnTo>
                    <a:lnTo>
                      <a:pt x="228" y="44"/>
                    </a:lnTo>
                    <a:lnTo>
                      <a:pt x="211" y="26"/>
                    </a:lnTo>
                    <a:lnTo>
                      <a:pt x="195" y="12"/>
                    </a:lnTo>
                    <a:lnTo>
                      <a:pt x="184" y="3"/>
                    </a:lnTo>
                    <a:lnTo>
                      <a:pt x="180" y="0"/>
                    </a:lnTo>
                    <a:lnTo>
                      <a:pt x="178" y="1"/>
                    </a:lnTo>
                    <a:lnTo>
                      <a:pt x="171" y="3"/>
                    </a:lnTo>
                    <a:lnTo>
                      <a:pt x="161" y="6"/>
                    </a:lnTo>
                    <a:lnTo>
                      <a:pt x="148" y="10"/>
                    </a:lnTo>
                    <a:lnTo>
                      <a:pt x="133" y="16"/>
                    </a:lnTo>
                    <a:lnTo>
                      <a:pt x="116" y="22"/>
                    </a:lnTo>
                    <a:lnTo>
                      <a:pt x="99" y="29"/>
                    </a:lnTo>
                    <a:lnTo>
                      <a:pt x="81" y="37"/>
                    </a:lnTo>
                    <a:lnTo>
                      <a:pt x="63" y="46"/>
                    </a:lnTo>
                    <a:lnTo>
                      <a:pt x="46" y="55"/>
                    </a:lnTo>
                    <a:lnTo>
                      <a:pt x="31" y="65"/>
                    </a:lnTo>
                    <a:lnTo>
                      <a:pt x="18" y="76"/>
                    </a:lnTo>
                    <a:lnTo>
                      <a:pt x="9" y="86"/>
                    </a:lnTo>
                    <a:lnTo>
                      <a:pt x="2" y="97"/>
                    </a:lnTo>
                    <a:lnTo>
                      <a:pt x="0" y="108"/>
                    </a:lnTo>
                    <a:lnTo>
                      <a:pt x="3" y="119"/>
                    </a:lnTo>
                    <a:lnTo>
                      <a:pt x="12" y="138"/>
                    </a:lnTo>
                    <a:lnTo>
                      <a:pt x="18" y="152"/>
                    </a:lnTo>
                    <a:lnTo>
                      <a:pt x="22" y="162"/>
                    </a:lnTo>
                    <a:lnTo>
                      <a:pt x="23" y="167"/>
                    </a:lnTo>
                    <a:lnTo>
                      <a:pt x="24" y="170"/>
                    </a:lnTo>
                    <a:lnTo>
                      <a:pt x="23" y="170"/>
                    </a:lnTo>
                    <a:lnTo>
                      <a:pt x="22" y="170"/>
                    </a:lnTo>
                    <a:close/>
                  </a:path>
                </a:pathLst>
              </a:custGeom>
              <a:solidFill>
                <a:srgbClr val="82F0A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94" name="Freeform 358"/>
              <p:cNvSpPr>
                <a:spLocks/>
              </p:cNvSpPr>
              <p:nvPr/>
            </p:nvSpPr>
            <p:spPr bwMode="auto">
              <a:xfrm>
                <a:off x="3715" y="675"/>
                <a:ext cx="38" cy="26"/>
              </a:xfrm>
              <a:custGeom>
                <a:avLst/>
                <a:gdLst>
                  <a:gd name="T0" fmla="*/ 0 w 269"/>
                  <a:gd name="T1" fmla="*/ 0 h 181"/>
                  <a:gd name="T2" fmla="*/ 0 w 269"/>
                  <a:gd name="T3" fmla="*/ 0 h 181"/>
                  <a:gd name="T4" fmla="*/ 0 w 269"/>
                  <a:gd name="T5" fmla="*/ 0 h 181"/>
                  <a:gd name="T6" fmla="*/ 0 w 269"/>
                  <a:gd name="T7" fmla="*/ 0 h 181"/>
                  <a:gd name="T8" fmla="*/ 0 w 269"/>
                  <a:gd name="T9" fmla="*/ 0 h 181"/>
                  <a:gd name="T10" fmla="*/ 0 w 269"/>
                  <a:gd name="T11" fmla="*/ 0 h 181"/>
                  <a:gd name="T12" fmla="*/ 0 w 269"/>
                  <a:gd name="T13" fmla="*/ 0 h 181"/>
                  <a:gd name="T14" fmla="*/ 0 w 269"/>
                  <a:gd name="T15" fmla="*/ 0 h 181"/>
                  <a:gd name="T16" fmla="*/ 0 w 269"/>
                  <a:gd name="T17" fmla="*/ 0 h 181"/>
                  <a:gd name="T18" fmla="*/ 0 w 269"/>
                  <a:gd name="T19" fmla="*/ 0 h 181"/>
                  <a:gd name="T20" fmla="*/ 0 w 269"/>
                  <a:gd name="T21" fmla="*/ 0 h 181"/>
                  <a:gd name="T22" fmla="*/ 0 w 269"/>
                  <a:gd name="T23" fmla="*/ 0 h 181"/>
                  <a:gd name="T24" fmla="*/ 0 w 269"/>
                  <a:gd name="T25" fmla="*/ 0 h 181"/>
                  <a:gd name="T26" fmla="*/ 0 w 269"/>
                  <a:gd name="T27" fmla="*/ 0 h 181"/>
                  <a:gd name="T28" fmla="*/ 0 w 269"/>
                  <a:gd name="T29" fmla="*/ 0 h 181"/>
                  <a:gd name="T30" fmla="*/ 0 w 269"/>
                  <a:gd name="T31" fmla="*/ 0 h 181"/>
                  <a:gd name="T32" fmla="*/ 0 w 269"/>
                  <a:gd name="T33" fmla="*/ 0 h 181"/>
                  <a:gd name="T34" fmla="*/ 0 w 269"/>
                  <a:gd name="T35" fmla="*/ 0 h 181"/>
                  <a:gd name="T36" fmla="*/ 0 w 269"/>
                  <a:gd name="T37" fmla="*/ 0 h 181"/>
                  <a:gd name="T38" fmla="*/ 0 w 269"/>
                  <a:gd name="T39" fmla="*/ 0 h 181"/>
                  <a:gd name="T40" fmla="*/ 0 w 269"/>
                  <a:gd name="T41" fmla="*/ 0 h 181"/>
                  <a:gd name="T42" fmla="*/ 0 w 269"/>
                  <a:gd name="T43" fmla="*/ 0 h 181"/>
                  <a:gd name="T44" fmla="*/ 0 w 269"/>
                  <a:gd name="T45" fmla="*/ 0 h 181"/>
                  <a:gd name="T46" fmla="*/ 0 w 269"/>
                  <a:gd name="T47" fmla="*/ 0 h 181"/>
                  <a:gd name="T48" fmla="*/ 0 w 269"/>
                  <a:gd name="T49" fmla="*/ 0 h 181"/>
                  <a:gd name="T50" fmla="*/ 0 w 269"/>
                  <a:gd name="T51" fmla="*/ 0 h 181"/>
                  <a:gd name="T52" fmla="*/ 0 w 269"/>
                  <a:gd name="T53" fmla="*/ 0 h 181"/>
                  <a:gd name="T54" fmla="*/ 0 w 269"/>
                  <a:gd name="T55" fmla="*/ 0 h 181"/>
                  <a:gd name="T56" fmla="*/ 0 w 269"/>
                  <a:gd name="T57" fmla="*/ 0 h 181"/>
                  <a:gd name="T58" fmla="*/ 0 w 269"/>
                  <a:gd name="T59" fmla="*/ 0 h 181"/>
                  <a:gd name="T60" fmla="*/ 0 w 269"/>
                  <a:gd name="T61" fmla="*/ 0 h 181"/>
                  <a:gd name="T62" fmla="*/ 0 w 269"/>
                  <a:gd name="T63" fmla="*/ 0 h 181"/>
                  <a:gd name="T64" fmla="*/ 0 w 269"/>
                  <a:gd name="T65" fmla="*/ 0 h 181"/>
                  <a:gd name="T66" fmla="*/ 0 w 269"/>
                  <a:gd name="T67" fmla="*/ 0 h 181"/>
                  <a:gd name="T68" fmla="*/ 0 w 269"/>
                  <a:gd name="T69" fmla="*/ 0 h 181"/>
                  <a:gd name="T70" fmla="*/ 0 w 269"/>
                  <a:gd name="T71" fmla="*/ 0 h 181"/>
                  <a:gd name="T72" fmla="*/ 0 w 269"/>
                  <a:gd name="T73" fmla="*/ 0 h 181"/>
                  <a:gd name="T74" fmla="*/ 0 w 269"/>
                  <a:gd name="T75" fmla="*/ 0 h 181"/>
                  <a:gd name="T76" fmla="*/ 0 w 269"/>
                  <a:gd name="T77" fmla="*/ 0 h 181"/>
                  <a:gd name="T78" fmla="*/ 0 w 269"/>
                  <a:gd name="T79" fmla="*/ 0 h 181"/>
                  <a:gd name="T80" fmla="*/ 0 w 269"/>
                  <a:gd name="T81" fmla="*/ 0 h 181"/>
                  <a:gd name="T82" fmla="*/ 0 w 269"/>
                  <a:gd name="T83" fmla="*/ 0 h 181"/>
                  <a:gd name="T84" fmla="*/ 0 w 269"/>
                  <a:gd name="T85" fmla="*/ 0 h 181"/>
                  <a:gd name="T86" fmla="*/ 0 w 269"/>
                  <a:gd name="T87" fmla="*/ 0 h 181"/>
                  <a:gd name="T88" fmla="*/ 0 w 269"/>
                  <a:gd name="T89" fmla="*/ 0 h 181"/>
                  <a:gd name="T90" fmla="*/ 0 w 269"/>
                  <a:gd name="T91" fmla="*/ 0 h 181"/>
                  <a:gd name="T92" fmla="*/ 0 w 269"/>
                  <a:gd name="T93" fmla="*/ 0 h 181"/>
                  <a:gd name="T94" fmla="*/ 0 w 269"/>
                  <a:gd name="T95" fmla="*/ 0 h 181"/>
                  <a:gd name="T96" fmla="*/ 0 w 269"/>
                  <a:gd name="T97" fmla="*/ 0 h 181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69"/>
                  <a:gd name="T148" fmla="*/ 0 h 181"/>
                  <a:gd name="T149" fmla="*/ 269 w 269"/>
                  <a:gd name="T150" fmla="*/ 181 h 181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69" h="181">
                    <a:moveTo>
                      <a:pt x="22" y="170"/>
                    </a:moveTo>
                    <a:lnTo>
                      <a:pt x="22" y="170"/>
                    </a:lnTo>
                    <a:lnTo>
                      <a:pt x="27" y="172"/>
                    </a:lnTo>
                    <a:lnTo>
                      <a:pt x="37" y="173"/>
                    </a:lnTo>
                    <a:lnTo>
                      <a:pt x="51" y="175"/>
                    </a:lnTo>
                    <a:lnTo>
                      <a:pt x="69" y="177"/>
                    </a:lnTo>
                    <a:lnTo>
                      <a:pt x="89" y="179"/>
                    </a:lnTo>
                    <a:lnTo>
                      <a:pt x="111" y="180"/>
                    </a:lnTo>
                    <a:lnTo>
                      <a:pt x="134" y="181"/>
                    </a:lnTo>
                    <a:lnTo>
                      <a:pt x="158" y="181"/>
                    </a:lnTo>
                    <a:lnTo>
                      <a:pt x="181" y="180"/>
                    </a:lnTo>
                    <a:lnTo>
                      <a:pt x="204" y="178"/>
                    </a:lnTo>
                    <a:lnTo>
                      <a:pt x="224" y="174"/>
                    </a:lnTo>
                    <a:lnTo>
                      <a:pt x="241" y="169"/>
                    </a:lnTo>
                    <a:lnTo>
                      <a:pt x="255" y="161"/>
                    </a:lnTo>
                    <a:lnTo>
                      <a:pt x="264" y="152"/>
                    </a:lnTo>
                    <a:lnTo>
                      <a:pt x="269" y="140"/>
                    </a:lnTo>
                    <a:lnTo>
                      <a:pt x="268" y="114"/>
                    </a:lnTo>
                    <a:lnTo>
                      <a:pt x="259" y="89"/>
                    </a:lnTo>
                    <a:lnTo>
                      <a:pt x="246" y="66"/>
                    </a:lnTo>
                    <a:lnTo>
                      <a:pt x="229" y="44"/>
                    </a:lnTo>
                    <a:lnTo>
                      <a:pt x="211" y="26"/>
                    </a:lnTo>
                    <a:lnTo>
                      <a:pt x="196" y="12"/>
                    </a:lnTo>
                    <a:lnTo>
                      <a:pt x="184" y="3"/>
                    </a:lnTo>
                    <a:lnTo>
                      <a:pt x="180" y="0"/>
                    </a:lnTo>
                    <a:lnTo>
                      <a:pt x="178" y="1"/>
                    </a:lnTo>
                    <a:lnTo>
                      <a:pt x="171" y="3"/>
                    </a:lnTo>
                    <a:lnTo>
                      <a:pt x="161" y="6"/>
                    </a:lnTo>
                    <a:lnTo>
                      <a:pt x="148" y="10"/>
                    </a:lnTo>
                    <a:lnTo>
                      <a:pt x="133" y="16"/>
                    </a:lnTo>
                    <a:lnTo>
                      <a:pt x="116" y="22"/>
                    </a:lnTo>
                    <a:lnTo>
                      <a:pt x="98" y="29"/>
                    </a:lnTo>
                    <a:lnTo>
                      <a:pt x="80" y="37"/>
                    </a:lnTo>
                    <a:lnTo>
                      <a:pt x="63" y="46"/>
                    </a:lnTo>
                    <a:lnTo>
                      <a:pt x="46" y="55"/>
                    </a:lnTo>
                    <a:lnTo>
                      <a:pt x="31" y="66"/>
                    </a:lnTo>
                    <a:lnTo>
                      <a:pt x="18" y="77"/>
                    </a:lnTo>
                    <a:lnTo>
                      <a:pt x="8" y="87"/>
                    </a:lnTo>
                    <a:lnTo>
                      <a:pt x="2" y="98"/>
                    </a:lnTo>
                    <a:lnTo>
                      <a:pt x="0" y="109"/>
                    </a:lnTo>
                    <a:lnTo>
                      <a:pt x="3" y="120"/>
                    </a:lnTo>
                    <a:lnTo>
                      <a:pt x="12" y="139"/>
                    </a:lnTo>
                    <a:lnTo>
                      <a:pt x="18" y="153"/>
                    </a:lnTo>
                    <a:lnTo>
                      <a:pt x="22" y="162"/>
                    </a:lnTo>
                    <a:lnTo>
                      <a:pt x="23" y="167"/>
                    </a:lnTo>
                    <a:lnTo>
                      <a:pt x="24" y="170"/>
                    </a:lnTo>
                    <a:lnTo>
                      <a:pt x="23" y="170"/>
                    </a:lnTo>
                    <a:lnTo>
                      <a:pt x="22" y="170"/>
                    </a:lnTo>
                    <a:close/>
                  </a:path>
                </a:pathLst>
              </a:custGeom>
              <a:solidFill>
                <a:srgbClr val="82F0A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95" name="Freeform 359"/>
              <p:cNvSpPr>
                <a:spLocks/>
              </p:cNvSpPr>
              <p:nvPr/>
            </p:nvSpPr>
            <p:spPr bwMode="auto">
              <a:xfrm>
                <a:off x="3689" y="721"/>
                <a:ext cx="38" cy="26"/>
              </a:xfrm>
              <a:custGeom>
                <a:avLst/>
                <a:gdLst>
                  <a:gd name="T0" fmla="*/ 0 w 269"/>
                  <a:gd name="T1" fmla="*/ 0 h 181"/>
                  <a:gd name="T2" fmla="*/ 0 w 269"/>
                  <a:gd name="T3" fmla="*/ 0 h 181"/>
                  <a:gd name="T4" fmla="*/ 0 w 269"/>
                  <a:gd name="T5" fmla="*/ 0 h 181"/>
                  <a:gd name="T6" fmla="*/ 0 w 269"/>
                  <a:gd name="T7" fmla="*/ 0 h 181"/>
                  <a:gd name="T8" fmla="*/ 0 w 269"/>
                  <a:gd name="T9" fmla="*/ 0 h 181"/>
                  <a:gd name="T10" fmla="*/ 0 w 269"/>
                  <a:gd name="T11" fmla="*/ 0 h 181"/>
                  <a:gd name="T12" fmla="*/ 0 w 269"/>
                  <a:gd name="T13" fmla="*/ 0 h 181"/>
                  <a:gd name="T14" fmla="*/ 0 w 269"/>
                  <a:gd name="T15" fmla="*/ 0 h 181"/>
                  <a:gd name="T16" fmla="*/ 0 w 269"/>
                  <a:gd name="T17" fmla="*/ 0 h 181"/>
                  <a:gd name="T18" fmla="*/ 0 w 269"/>
                  <a:gd name="T19" fmla="*/ 0 h 181"/>
                  <a:gd name="T20" fmla="*/ 0 w 269"/>
                  <a:gd name="T21" fmla="*/ 0 h 181"/>
                  <a:gd name="T22" fmla="*/ 0 w 269"/>
                  <a:gd name="T23" fmla="*/ 0 h 181"/>
                  <a:gd name="T24" fmla="*/ 0 w 269"/>
                  <a:gd name="T25" fmla="*/ 0 h 181"/>
                  <a:gd name="T26" fmla="*/ 0 w 269"/>
                  <a:gd name="T27" fmla="*/ 0 h 181"/>
                  <a:gd name="T28" fmla="*/ 0 w 269"/>
                  <a:gd name="T29" fmla="*/ 0 h 181"/>
                  <a:gd name="T30" fmla="*/ 0 w 269"/>
                  <a:gd name="T31" fmla="*/ 0 h 181"/>
                  <a:gd name="T32" fmla="*/ 0 w 269"/>
                  <a:gd name="T33" fmla="*/ 0 h 181"/>
                  <a:gd name="T34" fmla="*/ 0 w 269"/>
                  <a:gd name="T35" fmla="*/ 0 h 181"/>
                  <a:gd name="T36" fmla="*/ 0 w 269"/>
                  <a:gd name="T37" fmla="*/ 0 h 181"/>
                  <a:gd name="T38" fmla="*/ 0 w 269"/>
                  <a:gd name="T39" fmla="*/ 0 h 181"/>
                  <a:gd name="T40" fmla="*/ 0 w 269"/>
                  <a:gd name="T41" fmla="*/ 0 h 181"/>
                  <a:gd name="T42" fmla="*/ 0 w 269"/>
                  <a:gd name="T43" fmla="*/ 0 h 181"/>
                  <a:gd name="T44" fmla="*/ 0 w 269"/>
                  <a:gd name="T45" fmla="*/ 0 h 181"/>
                  <a:gd name="T46" fmla="*/ 0 w 269"/>
                  <a:gd name="T47" fmla="*/ 0 h 181"/>
                  <a:gd name="T48" fmla="*/ 0 w 269"/>
                  <a:gd name="T49" fmla="*/ 0 h 181"/>
                  <a:gd name="T50" fmla="*/ 0 w 269"/>
                  <a:gd name="T51" fmla="*/ 0 h 181"/>
                  <a:gd name="T52" fmla="*/ 0 w 269"/>
                  <a:gd name="T53" fmla="*/ 0 h 181"/>
                  <a:gd name="T54" fmla="*/ 0 w 269"/>
                  <a:gd name="T55" fmla="*/ 0 h 181"/>
                  <a:gd name="T56" fmla="*/ 0 w 269"/>
                  <a:gd name="T57" fmla="*/ 0 h 181"/>
                  <a:gd name="T58" fmla="*/ 0 w 269"/>
                  <a:gd name="T59" fmla="*/ 0 h 181"/>
                  <a:gd name="T60" fmla="*/ 0 w 269"/>
                  <a:gd name="T61" fmla="*/ 0 h 181"/>
                  <a:gd name="T62" fmla="*/ 0 w 269"/>
                  <a:gd name="T63" fmla="*/ 0 h 181"/>
                  <a:gd name="T64" fmla="*/ 0 w 269"/>
                  <a:gd name="T65" fmla="*/ 0 h 181"/>
                  <a:gd name="T66" fmla="*/ 0 w 269"/>
                  <a:gd name="T67" fmla="*/ 0 h 181"/>
                  <a:gd name="T68" fmla="*/ 0 w 269"/>
                  <a:gd name="T69" fmla="*/ 0 h 181"/>
                  <a:gd name="T70" fmla="*/ 0 w 269"/>
                  <a:gd name="T71" fmla="*/ 0 h 181"/>
                  <a:gd name="T72" fmla="*/ 0 w 269"/>
                  <a:gd name="T73" fmla="*/ 0 h 181"/>
                  <a:gd name="T74" fmla="*/ 0 w 269"/>
                  <a:gd name="T75" fmla="*/ 0 h 181"/>
                  <a:gd name="T76" fmla="*/ 0 w 269"/>
                  <a:gd name="T77" fmla="*/ 0 h 181"/>
                  <a:gd name="T78" fmla="*/ 0 w 269"/>
                  <a:gd name="T79" fmla="*/ 0 h 181"/>
                  <a:gd name="T80" fmla="*/ 0 w 269"/>
                  <a:gd name="T81" fmla="*/ 0 h 181"/>
                  <a:gd name="T82" fmla="*/ 0 w 269"/>
                  <a:gd name="T83" fmla="*/ 0 h 181"/>
                  <a:gd name="T84" fmla="*/ 0 w 269"/>
                  <a:gd name="T85" fmla="*/ 0 h 181"/>
                  <a:gd name="T86" fmla="*/ 0 w 269"/>
                  <a:gd name="T87" fmla="*/ 0 h 181"/>
                  <a:gd name="T88" fmla="*/ 0 w 269"/>
                  <a:gd name="T89" fmla="*/ 0 h 181"/>
                  <a:gd name="T90" fmla="*/ 0 w 269"/>
                  <a:gd name="T91" fmla="*/ 0 h 181"/>
                  <a:gd name="T92" fmla="*/ 0 w 269"/>
                  <a:gd name="T93" fmla="*/ 0 h 181"/>
                  <a:gd name="T94" fmla="*/ 0 w 269"/>
                  <a:gd name="T95" fmla="*/ 0 h 181"/>
                  <a:gd name="T96" fmla="*/ 0 w 269"/>
                  <a:gd name="T97" fmla="*/ 0 h 181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69"/>
                  <a:gd name="T148" fmla="*/ 0 h 181"/>
                  <a:gd name="T149" fmla="*/ 269 w 269"/>
                  <a:gd name="T150" fmla="*/ 181 h 181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69" h="181">
                    <a:moveTo>
                      <a:pt x="22" y="170"/>
                    </a:moveTo>
                    <a:lnTo>
                      <a:pt x="22" y="170"/>
                    </a:lnTo>
                    <a:lnTo>
                      <a:pt x="27" y="172"/>
                    </a:lnTo>
                    <a:lnTo>
                      <a:pt x="37" y="173"/>
                    </a:lnTo>
                    <a:lnTo>
                      <a:pt x="51" y="175"/>
                    </a:lnTo>
                    <a:lnTo>
                      <a:pt x="69" y="177"/>
                    </a:lnTo>
                    <a:lnTo>
                      <a:pt x="89" y="179"/>
                    </a:lnTo>
                    <a:lnTo>
                      <a:pt x="111" y="180"/>
                    </a:lnTo>
                    <a:lnTo>
                      <a:pt x="135" y="181"/>
                    </a:lnTo>
                    <a:lnTo>
                      <a:pt x="158" y="181"/>
                    </a:lnTo>
                    <a:lnTo>
                      <a:pt x="181" y="180"/>
                    </a:lnTo>
                    <a:lnTo>
                      <a:pt x="203" y="177"/>
                    </a:lnTo>
                    <a:lnTo>
                      <a:pt x="224" y="173"/>
                    </a:lnTo>
                    <a:lnTo>
                      <a:pt x="241" y="168"/>
                    </a:lnTo>
                    <a:lnTo>
                      <a:pt x="255" y="160"/>
                    </a:lnTo>
                    <a:lnTo>
                      <a:pt x="264" y="151"/>
                    </a:lnTo>
                    <a:lnTo>
                      <a:pt x="269" y="139"/>
                    </a:lnTo>
                    <a:lnTo>
                      <a:pt x="268" y="113"/>
                    </a:lnTo>
                    <a:lnTo>
                      <a:pt x="259" y="88"/>
                    </a:lnTo>
                    <a:lnTo>
                      <a:pt x="246" y="65"/>
                    </a:lnTo>
                    <a:lnTo>
                      <a:pt x="229" y="44"/>
                    </a:lnTo>
                    <a:lnTo>
                      <a:pt x="211" y="26"/>
                    </a:lnTo>
                    <a:lnTo>
                      <a:pt x="196" y="12"/>
                    </a:lnTo>
                    <a:lnTo>
                      <a:pt x="185" y="3"/>
                    </a:lnTo>
                    <a:lnTo>
                      <a:pt x="181" y="0"/>
                    </a:lnTo>
                    <a:lnTo>
                      <a:pt x="179" y="1"/>
                    </a:lnTo>
                    <a:lnTo>
                      <a:pt x="172" y="3"/>
                    </a:lnTo>
                    <a:lnTo>
                      <a:pt x="162" y="6"/>
                    </a:lnTo>
                    <a:lnTo>
                      <a:pt x="149" y="10"/>
                    </a:lnTo>
                    <a:lnTo>
                      <a:pt x="134" y="16"/>
                    </a:lnTo>
                    <a:lnTo>
                      <a:pt x="117" y="22"/>
                    </a:lnTo>
                    <a:lnTo>
                      <a:pt x="99" y="29"/>
                    </a:lnTo>
                    <a:lnTo>
                      <a:pt x="81" y="37"/>
                    </a:lnTo>
                    <a:lnTo>
                      <a:pt x="63" y="46"/>
                    </a:lnTo>
                    <a:lnTo>
                      <a:pt x="47" y="55"/>
                    </a:lnTo>
                    <a:lnTo>
                      <a:pt x="31" y="65"/>
                    </a:lnTo>
                    <a:lnTo>
                      <a:pt x="19" y="76"/>
                    </a:lnTo>
                    <a:lnTo>
                      <a:pt x="9" y="86"/>
                    </a:lnTo>
                    <a:lnTo>
                      <a:pt x="2" y="97"/>
                    </a:lnTo>
                    <a:lnTo>
                      <a:pt x="0" y="108"/>
                    </a:lnTo>
                    <a:lnTo>
                      <a:pt x="3" y="119"/>
                    </a:lnTo>
                    <a:lnTo>
                      <a:pt x="12" y="138"/>
                    </a:lnTo>
                    <a:lnTo>
                      <a:pt x="19" y="152"/>
                    </a:lnTo>
                    <a:lnTo>
                      <a:pt x="22" y="162"/>
                    </a:lnTo>
                    <a:lnTo>
                      <a:pt x="24" y="167"/>
                    </a:lnTo>
                    <a:lnTo>
                      <a:pt x="24" y="170"/>
                    </a:lnTo>
                    <a:lnTo>
                      <a:pt x="23" y="170"/>
                    </a:lnTo>
                    <a:lnTo>
                      <a:pt x="22" y="170"/>
                    </a:lnTo>
                    <a:close/>
                  </a:path>
                </a:pathLst>
              </a:custGeom>
              <a:solidFill>
                <a:srgbClr val="82F0A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96" name="Freeform 360"/>
              <p:cNvSpPr>
                <a:spLocks/>
              </p:cNvSpPr>
              <p:nvPr/>
            </p:nvSpPr>
            <p:spPr bwMode="auto">
              <a:xfrm>
                <a:off x="3699" y="761"/>
                <a:ext cx="39" cy="25"/>
              </a:xfrm>
              <a:custGeom>
                <a:avLst/>
                <a:gdLst>
                  <a:gd name="T0" fmla="*/ 0 w 269"/>
                  <a:gd name="T1" fmla="*/ 0 h 180"/>
                  <a:gd name="T2" fmla="*/ 0 w 269"/>
                  <a:gd name="T3" fmla="*/ 0 h 180"/>
                  <a:gd name="T4" fmla="*/ 0 w 269"/>
                  <a:gd name="T5" fmla="*/ 0 h 180"/>
                  <a:gd name="T6" fmla="*/ 0 w 269"/>
                  <a:gd name="T7" fmla="*/ 0 h 180"/>
                  <a:gd name="T8" fmla="*/ 0 w 269"/>
                  <a:gd name="T9" fmla="*/ 0 h 180"/>
                  <a:gd name="T10" fmla="*/ 0 w 269"/>
                  <a:gd name="T11" fmla="*/ 0 h 180"/>
                  <a:gd name="T12" fmla="*/ 0 w 269"/>
                  <a:gd name="T13" fmla="*/ 0 h 180"/>
                  <a:gd name="T14" fmla="*/ 0 w 269"/>
                  <a:gd name="T15" fmla="*/ 0 h 180"/>
                  <a:gd name="T16" fmla="*/ 0 w 269"/>
                  <a:gd name="T17" fmla="*/ 0 h 180"/>
                  <a:gd name="T18" fmla="*/ 0 w 269"/>
                  <a:gd name="T19" fmla="*/ 0 h 180"/>
                  <a:gd name="T20" fmla="*/ 0 w 269"/>
                  <a:gd name="T21" fmla="*/ 0 h 180"/>
                  <a:gd name="T22" fmla="*/ 0 w 269"/>
                  <a:gd name="T23" fmla="*/ 0 h 180"/>
                  <a:gd name="T24" fmla="*/ 0 w 269"/>
                  <a:gd name="T25" fmla="*/ 0 h 180"/>
                  <a:gd name="T26" fmla="*/ 0 w 269"/>
                  <a:gd name="T27" fmla="*/ 0 h 180"/>
                  <a:gd name="T28" fmla="*/ 0 w 269"/>
                  <a:gd name="T29" fmla="*/ 0 h 180"/>
                  <a:gd name="T30" fmla="*/ 0 w 269"/>
                  <a:gd name="T31" fmla="*/ 0 h 180"/>
                  <a:gd name="T32" fmla="*/ 0 w 269"/>
                  <a:gd name="T33" fmla="*/ 0 h 180"/>
                  <a:gd name="T34" fmla="*/ 0 w 269"/>
                  <a:gd name="T35" fmla="*/ 0 h 180"/>
                  <a:gd name="T36" fmla="*/ 0 w 269"/>
                  <a:gd name="T37" fmla="*/ 0 h 180"/>
                  <a:gd name="T38" fmla="*/ 0 w 269"/>
                  <a:gd name="T39" fmla="*/ 0 h 180"/>
                  <a:gd name="T40" fmla="*/ 0 w 269"/>
                  <a:gd name="T41" fmla="*/ 0 h 180"/>
                  <a:gd name="T42" fmla="*/ 0 w 269"/>
                  <a:gd name="T43" fmla="*/ 0 h 180"/>
                  <a:gd name="T44" fmla="*/ 0 w 269"/>
                  <a:gd name="T45" fmla="*/ 0 h 180"/>
                  <a:gd name="T46" fmla="*/ 0 w 269"/>
                  <a:gd name="T47" fmla="*/ 0 h 180"/>
                  <a:gd name="T48" fmla="*/ 0 w 269"/>
                  <a:gd name="T49" fmla="*/ 0 h 180"/>
                  <a:gd name="T50" fmla="*/ 0 w 269"/>
                  <a:gd name="T51" fmla="*/ 0 h 180"/>
                  <a:gd name="T52" fmla="*/ 0 w 269"/>
                  <a:gd name="T53" fmla="*/ 0 h 180"/>
                  <a:gd name="T54" fmla="*/ 0 w 269"/>
                  <a:gd name="T55" fmla="*/ 0 h 180"/>
                  <a:gd name="T56" fmla="*/ 0 w 269"/>
                  <a:gd name="T57" fmla="*/ 0 h 180"/>
                  <a:gd name="T58" fmla="*/ 0 w 269"/>
                  <a:gd name="T59" fmla="*/ 0 h 180"/>
                  <a:gd name="T60" fmla="*/ 0 w 269"/>
                  <a:gd name="T61" fmla="*/ 0 h 180"/>
                  <a:gd name="T62" fmla="*/ 0 w 269"/>
                  <a:gd name="T63" fmla="*/ 0 h 180"/>
                  <a:gd name="T64" fmla="*/ 0 w 269"/>
                  <a:gd name="T65" fmla="*/ 0 h 180"/>
                  <a:gd name="T66" fmla="*/ 0 w 269"/>
                  <a:gd name="T67" fmla="*/ 0 h 180"/>
                  <a:gd name="T68" fmla="*/ 0 w 269"/>
                  <a:gd name="T69" fmla="*/ 0 h 180"/>
                  <a:gd name="T70" fmla="*/ 0 w 269"/>
                  <a:gd name="T71" fmla="*/ 0 h 180"/>
                  <a:gd name="T72" fmla="*/ 0 w 269"/>
                  <a:gd name="T73" fmla="*/ 0 h 180"/>
                  <a:gd name="T74" fmla="*/ 0 w 269"/>
                  <a:gd name="T75" fmla="*/ 0 h 180"/>
                  <a:gd name="T76" fmla="*/ 0 w 269"/>
                  <a:gd name="T77" fmla="*/ 0 h 180"/>
                  <a:gd name="T78" fmla="*/ 0 w 269"/>
                  <a:gd name="T79" fmla="*/ 0 h 180"/>
                  <a:gd name="T80" fmla="*/ 0 w 269"/>
                  <a:gd name="T81" fmla="*/ 0 h 180"/>
                  <a:gd name="T82" fmla="*/ 0 w 269"/>
                  <a:gd name="T83" fmla="*/ 0 h 180"/>
                  <a:gd name="T84" fmla="*/ 0 w 269"/>
                  <a:gd name="T85" fmla="*/ 0 h 180"/>
                  <a:gd name="T86" fmla="*/ 0 w 269"/>
                  <a:gd name="T87" fmla="*/ 0 h 180"/>
                  <a:gd name="T88" fmla="*/ 0 w 269"/>
                  <a:gd name="T89" fmla="*/ 0 h 180"/>
                  <a:gd name="T90" fmla="*/ 0 w 269"/>
                  <a:gd name="T91" fmla="*/ 0 h 180"/>
                  <a:gd name="T92" fmla="*/ 0 w 269"/>
                  <a:gd name="T93" fmla="*/ 0 h 180"/>
                  <a:gd name="T94" fmla="*/ 0 w 269"/>
                  <a:gd name="T95" fmla="*/ 0 h 180"/>
                  <a:gd name="T96" fmla="*/ 0 w 269"/>
                  <a:gd name="T97" fmla="*/ 0 h 180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69"/>
                  <a:gd name="T148" fmla="*/ 0 h 180"/>
                  <a:gd name="T149" fmla="*/ 269 w 269"/>
                  <a:gd name="T150" fmla="*/ 180 h 180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69" h="180">
                    <a:moveTo>
                      <a:pt x="22" y="169"/>
                    </a:moveTo>
                    <a:lnTo>
                      <a:pt x="22" y="169"/>
                    </a:lnTo>
                    <a:lnTo>
                      <a:pt x="27" y="171"/>
                    </a:lnTo>
                    <a:lnTo>
                      <a:pt x="37" y="172"/>
                    </a:lnTo>
                    <a:lnTo>
                      <a:pt x="51" y="174"/>
                    </a:lnTo>
                    <a:lnTo>
                      <a:pt x="69" y="176"/>
                    </a:lnTo>
                    <a:lnTo>
                      <a:pt x="89" y="178"/>
                    </a:lnTo>
                    <a:lnTo>
                      <a:pt x="111" y="179"/>
                    </a:lnTo>
                    <a:lnTo>
                      <a:pt x="135" y="180"/>
                    </a:lnTo>
                    <a:lnTo>
                      <a:pt x="158" y="180"/>
                    </a:lnTo>
                    <a:lnTo>
                      <a:pt x="181" y="179"/>
                    </a:lnTo>
                    <a:lnTo>
                      <a:pt x="203" y="177"/>
                    </a:lnTo>
                    <a:lnTo>
                      <a:pt x="224" y="173"/>
                    </a:lnTo>
                    <a:lnTo>
                      <a:pt x="241" y="167"/>
                    </a:lnTo>
                    <a:lnTo>
                      <a:pt x="255" y="160"/>
                    </a:lnTo>
                    <a:lnTo>
                      <a:pt x="264" y="151"/>
                    </a:lnTo>
                    <a:lnTo>
                      <a:pt x="269" y="139"/>
                    </a:lnTo>
                    <a:lnTo>
                      <a:pt x="268" y="113"/>
                    </a:lnTo>
                    <a:lnTo>
                      <a:pt x="259" y="88"/>
                    </a:lnTo>
                    <a:lnTo>
                      <a:pt x="245" y="64"/>
                    </a:lnTo>
                    <a:lnTo>
                      <a:pt x="228" y="43"/>
                    </a:lnTo>
                    <a:lnTo>
                      <a:pt x="211" y="26"/>
                    </a:lnTo>
                    <a:lnTo>
                      <a:pt x="195" y="12"/>
                    </a:lnTo>
                    <a:lnTo>
                      <a:pt x="184" y="3"/>
                    </a:lnTo>
                    <a:lnTo>
                      <a:pt x="180" y="0"/>
                    </a:lnTo>
                    <a:lnTo>
                      <a:pt x="178" y="1"/>
                    </a:lnTo>
                    <a:lnTo>
                      <a:pt x="171" y="3"/>
                    </a:lnTo>
                    <a:lnTo>
                      <a:pt x="161" y="6"/>
                    </a:lnTo>
                    <a:lnTo>
                      <a:pt x="148" y="10"/>
                    </a:lnTo>
                    <a:lnTo>
                      <a:pt x="133" y="15"/>
                    </a:lnTo>
                    <a:lnTo>
                      <a:pt x="116" y="22"/>
                    </a:lnTo>
                    <a:lnTo>
                      <a:pt x="99" y="29"/>
                    </a:lnTo>
                    <a:lnTo>
                      <a:pt x="81" y="37"/>
                    </a:lnTo>
                    <a:lnTo>
                      <a:pt x="63" y="46"/>
                    </a:lnTo>
                    <a:lnTo>
                      <a:pt x="46" y="55"/>
                    </a:lnTo>
                    <a:lnTo>
                      <a:pt x="31" y="64"/>
                    </a:lnTo>
                    <a:lnTo>
                      <a:pt x="18" y="75"/>
                    </a:lnTo>
                    <a:lnTo>
                      <a:pt x="9" y="85"/>
                    </a:lnTo>
                    <a:lnTo>
                      <a:pt x="2" y="96"/>
                    </a:lnTo>
                    <a:lnTo>
                      <a:pt x="0" y="107"/>
                    </a:lnTo>
                    <a:lnTo>
                      <a:pt x="3" y="118"/>
                    </a:lnTo>
                    <a:lnTo>
                      <a:pt x="12" y="137"/>
                    </a:lnTo>
                    <a:lnTo>
                      <a:pt x="18" y="151"/>
                    </a:lnTo>
                    <a:lnTo>
                      <a:pt x="22" y="161"/>
                    </a:lnTo>
                    <a:lnTo>
                      <a:pt x="23" y="166"/>
                    </a:lnTo>
                    <a:lnTo>
                      <a:pt x="24" y="169"/>
                    </a:lnTo>
                    <a:lnTo>
                      <a:pt x="23" y="169"/>
                    </a:lnTo>
                    <a:lnTo>
                      <a:pt x="22" y="169"/>
                    </a:lnTo>
                    <a:close/>
                  </a:path>
                </a:pathLst>
              </a:custGeom>
              <a:solidFill>
                <a:srgbClr val="82F0A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97" name="Freeform 361"/>
              <p:cNvSpPr>
                <a:spLocks/>
              </p:cNvSpPr>
              <p:nvPr/>
            </p:nvSpPr>
            <p:spPr bwMode="auto">
              <a:xfrm>
                <a:off x="3744" y="744"/>
                <a:ext cx="38" cy="26"/>
              </a:xfrm>
              <a:custGeom>
                <a:avLst/>
                <a:gdLst>
                  <a:gd name="T0" fmla="*/ 0 w 268"/>
                  <a:gd name="T1" fmla="*/ 0 h 181"/>
                  <a:gd name="T2" fmla="*/ 0 w 268"/>
                  <a:gd name="T3" fmla="*/ 0 h 181"/>
                  <a:gd name="T4" fmla="*/ 0 w 268"/>
                  <a:gd name="T5" fmla="*/ 0 h 181"/>
                  <a:gd name="T6" fmla="*/ 0 w 268"/>
                  <a:gd name="T7" fmla="*/ 0 h 181"/>
                  <a:gd name="T8" fmla="*/ 0 w 268"/>
                  <a:gd name="T9" fmla="*/ 0 h 181"/>
                  <a:gd name="T10" fmla="*/ 0 w 268"/>
                  <a:gd name="T11" fmla="*/ 0 h 181"/>
                  <a:gd name="T12" fmla="*/ 0 w 268"/>
                  <a:gd name="T13" fmla="*/ 0 h 181"/>
                  <a:gd name="T14" fmla="*/ 0 w 268"/>
                  <a:gd name="T15" fmla="*/ 0 h 181"/>
                  <a:gd name="T16" fmla="*/ 0 w 268"/>
                  <a:gd name="T17" fmla="*/ 0 h 181"/>
                  <a:gd name="T18" fmla="*/ 0 w 268"/>
                  <a:gd name="T19" fmla="*/ 0 h 181"/>
                  <a:gd name="T20" fmla="*/ 0 w 268"/>
                  <a:gd name="T21" fmla="*/ 0 h 181"/>
                  <a:gd name="T22" fmla="*/ 0 w 268"/>
                  <a:gd name="T23" fmla="*/ 0 h 181"/>
                  <a:gd name="T24" fmla="*/ 0 w 268"/>
                  <a:gd name="T25" fmla="*/ 0 h 181"/>
                  <a:gd name="T26" fmla="*/ 0 w 268"/>
                  <a:gd name="T27" fmla="*/ 0 h 181"/>
                  <a:gd name="T28" fmla="*/ 0 w 268"/>
                  <a:gd name="T29" fmla="*/ 0 h 181"/>
                  <a:gd name="T30" fmla="*/ 0 w 268"/>
                  <a:gd name="T31" fmla="*/ 0 h 181"/>
                  <a:gd name="T32" fmla="*/ 0 w 268"/>
                  <a:gd name="T33" fmla="*/ 0 h 181"/>
                  <a:gd name="T34" fmla="*/ 0 w 268"/>
                  <a:gd name="T35" fmla="*/ 0 h 181"/>
                  <a:gd name="T36" fmla="*/ 0 w 268"/>
                  <a:gd name="T37" fmla="*/ 0 h 181"/>
                  <a:gd name="T38" fmla="*/ 0 w 268"/>
                  <a:gd name="T39" fmla="*/ 0 h 181"/>
                  <a:gd name="T40" fmla="*/ 0 w 268"/>
                  <a:gd name="T41" fmla="*/ 0 h 181"/>
                  <a:gd name="T42" fmla="*/ 0 w 268"/>
                  <a:gd name="T43" fmla="*/ 0 h 181"/>
                  <a:gd name="T44" fmla="*/ 0 w 268"/>
                  <a:gd name="T45" fmla="*/ 0 h 181"/>
                  <a:gd name="T46" fmla="*/ 0 w 268"/>
                  <a:gd name="T47" fmla="*/ 0 h 181"/>
                  <a:gd name="T48" fmla="*/ 0 w 268"/>
                  <a:gd name="T49" fmla="*/ 0 h 181"/>
                  <a:gd name="T50" fmla="*/ 0 w 268"/>
                  <a:gd name="T51" fmla="*/ 0 h 181"/>
                  <a:gd name="T52" fmla="*/ 0 w 268"/>
                  <a:gd name="T53" fmla="*/ 0 h 181"/>
                  <a:gd name="T54" fmla="*/ 0 w 268"/>
                  <a:gd name="T55" fmla="*/ 0 h 181"/>
                  <a:gd name="T56" fmla="*/ 0 w 268"/>
                  <a:gd name="T57" fmla="*/ 0 h 181"/>
                  <a:gd name="T58" fmla="*/ 0 w 268"/>
                  <a:gd name="T59" fmla="*/ 0 h 181"/>
                  <a:gd name="T60" fmla="*/ 0 w 268"/>
                  <a:gd name="T61" fmla="*/ 0 h 181"/>
                  <a:gd name="T62" fmla="*/ 0 w 268"/>
                  <a:gd name="T63" fmla="*/ 0 h 181"/>
                  <a:gd name="T64" fmla="*/ 0 w 268"/>
                  <a:gd name="T65" fmla="*/ 0 h 181"/>
                  <a:gd name="T66" fmla="*/ 0 w 268"/>
                  <a:gd name="T67" fmla="*/ 0 h 181"/>
                  <a:gd name="T68" fmla="*/ 0 w 268"/>
                  <a:gd name="T69" fmla="*/ 0 h 181"/>
                  <a:gd name="T70" fmla="*/ 0 w 268"/>
                  <a:gd name="T71" fmla="*/ 0 h 181"/>
                  <a:gd name="T72" fmla="*/ 0 w 268"/>
                  <a:gd name="T73" fmla="*/ 0 h 181"/>
                  <a:gd name="T74" fmla="*/ 0 w 268"/>
                  <a:gd name="T75" fmla="*/ 0 h 181"/>
                  <a:gd name="T76" fmla="*/ 0 w 268"/>
                  <a:gd name="T77" fmla="*/ 0 h 181"/>
                  <a:gd name="T78" fmla="*/ 0 w 268"/>
                  <a:gd name="T79" fmla="*/ 0 h 181"/>
                  <a:gd name="T80" fmla="*/ 0 w 268"/>
                  <a:gd name="T81" fmla="*/ 0 h 181"/>
                  <a:gd name="T82" fmla="*/ 0 w 268"/>
                  <a:gd name="T83" fmla="*/ 0 h 181"/>
                  <a:gd name="T84" fmla="*/ 0 w 268"/>
                  <a:gd name="T85" fmla="*/ 0 h 181"/>
                  <a:gd name="T86" fmla="*/ 0 w 268"/>
                  <a:gd name="T87" fmla="*/ 0 h 181"/>
                  <a:gd name="T88" fmla="*/ 0 w 268"/>
                  <a:gd name="T89" fmla="*/ 0 h 181"/>
                  <a:gd name="T90" fmla="*/ 0 w 268"/>
                  <a:gd name="T91" fmla="*/ 0 h 181"/>
                  <a:gd name="T92" fmla="*/ 0 w 268"/>
                  <a:gd name="T93" fmla="*/ 0 h 181"/>
                  <a:gd name="T94" fmla="*/ 0 w 268"/>
                  <a:gd name="T95" fmla="*/ 0 h 181"/>
                  <a:gd name="T96" fmla="*/ 0 w 268"/>
                  <a:gd name="T97" fmla="*/ 0 h 181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68"/>
                  <a:gd name="T148" fmla="*/ 0 h 181"/>
                  <a:gd name="T149" fmla="*/ 268 w 268"/>
                  <a:gd name="T150" fmla="*/ 181 h 181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68" h="181">
                    <a:moveTo>
                      <a:pt x="22" y="170"/>
                    </a:moveTo>
                    <a:lnTo>
                      <a:pt x="22" y="170"/>
                    </a:lnTo>
                    <a:lnTo>
                      <a:pt x="27" y="172"/>
                    </a:lnTo>
                    <a:lnTo>
                      <a:pt x="37" y="173"/>
                    </a:lnTo>
                    <a:lnTo>
                      <a:pt x="51" y="175"/>
                    </a:lnTo>
                    <a:lnTo>
                      <a:pt x="69" y="177"/>
                    </a:lnTo>
                    <a:lnTo>
                      <a:pt x="89" y="179"/>
                    </a:lnTo>
                    <a:lnTo>
                      <a:pt x="111" y="180"/>
                    </a:lnTo>
                    <a:lnTo>
                      <a:pt x="134" y="181"/>
                    </a:lnTo>
                    <a:lnTo>
                      <a:pt x="158" y="181"/>
                    </a:lnTo>
                    <a:lnTo>
                      <a:pt x="181" y="180"/>
                    </a:lnTo>
                    <a:lnTo>
                      <a:pt x="203" y="177"/>
                    </a:lnTo>
                    <a:lnTo>
                      <a:pt x="223" y="173"/>
                    </a:lnTo>
                    <a:lnTo>
                      <a:pt x="240" y="168"/>
                    </a:lnTo>
                    <a:lnTo>
                      <a:pt x="254" y="160"/>
                    </a:lnTo>
                    <a:lnTo>
                      <a:pt x="263" y="151"/>
                    </a:lnTo>
                    <a:lnTo>
                      <a:pt x="268" y="139"/>
                    </a:lnTo>
                    <a:lnTo>
                      <a:pt x="267" y="113"/>
                    </a:lnTo>
                    <a:lnTo>
                      <a:pt x="258" y="88"/>
                    </a:lnTo>
                    <a:lnTo>
                      <a:pt x="245" y="65"/>
                    </a:lnTo>
                    <a:lnTo>
                      <a:pt x="228" y="44"/>
                    </a:lnTo>
                    <a:lnTo>
                      <a:pt x="210" y="26"/>
                    </a:lnTo>
                    <a:lnTo>
                      <a:pt x="195" y="12"/>
                    </a:lnTo>
                    <a:lnTo>
                      <a:pt x="184" y="3"/>
                    </a:lnTo>
                    <a:lnTo>
                      <a:pt x="180" y="0"/>
                    </a:lnTo>
                    <a:lnTo>
                      <a:pt x="178" y="1"/>
                    </a:lnTo>
                    <a:lnTo>
                      <a:pt x="171" y="3"/>
                    </a:lnTo>
                    <a:lnTo>
                      <a:pt x="161" y="6"/>
                    </a:lnTo>
                    <a:lnTo>
                      <a:pt x="148" y="10"/>
                    </a:lnTo>
                    <a:lnTo>
                      <a:pt x="133" y="16"/>
                    </a:lnTo>
                    <a:lnTo>
                      <a:pt x="116" y="22"/>
                    </a:lnTo>
                    <a:lnTo>
                      <a:pt x="98" y="29"/>
                    </a:lnTo>
                    <a:lnTo>
                      <a:pt x="80" y="37"/>
                    </a:lnTo>
                    <a:lnTo>
                      <a:pt x="63" y="46"/>
                    </a:lnTo>
                    <a:lnTo>
                      <a:pt x="46" y="55"/>
                    </a:lnTo>
                    <a:lnTo>
                      <a:pt x="31" y="65"/>
                    </a:lnTo>
                    <a:lnTo>
                      <a:pt x="18" y="76"/>
                    </a:lnTo>
                    <a:lnTo>
                      <a:pt x="8" y="86"/>
                    </a:lnTo>
                    <a:lnTo>
                      <a:pt x="2" y="97"/>
                    </a:lnTo>
                    <a:lnTo>
                      <a:pt x="0" y="108"/>
                    </a:lnTo>
                    <a:lnTo>
                      <a:pt x="3" y="119"/>
                    </a:lnTo>
                    <a:lnTo>
                      <a:pt x="12" y="138"/>
                    </a:lnTo>
                    <a:lnTo>
                      <a:pt x="18" y="152"/>
                    </a:lnTo>
                    <a:lnTo>
                      <a:pt x="22" y="162"/>
                    </a:lnTo>
                    <a:lnTo>
                      <a:pt x="23" y="167"/>
                    </a:lnTo>
                    <a:lnTo>
                      <a:pt x="24" y="170"/>
                    </a:lnTo>
                    <a:lnTo>
                      <a:pt x="23" y="170"/>
                    </a:lnTo>
                    <a:lnTo>
                      <a:pt x="22" y="170"/>
                    </a:lnTo>
                    <a:close/>
                  </a:path>
                </a:pathLst>
              </a:custGeom>
              <a:solidFill>
                <a:srgbClr val="82F0A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98" name="Freeform 362"/>
              <p:cNvSpPr>
                <a:spLocks/>
              </p:cNvSpPr>
              <p:nvPr/>
            </p:nvSpPr>
            <p:spPr bwMode="auto">
              <a:xfrm>
                <a:off x="3647" y="775"/>
                <a:ext cx="38" cy="25"/>
              </a:xfrm>
              <a:custGeom>
                <a:avLst/>
                <a:gdLst>
                  <a:gd name="T0" fmla="*/ 0 w 269"/>
                  <a:gd name="T1" fmla="*/ 0 h 181"/>
                  <a:gd name="T2" fmla="*/ 0 w 269"/>
                  <a:gd name="T3" fmla="*/ 0 h 181"/>
                  <a:gd name="T4" fmla="*/ 0 w 269"/>
                  <a:gd name="T5" fmla="*/ 0 h 181"/>
                  <a:gd name="T6" fmla="*/ 0 w 269"/>
                  <a:gd name="T7" fmla="*/ 0 h 181"/>
                  <a:gd name="T8" fmla="*/ 0 w 269"/>
                  <a:gd name="T9" fmla="*/ 0 h 181"/>
                  <a:gd name="T10" fmla="*/ 0 w 269"/>
                  <a:gd name="T11" fmla="*/ 0 h 181"/>
                  <a:gd name="T12" fmla="*/ 0 w 269"/>
                  <a:gd name="T13" fmla="*/ 0 h 181"/>
                  <a:gd name="T14" fmla="*/ 0 w 269"/>
                  <a:gd name="T15" fmla="*/ 0 h 181"/>
                  <a:gd name="T16" fmla="*/ 0 w 269"/>
                  <a:gd name="T17" fmla="*/ 0 h 181"/>
                  <a:gd name="T18" fmla="*/ 0 w 269"/>
                  <a:gd name="T19" fmla="*/ 0 h 181"/>
                  <a:gd name="T20" fmla="*/ 0 w 269"/>
                  <a:gd name="T21" fmla="*/ 0 h 181"/>
                  <a:gd name="T22" fmla="*/ 0 w 269"/>
                  <a:gd name="T23" fmla="*/ 0 h 181"/>
                  <a:gd name="T24" fmla="*/ 0 w 269"/>
                  <a:gd name="T25" fmla="*/ 0 h 181"/>
                  <a:gd name="T26" fmla="*/ 0 w 269"/>
                  <a:gd name="T27" fmla="*/ 0 h 181"/>
                  <a:gd name="T28" fmla="*/ 0 w 269"/>
                  <a:gd name="T29" fmla="*/ 0 h 181"/>
                  <a:gd name="T30" fmla="*/ 0 w 269"/>
                  <a:gd name="T31" fmla="*/ 0 h 181"/>
                  <a:gd name="T32" fmla="*/ 0 w 269"/>
                  <a:gd name="T33" fmla="*/ 0 h 181"/>
                  <a:gd name="T34" fmla="*/ 0 w 269"/>
                  <a:gd name="T35" fmla="*/ 0 h 181"/>
                  <a:gd name="T36" fmla="*/ 0 w 269"/>
                  <a:gd name="T37" fmla="*/ 0 h 181"/>
                  <a:gd name="T38" fmla="*/ 0 w 269"/>
                  <a:gd name="T39" fmla="*/ 0 h 181"/>
                  <a:gd name="T40" fmla="*/ 0 w 269"/>
                  <a:gd name="T41" fmla="*/ 0 h 181"/>
                  <a:gd name="T42" fmla="*/ 0 w 269"/>
                  <a:gd name="T43" fmla="*/ 0 h 181"/>
                  <a:gd name="T44" fmla="*/ 0 w 269"/>
                  <a:gd name="T45" fmla="*/ 0 h 181"/>
                  <a:gd name="T46" fmla="*/ 0 w 269"/>
                  <a:gd name="T47" fmla="*/ 0 h 181"/>
                  <a:gd name="T48" fmla="*/ 0 w 269"/>
                  <a:gd name="T49" fmla="*/ 0 h 181"/>
                  <a:gd name="T50" fmla="*/ 0 w 269"/>
                  <a:gd name="T51" fmla="*/ 0 h 181"/>
                  <a:gd name="T52" fmla="*/ 0 w 269"/>
                  <a:gd name="T53" fmla="*/ 0 h 181"/>
                  <a:gd name="T54" fmla="*/ 0 w 269"/>
                  <a:gd name="T55" fmla="*/ 0 h 181"/>
                  <a:gd name="T56" fmla="*/ 0 w 269"/>
                  <a:gd name="T57" fmla="*/ 0 h 181"/>
                  <a:gd name="T58" fmla="*/ 0 w 269"/>
                  <a:gd name="T59" fmla="*/ 0 h 181"/>
                  <a:gd name="T60" fmla="*/ 0 w 269"/>
                  <a:gd name="T61" fmla="*/ 0 h 181"/>
                  <a:gd name="T62" fmla="*/ 0 w 269"/>
                  <a:gd name="T63" fmla="*/ 0 h 181"/>
                  <a:gd name="T64" fmla="*/ 0 w 269"/>
                  <a:gd name="T65" fmla="*/ 0 h 181"/>
                  <a:gd name="T66" fmla="*/ 0 w 269"/>
                  <a:gd name="T67" fmla="*/ 0 h 181"/>
                  <a:gd name="T68" fmla="*/ 0 w 269"/>
                  <a:gd name="T69" fmla="*/ 0 h 181"/>
                  <a:gd name="T70" fmla="*/ 0 w 269"/>
                  <a:gd name="T71" fmla="*/ 0 h 181"/>
                  <a:gd name="T72" fmla="*/ 0 w 269"/>
                  <a:gd name="T73" fmla="*/ 0 h 181"/>
                  <a:gd name="T74" fmla="*/ 0 w 269"/>
                  <a:gd name="T75" fmla="*/ 0 h 181"/>
                  <a:gd name="T76" fmla="*/ 0 w 269"/>
                  <a:gd name="T77" fmla="*/ 0 h 181"/>
                  <a:gd name="T78" fmla="*/ 0 w 269"/>
                  <a:gd name="T79" fmla="*/ 0 h 181"/>
                  <a:gd name="T80" fmla="*/ 0 w 269"/>
                  <a:gd name="T81" fmla="*/ 0 h 181"/>
                  <a:gd name="T82" fmla="*/ 0 w 269"/>
                  <a:gd name="T83" fmla="*/ 0 h 181"/>
                  <a:gd name="T84" fmla="*/ 0 w 269"/>
                  <a:gd name="T85" fmla="*/ 0 h 181"/>
                  <a:gd name="T86" fmla="*/ 0 w 269"/>
                  <a:gd name="T87" fmla="*/ 0 h 181"/>
                  <a:gd name="T88" fmla="*/ 0 w 269"/>
                  <a:gd name="T89" fmla="*/ 0 h 181"/>
                  <a:gd name="T90" fmla="*/ 0 w 269"/>
                  <a:gd name="T91" fmla="*/ 0 h 181"/>
                  <a:gd name="T92" fmla="*/ 0 w 269"/>
                  <a:gd name="T93" fmla="*/ 0 h 181"/>
                  <a:gd name="T94" fmla="*/ 0 w 269"/>
                  <a:gd name="T95" fmla="*/ 0 h 181"/>
                  <a:gd name="T96" fmla="*/ 0 w 269"/>
                  <a:gd name="T97" fmla="*/ 0 h 181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69"/>
                  <a:gd name="T148" fmla="*/ 0 h 181"/>
                  <a:gd name="T149" fmla="*/ 269 w 269"/>
                  <a:gd name="T150" fmla="*/ 181 h 181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69" h="181">
                    <a:moveTo>
                      <a:pt x="23" y="170"/>
                    </a:moveTo>
                    <a:lnTo>
                      <a:pt x="22" y="170"/>
                    </a:lnTo>
                    <a:lnTo>
                      <a:pt x="27" y="172"/>
                    </a:lnTo>
                    <a:lnTo>
                      <a:pt x="37" y="173"/>
                    </a:lnTo>
                    <a:lnTo>
                      <a:pt x="52" y="175"/>
                    </a:lnTo>
                    <a:lnTo>
                      <a:pt x="69" y="177"/>
                    </a:lnTo>
                    <a:lnTo>
                      <a:pt x="89" y="179"/>
                    </a:lnTo>
                    <a:lnTo>
                      <a:pt x="112" y="180"/>
                    </a:lnTo>
                    <a:lnTo>
                      <a:pt x="135" y="181"/>
                    </a:lnTo>
                    <a:lnTo>
                      <a:pt x="158" y="181"/>
                    </a:lnTo>
                    <a:lnTo>
                      <a:pt x="181" y="180"/>
                    </a:lnTo>
                    <a:lnTo>
                      <a:pt x="203" y="178"/>
                    </a:lnTo>
                    <a:lnTo>
                      <a:pt x="224" y="174"/>
                    </a:lnTo>
                    <a:lnTo>
                      <a:pt x="241" y="169"/>
                    </a:lnTo>
                    <a:lnTo>
                      <a:pt x="255" y="161"/>
                    </a:lnTo>
                    <a:lnTo>
                      <a:pt x="264" y="151"/>
                    </a:lnTo>
                    <a:lnTo>
                      <a:pt x="269" y="139"/>
                    </a:lnTo>
                    <a:lnTo>
                      <a:pt x="268" y="113"/>
                    </a:lnTo>
                    <a:lnTo>
                      <a:pt x="259" y="88"/>
                    </a:lnTo>
                    <a:lnTo>
                      <a:pt x="246" y="65"/>
                    </a:lnTo>
                    <a:lnTo>
                      <a:pt x="229" y="44"/>
                    </a:lnTo>
                    <a:lnTo>
                      <a:pt x="211" y="26"/>
                    </a:lnTo>
                    <a:lnTo>
                      <a:pt x="196" y="12"/>
                    </a:lnTo>
                    <a:lnTo>
                      <a:pt x="185" y="3"/>
                    </a:lnTo>
                    <a:lnTo>
                      <a:pt x="181" y="0"/>
                    </a:lnTo>
                    <a:lnTo>
                      <a:pt x="179" y="1"/>
                    </a:lnTo>
                    <a:lnTo>
                      <a:pt x="172" y="3"/>
                    </a:lnTo>
                    <a:lnTo>
                      <a:pt x="162" y="6"/>
                    </a:lnTo>
                    <a:lnTo>
                      <a:pt x="149" y="10"/>
                    </a:lnTo>
                    <a:lnTo>
                      <a:pt x="134" y="16"/>
                    </a:lnTo>
                    <a:lnTo>
                      <a:pt x="117" y="22"/>
                    </a:lnTo>
                    <a:lnTo>
                      <a:pt x="99" y="29"/>
                    </a:lnTo>
                    <a:lnTo>
                      <a:pt x="81" y="37"/>
                    </a:lnTo>
                    <a:lnTo>
                      <a:pt x="63" y="46"/>
                    </a:lnTo>
                    <a:lnTo>
                      <a:pt x="47" y="55"/>
                    </a:lnTo>
                    <a:lnTo>
                      <a:pt x="31" y="65"/>
                    </a:lnTo>
                    <a:lnTo>
                      <a:pt x="19" y="76"/>
                    </a:lnTo>
                    <a:lnTo>
                      <a:pt x="9" y="86"/>
                    </a:lnTo>
                    <a:lnTo>
                      <a:pt x="2" y="97"/>
                    </a:lnTo>
                    <a:lnTo>
                      <a:pt x="0" y="108"/>
                    </a:lnTo>
                    <a:lnTo>
                      <a:pt x="3" y="119"/>
                    </a:lnTo>
                    <a:lnTo>
                      <a:pt x="12" y="138"/>
                    </a:lnTo>
                    <a:lnTo>
                      <a:pt x="19" y="152"/>
                    </a:lnTo>
                    <a:lnTo>
                      <a:pt x="23" y="162"/>
                    </a:lnTo>
                    <a:lnTo>
                      <a:pt x="24" y="167"/>
                    </a:lnTo>
                    <a:lnTo>
                      <a:pt x="25" y="170"/>
                    </a:lnTo>
                    <a:lnTo>
                      <a:pt x="24" y="171"/>
                    </a:lnTo>
                    <a:lnTo>
                      <a:pt x="23" y="170"/>
                    </a:lnTo>
                    <a:close/>
                  </a:path>
                </a:pathLst>
              </a:custGeom>
              <a:solidFill>
                <a:srgbClr val="FF360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99" name="Freeform 363"/>
              <p:cNvSpPr>
                <a:spLocks/>
              </p:cNvSpPr>
              <p:nvPr/>
            </p:nvSpPr>
            <p:spPr bwMode="auto">
              <a:xfrm>
                <a:off x="3654" y="657"/>
                <a:ext cx="38" cy="25"/>
              </a:xfrm>
              <a:custGeom>
                <a:avLst/>
                <a:gdLst>
                  <a:gd name="T0" fmla="*/ 0 w 269"/>
                  <a:gd name="T1" fmla="*/ 0 h 180"/>
                  <a:gd name="T2" fmla="*/ 0 w 269"/>
                  <a:gd name="T3" fmla="*/ 0 h 180"/>
                  <a:gd name="T4" fmla="*/ 0 w 269"/>
                  <a:gd name="T5" fmla="*/ 0 h 180"/>
                  <a:gd name="T6" fmla="*/ 0 w 269"/>
                  <a:gd name="T7" fmla="*/ 0 h 180"/>
                  <a:gd name="T8" fmla="*/ 0 w 269"/>
                  <a:gd name="T9" fmla="*/ 0 h 180"/>
                  <a:gd name="T10" fmla="*/ 0 w 269"/>
                  <a:gd name="T11" fmla="*/ 0 h 180"/>
                  <a:gd name="T12" fmla="*/ 0 w 269"/>
                  <a:gd name="T13" fmla="*/ 0 h 180"/>
                  <a:gd name="T14" fmla="*/ 0 w 269"/>
                  <a:gd name="T15" fmla="*/ 0 h 180"/>
                  <a:gd name="T16" fmla="*/ 0 w 269"/>
                  <a:gd name="T17" fmla="*/ 0 h 180"/>
                  <a:gd name="T18" fmla="*/ 0 w 269"/>
                  <a:gd name="T19" fmla="*/ 0 h 180"/>
                  <a:gd name="T20" fmla="*/ 0 w 269"/>
                  <a:gd name="T21" fmla="*/ 0 h 180"/>
                  <a:gd name="T22" fmla="*/ 0 w 269"/>
                  <a:gd name="T23" fmla="*/ 0 h 180"/>
                  <a:gd name="T24" fmla="*/ 0 w 269"/>
                  <a:gd name="T25" fmla="*/ 0 h 180"/>
                  <a:gd name="T26" fmla="*/ 0 w 269"/>
                  <a:gd name="T27" fmla="*/ 0 h 180"/>
                  <a:gd name="T28" fmla="*/ 0 w 269"/>
                  <a:gd name="T29" fmla="*/ 0 h 180"/>
                  <a:gd name="T30" fmla="*/ 0 w 269"/>
                  <a:gd name="T31" fmla="*/ 0 h 180"/>
                  <a:gd name="T32" fmla="*/ 0 w 269"/>
                  <a:gd name="T33" fmla="*/ 0 h 180"/>
                  <a:gd name="T34" fmla="*/ 0 w 269"/>
                  <a:gd name="T35" fmla="*/ 0 h 180"/>
                  <a:gd name="T36" fmla="*/ 0 w 269"/>
                  <a:gd name="T37" fmla="*/ 0 h 180"/>
                  <a:gd name="T38" fmla="*/ 0 w 269"/>
                  <a:gd name="T39" fmla="*/ 0 h 180"/>
                  <a:gd name="T40" fmla="*/ 0 w 269"/>
                  <a:gd name="T41" fmla="*/ 0 h 180"/>
                  <a:gd name="T42" fmla="*/ 0 w 269"/>
                  <a:gd name="T43" fmla="*/ 0 h 180"/>
                  <a:gd name="T44" fmla="*/ 0 w 269"/>
                  <a:gd name="T45" fmla="*/ 0 h 180"/>
                  <a:gd name="T46" fmla="*/ 0 w 269"/>
                  <a:gd name="T47" fmla="*/ 0 h 180"/>
                  <a:gd name="T48" fmla="*/ 0 w 269"/>
                  <a:gd name="T49" fmla="*/ 0 h 180"/>
                  <a:gd name="T50" fmla="*/ 0 w 269"/>
                  <a:gd name="T51" fmla="*/ 0 h 180"/>
                  <a:gd name="T52" fmla="*/ 0 w 269"/>
                  <a:gd name="T53" fmla="*/ 0 h 180"/>
                  <a:gd name="T54" fmla="*/ 0 w 269"/>
                  <a:gd name="T55" fmla="*/ 0 h 180"/>
                  <a:gd name="T56" fmla="*/ 0 w 269"/>
                  <a:gd name="T57" fmla="*/ 0 h 180"/>
                  <a:gd name="T58" fmla="*/ 0 w 269"/>
                  <a:gd name="T59" fmla="*/ 0 h 180"/>
                  <a:gd name="T60" fmla="*/ 0 w 269"/>
                  <a:gd name="T61" fmla="*/ 0 h 180"/>
                  <a:gd name="T62" fmla="*/ 0 w 269"/>
                  <a:gd name="T63" fmla="*/ 0 h 180"/>
                  <a:gd name="T64" fmla="*/ 0 w 269"/>
                  <a:gd name="T65" fmla="*/ 0 h 180"/>
                  <a:gd name="T66" fmla="*/ 0 w 269"/>
                  <a:gd name="T67" fmla="*/ 0 h 180"/>
                  <a:gd name="T68" fmla="*/ 0 w 269"/>
                  <a:gd name="T69" fmla="*/ 0 h 180"/>
                  <a:gd name="T70" fmla="*/ 0 w 269"/>
                  <a:gd name="T71" fmla="*/ 0 h 180"/>
                  <a:gd name="T72" fmla="*/ 0 w 269"/>
                  <a:gd name="T73" fmla="*/ 0 h 180"/>
                  <a:gd name="T74" fmla="*/ 0 w 269"/>
                  <a:gd name="T75" fmla="*/ 0 h 180"/>
                  <a:gd name="T76" fmla="*/ 0 w 269"/>
                  <a:gd name="T77" fmla="*/ 0 h 180"/>
                  <a:gd name="T78" fmla="*/ 0 w 269"/>
                  <a:gd name="T79" fmla="*/ 0 h 180"/>
                  <a:gd name="T80" fmla="*/ 0 w 269"/>
                  <a:gd name="T81" fmla="*/ 0 h 180"/>
                  <a:gd name="T82" fmla="*/ 0 w 269"/>
                  <a:gd name="T83" fmla="*/ 0 h 180"/>
                  <a:gd name="T84" fmla="*/ 0 w 269"/>
                  <a:gd name="T85" fmla="*/ 0 h 180"/>
                  <a:gd name="T86" fmla="*/ 0 w 269"/>
                  <a:gd name="T87" fmla="*/ 0 h 180"/>
                  <a:gd name="T88" fmla="*/ 0 w 269"/>
                  <a:gd name="T89" fmla="*/ 0 h 180"/>
                  <a:gd name="T90" fmla="*/ 0 w 269"/>
                  <a:gd name="T91" fmla="*/ 0 h 180"/>
                  <a:gd name="T92" fmla="*/ 0 w 269"/>
                  <a:gd name="T93" fmla="*/ 0 h 180"/>
                  <a:gd name="T94" fmla="*/ 0 w 269"/>
                  <a:gd name="T95" fmla="*/ 0 h 180"/>
                  <a:gd name="T96" fmla="*/ 0 w 269"/>
                  <a:gd name="T97" fmla="*/ 0 h 180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69"/>
                  <a:gd name="T148" fmla="*/ 0 h 180"/>
                  <a:gd name="T149" fmla="*/ 269 w 269"/>
                  <a:gd name="T150" fmla="*/ 180 h 180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69" h="180">
                    <a:moveTo>
                      <a:pt x="23" y="169"/>
                    </a:moveTo>
                    <a:lnTo>
                      <a:pt x="22" y="169"/>
                    </a:lnTo>
                    <a:lnTo>
                      <a:pt x="27" y="171"/>
                    </a:lnTo>
                    <a:lnTo>
                      <a:pt x="37" y="172"/>
                    </a:lnTo>
                    <a:lnTo>
                      <a:pt x="52" y="174"/>
                    </a:lnTo>
                    <a:lnTo>
                      <a:pt x="69" y="176"/>
                    </a:lnTo>
                    <a:lnTo>
                      <a:pt x="89" y="178"/>
                    </a:lnTo>
                    <a:lnTo>
                      <a:pt x="112" y="179"/>
                    </a:lnTo>
                    <a:lnTo>
                      <a:pt x="135" y="180"/>
                    </a:lnTo>
                    <a:lnTo>
                      <a:pt x="158" y="180"/>
                    </a:lnTo>
                    <a:lnTo>
                      <a:pt x="181" y="179"/>
                    </a:lnTo>
                    <a:lnTo>
                      <a:pt x="203" y="177"/>
                    </a:lnTo>
                    <a:lnTo>
                      <a:pt x="224" y="173"/>
                    </a:lnTo>
                    <a:lnTo>
                      <a:pt x="241" y="168"/>
                    </a:lnTo>
                    <a:lnTo>
                      <a:pt x="255" y="160"/>
                    </a:lnTo>
                    <a:lnTo>
                      <a:pt x="264" y="151"/>
                    </a:lnTo>
                    <a:lnTo>
                      <a:pt x="269" y="139"/>
                    </a:lnTo>
                    <a:lnTo>
                      <a:pt x="268" y="113"/>
                    </a:lnTo>
                    <a:lnTo>
                      <a:pt x="259" y="88"/>
                    </a:lnTo>
                    <a:lnTo>
                      <a:pt x="246" y="65"/>
                    </a:lnTo>
                    <a:lnTo>
                      <a:pt x="229" y="44"/>
                    </a:lnTo>
                    <a:lnTo>
                      <a:pt x="211" y="26"/>
                    </a:lnTo>
                    <a:lnTo>
                      <a:pt x="196" y="12"/>
                    </a:lnTo>
                    <a:lnTo>
                      <a:pt x="185" y="3"/>
                    </a:lnTo>
                    <a:lnTo>
                      <a:pt x="181" y="0"/>
                    </a:lnTo>
                    <a:lnTo>
                      <a:pt x="179" y="1"/>
                    </a:lnTo>
                    <a:lnTo>
                      <a:pt x="172" y="3"/>
                    </a:lnTo>
                    <a:lnTo>
                      <a:pt x="162" y="6"/>
                    </a:lnTo>
                    <a:lnTo>
                      <a:pt x="149" y="10"/>
                    </a:lnTo>
                    <a:lnTo>
                      <a:pt x="134" y="16"/>
                    </a:lnTo>
                    <a:lnTo>
                      <a:pt x="117" y="22"/>
                    </a:lnTo>
                    <a:lnTo>
                      <a:pt x="99" y="29"/>
                    </a:lnTo>
                    <a:lnTo>
                      <a:pt x="81" y="37"/>
                    </a:lnTo>
                    <a:lnTo>
                      <a:pt x="63" y="46"/>
                    </a:lnTo>
                    <a:lnTo>
                      <a:pt x="47" y="55"/>
                    </a:lnTo>
                    <a:lnTo>
                      <a:pt x="31" y="65"/>
                    </a:lnTo>
                    <a:lnTo>
                      <a:pt x="19" y="76"/>
                    </a:lnTo>
                    <a:lnTo>
                      <a:pt x="9" y="86"/>
                    </a:lnTo>
                    <a:lnTo>
                      <a:pt x="2" y="97"/>
                    </a:lnTo>
                    <a:lnTo>
                      <a:pt x="0" y="108"/>
                    </a:lnTo>
                    <a:lnTo>
                      <a:pt x="3" y="119"/>
                    </a:lnTo>
                    <a:lnTo>
                      <a:pt x="12" y="138"/>
                    </a:lnTo>
                    <a:lnTo>
                      <a:pt x="19" y="152"/>
                    </a:lnTo>
                    <a:lnTo>
                      <a:pt x="23" y="161"/>
                    </a:lnTo>
                    <a:lnTo>
                      <a:pt x="24" y="166"/>
                    </a:lnTo>
                    <a:lnTo>
                      <a:pt x="25" y="169"/>
                    </a:lnTo>
                    <a:lnTo>
                      <a:pt x="24" y="169"/>
                    </a:lnTo>
                    <a:lnTo>
                      <a:pt x="23" y="169"/>
                    </a:lnTo>
                    <a:close/>
                  </a:path>
                </a:pathLst>
              </a:custGeom>
              <a:solidFill>
                <a:srgbClr val="82F0A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00" name="Freeform 364"/>
              <p:cNvSpPr>
                <a:spLocks/>
              </p:cNvSpPr>
              <p:nvPr/>
            </p:nvSpPr>
            <p:spPr bwMode="auto">
              <a:xfrm>
                <a:off x="3694" y="641"/>
                <a:ext cx="38" cy="25"/>
              </a:xfrm>
              <a:custGeom>
                <a:avLst/>
                <a:gdLst>
                  <a:gd name="T0" fmla="*/ 0 w 268"/>
                  <a:gd name="T1" fmla="*/ 0 h 180"/>
                  <a:gd name="T2" fmla="*/ 0 w 268"/>
                  <a:gd name="T3" fmla="*/ 0 h 180"/>
                  <a:gd name="T4" fmla="*/ 0 w 268"/>
                  <a:gd name="T5" fmla="*/ 0 h 180"/>
                  <a:gd name="T6" fmla="*/ 0 w 268"/>
                  <a:gd name="T7" fmla="*/ 0 h 180"/>
                  <a:gd name="T8" fmla="*/ 0 w 268"/>
                  <a:gd name="T9" fmla="*/ 0 h 180"/>
                  <a:gd name="T10" fmla="*/ 0 w 268"/>
                  <a:gd name="T11" fmla="*/ 0 h 180"/>
                  <a:gd name="T12" fmla="*/ 0 w 268"/>
                  <a:gd name="T13" fmla="*/ 0 h 180"/>
                  <a:gd name="T14" fmla="*/ 0 w 268"/>
                  <a:gd name="T15" fmla="*/ 0 h 180"/>
                  <a:gd name="T16" fmla="*/ 0 w 268"/>
                  <a:gd name="T17" fmla="*/ 0 h 180"/>
                  <a:gd name="T18" fmla="*/ 0 w 268"/>
                  <a:gd name="T19" fmla="*/ 0 h 180"/>
                  <a:gd name="T20" fmla="*/ 0 w 268"/>
                  <a:gd name="T21" fmla="*/ 0 h 180"/>
                  <a:gd name="T22" fmla="*/ 0 w 268"/>
                  <a:gd name="T23" fmla="*/ 0 h 180"/>
                  <a:gd name="T24" fmla="*/ 0 w 268"/>
                  <a:gd name="T25" fmla="*/ 0 h 180"/>
                  <a:gd name="T26" fmla="*/ 0 w 268"/>
                  <a:gd name="T27" fmla="*/ 0 h 180"/>
                  <a:gd name="T28" fmla="*/ 0 w 268"/>
                  <a:gd name="T29" fmla="*/ 0 h 180"/>
                  <a:gd name="T30" fmla="*/ 0 w 268"/>
                  <a:gd name="T31" fmla="*/ 0 h 180"/>
                  <a:gd name="T32" fmla="*/ 0 w 268"/>
                  <a:gd name="T33" fmla="*/ 0 h 180"/>
                  <a:gd name="T34" fmla="*/ 0 w 268"/>
                  <a:gd name="T35" fmla="*/ 0 h 180"/>
                  <a:gd name="T36" fmla="*/ 0 w 268"/>
                  <a:gd name="T37" fmla="*/ 0 h 180"/>
                  <a:gd name="T38" fmla="*/ 0 w 268"/>
                  <a:gd name="T39" fmla="*/ 0 h 180"/>
                  <a:gd name="T40" fmla="*/ 0 w 268"/>
                  <a:gd name="T41" fmla="*/ 0 h 180"/>
                  <a:gd name="T42" fmla="*/ 0 w 268"/>
                  <a:gd name="T43" fmla="*/ 0 h 180"/>
                  <a:gd name="T44" fmla="*/ 0 w 268"/>
                  <a:gd name="T45" fmla="*/ 0 h 180"/>
                  <a:gd name="T46" fmla="*/ 0 w 268"/>
                  <a:gd name="T47" fmla="*/ 0 h 180"/>
                  <a:gd name="T48" fmla="*/ 0 w 268"/>
                  <a:gd name="T49" fmla="*/ 0 h 180"/>
                  <a:gd name="T50" fmla="*/ 0 w 268"/>
                  <a:gd name="T51" fmla="*/ 0 h 180"/>
                  <a:gd name="T52" fmla="*/ 0 w 268"/>
                  <a:gd name="T53" fmla="*/ 0 h 180"/>
                  <a:gd name="T54" fmla="*/ 0 w 268"/>
                  <a:gd name="T55" fmla="*/ 0 h 180"/>
                  <a:gd name="T56" fmla="*/ 0 w 268"/>
                  <a:gd name="T57" fmla="*/ 0 h 180"/>
                  <a:gd name="T58" fmla="*/ 0 w 268"/>
                  <a:gd name="T59" fmla="*/ 0 h 180"/>
                  <a:gd name="T60" fmla="*/ 0 w 268"/>
                  <a:gd name="T61" fmla="*/ 0 h 180"/>
                  <a:gd name="T62" fmla="*/ 0 w 268"/>
                  <a:gd name="T63" fmla="*/ 0 h 180"/>
                  <a:gd name="T64" fmla="*/ 0 w 268"/>
                  <a:gd name="T65" fmla="*/ 0 h 180"/>
                  <a:gd name="T66" fmla="*/ 0 w 268"/>
                  <a:gd name="T67" fmla="*/ 0 h 180"/>
                  <a:gd name="T68" fmla="*/ 0 w 268"/>
                  <a:gd name="T69" fmla="*/ 0 h 180"/>
                  <a:gd name="T70" fmla="*/ 0 w 268"/>
                  <a:gd name="T71" fmla="*/ 0 h 180"/>
                  <a:gd name="T72" fmla="*/ 0 w 268"/>
                  <a:gd name="T73" fmla="*/ 0 h 180"/>
                  <a:gd name="T74" fmla="*/ 0 w 268"/>
                  <a:gd name="T75" fmla="*/ 0 h 180"/>
                  <a:gd name="T76" fmla="*/ 0 w 268"/>
                  <a:gd name="T77" fmla="*/ 0 h 180"/>
                  <a:gd name="T78" fmla="*/ 0 w 268"/>
                  <a:gd name="T79" fmla="*/ 0 h 180"/>
                  <a:gd name="T80" fmla="*/ 0 w 268"/>
                  <a:gd name="T81" fmla="*/ 0 h 180"/>
                  <a:gd name="T82" fmla="*/ 0 w 268"/>
                  <a:gd name="T83" fmla="*/ 0 h 180"/>
                  <a:gd name="T84" fmla="*/ 0 w 268"/>
                  <a:gd name="T85" fmla="*/ 0 h 180"/>
                  <a:gd name="T86" fmla="*/ 0 w 268"/>
                  <a:gd name="T87" fmla="*/ 0 h 180"/>
                  <a:gd name="T88" fmla="*/ 0 w 268"/>
                  <a:gd name="T89" fmla="*/ 0 h 180"/>
                  <a:gd name="T90" fmla="*/ 0 w 268"/>
                  <a:gd name="T91" fmla="*/ 0 h 180"/>
                  <a:gd name="T92" fmla="*/ 0 w 268"/>
                  <a:gd name="T93" fmla="*/ 0 h 180"/>
                  <a:gd name="T94" fmla="*/ 0 w 268"/>
                  <a:gd name="T95" fmla="*/ 0 h 180"/>
                  <a:gd name="T96" fmla="*/ 0 w 268"/>
                  <a:gd name="T97" fmla="*/ 0 h 180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68"/>
                  <a:gd name="T148" fmla="*/ 0 h 180"/>
                  <a:gd name="T149" fmla="*/ 268 w 268"/>
                  <a:gd name="T150" fmla="*/ 180 h 180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68" h="180">
                    <a:moveTo>
                      <a:pt x="22" y="169"/>
                    </a:moveTo>
                    <a:lnTo>
                      <a:pt x="22" y="169"/>
                    </a:lnTo>
                    <a:lnTo>
                      <a:pt x="27" y="171"/>
                    </a:lnTo>
                    <a:lnTo>
                      <a:pt x="37" y="172"/>
                    </a:lnTo>
                    <a:lnTo>
                      <a:pt x="51" y="174"/>
                    </a:lnTo>
                    <a:lnTo>
                      <a:pt x="69" y="176"/>
                    </a:lnTo>
                    <a:lnTo>
                      <a:pt x="89" y="178"/>
                    </a:lnTo>
                    <a:lnTo>
                      <a:pt x="111" y="179"/>
                    </a:lnTo>
                    <a:lnTo>
                      <a:pt x="134" y="180"/>
                    </a:lnTo>
                    <a:lnTo>
                      <a:pt x="158" y="180"/>
                    </a:lnTo>
                    <a:lnTo>
                      <a:pt x="181" y="179"/>
                    </a:lnTo>
                    <a:lnTo>
                      <a:pt x="203" y="177"/>
                    </a:lnTo>
                    <a:lnTo>
                      <a:pt x="223" y="173"/>
                    </a:lnTo>
                    <a:lnTo>
                      <a:pt x="240" y="168"/>
                    </a:lnTo>
                    <a:lnTo>
                      <a:pt x="254" y="160"/>
                    </a:lnTo>
                    <a:lnTo>
                      <a:pt x="263" y="151"/>
                    </a:lnTo>
                    <a:lnTo>
                      <a:pt x="268" y="139"/>
                    </a:lnTo>
                    <a:lnTo>
                      <a:pt x="267" y="113"/>
                    </a:lnTo>
                    <a:lnTo>
                      <a:pt x="259" y="88"/>
                    </a:lnTo>
                    <a:lnTo>
                      <a:pt x="245" y="65"/>
                    </a:lnTo>
                    <a:lnTo>
                      <a:pt x="228" y="44"/>
                    </a:lnTo>
                    <a:lnTo>
                      <a:pt x="211" y="26"/>
                    </a:lnTo>
                    <a:lnTo>
                      <a:pt x="195" y="12"/>
                    </a:lnTo>
                    <a:lnTo>
                      <a:pt x="184" y="3"/>
                    </a:lnTo>
                    <a:lnTo>
                      <a:pt x="180" y="0"/>
                    </a:lnTo>
                    <a:lnTo>
                      <a:pt x="178" y="1"/>
                    </a:lnTo>
                    <a:lnTo>
                      <a:pt x="171" y="3"/>
                    </a:lnTo>
                    <a:lnTo>
                      <a:pt x="161" y="6"/>
                    </a:lnTo>
                    <a:lnTo>
                      <a:pt x="148" y="10"/>
                    </a:lnTo>
                    <a:lnTo>
                      <a:pt x="133" y="16"/>
                    </a:lnTo>
                    <a:lnTo>
                      <a:pt x="116" y="22"/>
                    </a:lnTo>
                    <a:lnTo>
                      <a:pt x="98" y="29"/>
                    </a:lnTo>
                    <a:lnTo>
                      <a:pt x="80" y="37"/>
                    </a:lnTo>
                    <a:lnTo>
                      <a:pt x="63" y="46"/>
                    </a:lnTo>
                    <a:lnTo>
                      <a:pt x="46" y="55"/>
                    </a:lnTo>
                    <a:lnTo>
                      <a:pt x="31" y="65"/>
                    </a:lnTo>
                    <a:lnTo>
                      <a:pt x="18" y="76"/>
                    </a:lnTo>
                    <a:lnTo>
                      <a:pt x="8" y="86"/>
                    </a:lnTo>
                    <a:lnTo>
                      <a:pt x="2" y="97"/>
                    </a:lnTo>
                    <a:lnTo>
                      <a:pt x="0" y="108"/>
                    </a:lnTo>
                    <a:lnTo>
                      <a:pt x="3" y="119"/>
                    </a:lnTo>
                    <a:lnTo>
                      <a:pt x="12" y="138"/>
                    </a:lnTo>
                    <a:lnTo>
                      <a:pt x="18" y="152"/>
                    </a:lnTo>
                    <a:lnTo>
                      <a:pt x="22" y="161"/>
                    </a:lnTo>
                    <a:lnTo>
                      <a:pt x="23" y="166"/>
                    </a:lnTo>
                    <a:lnTo>
                      <a:pt x="24" y="169"/>
                    </a:lnTo>
                    <a:lnTo>
                      <a:pt x="23" y="169"/>
                    </a:lnTo>
                    <a:lnTo>
                      <a:pt x="22" y="169"/>
                    </a:lnTo>
                    <a:close/>
                  </a:path>
                </a:pathLst>
              </a:custGeom>
              <a:solidFill>
                <a:srgbClr val="82F0AB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01" name="Freeform 365"/>
              <p:cNvSpPr>
                <a:spLocks/>
              </p:cNvSpPr>
              <p:nvPr/>
            </p:nvSpPr>
            <p:spPr bwMode="auto">
              <a:xfrm>
                <a:off x="3562" y="526"/>
                <a:ext cx="126" cy="93"/>
              </a:xfrm>
              <a:custGeom>
                <a:avLst/>
                <a:gdLst>
                  <a:gd name="T0" fmla="*/ 0 w 881"/>
                  <a:gd name="T1" fmla="*/ 0 h 655"/>
                  <a:gd name="T2" fmla="*/ 0 w 881"/>
                  <a:gd name="T3" fmla="*/ 0 h 655"/>
                  <a:gd name="T4" fmla="*/ 0 w 881"/>
                  <a:gd name="T5" fmla="*/ 0 h 655"/>
                  <a:gd name="T6" fmla="*/ 0 w 881"/>
                  <a:gd name="T7" fmla="*/ 0 h 655"/>
                  <a:gd name="T8" fmla="*/ 0 w 881"/>
                  <a:gd name="T9" fmla="*/ 0 h 655"/>
                  <a:gd name="T10" fmla="*/ 0 w 881"/>
                  <a:gd name="T11" fmla="*/ 0 h 655"/>
                  <a:gd name="T12" fmla="*/ 0 w 881"/>
                  <a:gd name="T13" fmla="*/ 0 h 655"/>
                  <a:gd name="T14" fmla="*/ 0 w 881"/>
                  <a:gd name="T15" fmla="*/ 0 h 655"/>
                  <a:gd name="T16" fmla="*/ 0 w 881"/>
                  <a:gd name="T17" fmla="*/ 0 h 655"/>
                  <a:gd name="T18" fmla="*/ 0 w 881"/>
                  <a:gd name="T19" fmla="*/ 0 h 655"/>
                  <a:gd name="T20" fmla="*/ 0 w 881"/>
                  <a:gd name="T21" fmla="*/ 0 h 655"/>
                  <a:gd name="T22" fmla="*/ 0 w 881"/>
                  <a:gd name="T23" fmla="*/ 0 h 655"/>
                  <a:gd name="T24" fmla="*/ 0 w 881"/>
                  <a:gd name="T25" fmla="*/ 0 h 655"/>
                  <a:gd name="T26" fmla="*/ 0 w 881"/>
                  <a:gd name="T27" fmla="*/ 0 h 655"/>
                  <a:gd name="T28" fmla="*/ 0 w 881"/>
                  <a:gd name="T29" fmla="*/ 0 h 655"/>
                  <a:gd name="T30" fmla="*/ 0 w 881"/>
                  <a:gd name="T31" fmla="*/ 0 h 655"/>
                  <a:gd name="T32" fmla="*/ 0 w 881"/>
                  <a:gd name="T33" fmla="*/ 0 h 655"/>
                  <a:gd name="T34" fmla="*/ 0 w 881"/>
                  <a:gd name="T35" fmla="*/ 0 h 655"/>
                  <a:gd name="T36" fmla="*/ 0 w 881"/>
                  <a:gd name="T37" fmla="*/ 0 h 655"/>
                  <a:gd name="T38" fmla="*/ 0 w 881"/>
                  <a:gd name="T39" fmla="*/ 0 h 655"/>
                  <a:gd name="T40" fmla="*/ 0 w 881"/>
                  <a:gd name="T41" fmla="*/ 0 h 655"/>
                  <a:gd name="T42" fmla="*/ 0 w 881"/>
                  <a:gd name="T43" fmla="*/ 0 h 655"/>
                  <a:gd name="T44" fmla="*/ 0 w 881"/>
                  <a:gd name="T45" fmla="*/ 0 h 655"/>
                  <a:gd name="T46" fmla="*/ 0 w 881"/>
                  <a:gd name="T47" fmla="*/ 0 h 655"/>
                  <a:gd name="T48" fmla="*/ 0 w 881"/>
                  <a:gd name="T49" fmla="*/ 0 h 655"/>
                  <a:gd name="T50" fmla="*/ 0 w 881"/>
                  <a:gd name="T51" fmla="*/ 0 h 655"/>
                  <a:gd name="T52" fmla="*/ 0 w 881"/>
                  <a:gd name="T53" fmla="*/ 0 h 655"/>
                  <a:gd name="T54" fmla="*/ 0 w 881"/>
                  <a:gd name="T55" fmla="*/ 0 h 655"/>
                  <a:gd name="T56" fmla="*/ 0 w 881"/>
                  <a:gd name="T57" fmla="*/ 0 h 655"/>
                  <a:gd name="T58" fmla="*/ 0 w 881"/>
                  <a:gd name="T59" fmla="*/ 0 h 655"/>
                  <a:gd name="T60" fmla="*/ 0 w 881"/>
                  <a:gd name="T61" fmla="*/ 0 h 655"/>
                  <a:gd name="T62" fmla="*/ 0 w 881"/>
                  <a:gd name="T63" fmla="*/ 0 h 655"/>
                  <a:gd name="T64" fmla="*/ 0 w 881"/>
                  <a:gd name="T65" fmla="*/ 0 h 655"/>
                  <a:gd name="T66" fmla="*/ 0 w 881"/>
                  <a:gd name="T67" fmla="*/ 0 h 655"/>
                  <a:gd name="T68" fmla="*/ 0 w 881"/>
                  <a:gd name="T69" fmla="*/ 0 h 655"/>
                  <a:gd name="T70" fmla="*/ 0 w 881"/>
                  <a:gd name="T71" fmla="*/ 0 h 655"/>
                  <a:gd name="T72" fmla="*/ 0 w 881"/>
                  <a:gd name="T73" fmla="*/ 0 h 655"/>
                  <a:gd name="T74" fmla="*/ 0 w 881"/>
                  <a:gd name="T75" fmla="*/ 0 h 655"/>
                  <a:gd name="T76" fmla="*/ 0 w 881"/>
                  <a:gd name="T77" fmla="*/ 0 h 655"/>
                  <a:gd name="T78" fmla="*/ 0 w 881"/>
                  <a:gd name="T79" fmla="*/ 0 h 655"/>
                  <a:gd name="T80" fmla="*/ 0 w 881"/>
                  <a:gd name="T81" fmla="*/ 0 h 655"/>
                  <a:gd name="T82" fmla="*/ 0 w 881"/>
                  <a:gd name="T83" fmla="*/ 0 h 655"/>
                  <a:gd name="T84" fmla="*/ 0 w 881"/>
                  <a:gd name="T85" fmla="*/ 0 h 655"/>
                  <a:gd name="T86" fmla="*/ 0 w 881"/>
                  <a:gd name="T87" fmla="*/ 0 h 655"/>
                  <a:gd name="T88" fmla="*/ 0 w 881"/>
                  <a:gd name="T89" fmla="*/ 0 h 655"/>
                  <a:gd name="T90" fmla="*/ 0 w 881"/>
                  <a:gd name="T91" fmla="*/ 0 h 655"/>
                  <a:gd name="T92" fmla="*/ 0 w 881"/>
                  <a:gd name="T93" fmla="*/ 0 h 655"/>
                  <a:gd name="T94" fmla="*/ 0 w 881"/>
                  <a:gd name="T95" fmla="*/ 0 h 655"/>
                  <a:gd name="T96" fmla="*/ 0 w 881"/>
                  <a:gd name="T97" fmla="*/ 0 h 655"/>
                  <a:gd name="T98" fmla="*/ 0 w 881"/>
                  <a:gd name="T99" fmla="*/ 0 h 655"/>
                  <a:gd name="T100" fmla="*/ 0 w 881"/>
                  <a:gd name="T101" fmla="*/ 0 h 655"/>
                  <a:gd name="T102" fmla="*/ 0 w 881"/>
                  <a:gd name="T103" fmla="*/ 0 h 655"/>
                  <a:gd name="T104" fmla="*/ 0 w 881"/>
                  <a:gd name="T105" fmla="*/ 0 h 655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881"/>
                  <a:gd name="T160" fmla="*/ 0 h 655"/>
                  <a:gd name="T161" fmla="*/ 881 w 881"/>
                  <a:gd name="T162" fmla="*/ 655 h 655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881" h="655">
                    <a:moveTo>
                      <a:pt x="30" y="258"/>
                    </a:moveTo>
                    <a:lnTo>
                      <a:pt x="0" y="319"/>
                    </a:lnTo>
                    <a:lnTo>
                      <a:pt x="207" y="655"/>
                    </a:lnTo>
                    <a:lnTo>
                      <a:pt x="209" y="655"/>
                    </a:lnTo>
                    <a:lnTo>
                      <a:pt x="214" y="653"/>
                    </a:lnTo>
                    <a:lnTo>
                      <a:pt x="223" y="651"/>
                    </a:lnTo>
                    <a:lnTo>
                      <a:pt x="235" y="649"/>
                    </a:lnTo>
                    <a:lnTo>
                      <a:pt x="250" y="645"/>
                    </a:lnTo>
                    <a:lnTo>
                      <a:pt x="267" y="641"/>
                    </a:lnTo>
                    <a:lnTo>
                      <a:pt x="287" y="636"/>
                    </a:lnTo>
                    <a:lnTo>
                      <a:pt x="309" y="631"/>
                    </a:lnTo>
                    <a:lnTo>
                      <a:pt x="333" y="625"/>
                    </a:lnTo>
                    <a:lnTo>
                      <a:pt x="359" y="619"/>
                    </a:lnTo>
                    <a:lnTo>
                      <a:pt x="386" y="612"/>
                    </a:lnTo>
                    <a:lnTo>
                      <a:pt x="414" y="604"/>
                    </a:lnTo>
                    <a:lnTo>
                      <a:pt x="443" y="597"/>
                    </a:lnTo>
                    <a:lnTo>
                      <a:pt x="473" y="589"/>
                    </a:lnTo>
                    <a:lnTo>
                      <a:pt x="504" y="581"/>
                    </a:lnTo>
                    <a:lnTo>
                      <a:pt x="536" y="572"/>
                    </a:lnTo>
                    <a:lnTo>
                      <a:pt x="567" y="564"/>
                    </a:lnTo>
                    <a:lnTo>
                      <a:pt x="598" y="555"/>
                    </a:lnTo>
                    <a:lnTo>
                      <a:pt x="628" y="546"/>
                    </a:lnTo>
                    <a:lnTo>
                      <a:pt x="658" y="537"/>
                    </a:lnTo>
                    <a:lnTo>
                      <a:pt x="686" y="528"/>
                    </a:lnTo>
                    <a:lnTo>
                      <a:pt x="714" y="519"/>
                    </a:lnTo>
                    <a:lnTo>
                      <a:pt x="741" y="510"/>
                    </a:lnTo>
                    <a:lnTo>
                      <a:pt x="765" y="501"/>
                    </a:lnTo>
                    <a:lnTo>
                      <a:pt x="788" y="492"/>
                    </a:lnTo>
                    <a:lnTo>
                      <a:pt x="809" y="483"/>
                    </a:lnTo>
                    <a:lnTo>
                      <a:pt x="828" y="475"/>
                    </a:lnTo>
                    <a:lnTo>
                      <a:pt x="844" y="466"/>
                    </a:lnTo>
                    <a:lnTo>
                      <a:pt x="857" y="459"/>
                    </a:lnTo>
                    <a:lnTo>
                      <a:pt x="867" y="451"/>
                    </a:lnTo>
                    <a:lnTo>
                      <a:pt x="874" y="444"/>
                    </a:lnTo>
                    <a:lnTo>
                      <a:pt x="878" y="437"/>
                    </a:lnTo>
                    <a:lnTo>
                      <a:pt x="881" y="423"/>
                    </a:lnTo>
                    <a:lnTo>
                      <a:pt x="881" y="408"/>
                    </a:lnTo>
                    <a:lnTo>
                      <a:pt x="880" y="391"/>
                    </a:lnTo>
                    <a:lnTo>
                      <a:pt x="877" y="374"/>
                    </a:lnTo>
                    <a:lnTo>
                      <a:pt x="873" y="356"/>
                    </a:lnTo>
                    <a:lnTo>
                      <a:pt x="868" y="338"/>
                    </a:lnTo>
                    <a:lnTo>
                      <a:pt x="862" y="320"/>
                    </a:lnTo>
                    <a:lnTo>
                      <a:pt x="856" y="302"/>
                    </a:lnTo>
                    <a:lnTo>
                      <a:pt x="849" y="285"/>
                    </a:lnTo>
                    <a:lnTo>
                      <a:pt x="843" y="269"/>
                    </a:lnTo>
                    <a:lnTo>
                      <a:pt x="837" y="255"/>
                    </a:lnTo>
                    <a:lnTo>
                      <a:pt x="831" y="243"/>
                    </a:lnTo>
                    <a:lnTo>
                      <a:pt x="826" y="233"/>
                    </a:lnTo>
                    <a:lnTo>
                      <a:pt x="822" y="225"/>
                    </a:lnTo>
                    <a:lnTo>
                      <a:pt x="820" y="221"/>
                    </a:lnTo>
                    <a:lnTo>
                      <a:pt x="819" y="219"/>
                    </a:lnTo>
                    <a:lnTo>
                      <a:pt x="691" y="0"/>
                    </a:lnTo>
                    <a:lnTo>
                      <a:pt x="30" y="258"/>
                    </a:lnTo>
                    <a:close/>
                  </a:path>
                </a:pathLst>
              </a:custGeom>
              <a:solidFill>
                <a:srgbClr val="479E9E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02" name="Freeform 366"/>
              <p:cNvSpPr>
                <a:spLocks/>
              </p:cNvSpPr>
              <p:nvPr/>
            </p:nvSpPr>
            <p:spPr bwMode="auto">
              <a:xfrm>
                <a:off x="3467" y="338"/>
                <a:ext cx="327" cy="516"/>
              </a:xfrm>
              <a:custGeom>
                <a:avLst/>
                <a:gdLst>
                  <a:gd name="T0" fmla="*/ 0 w 2290"/>
                  <a:gd name="T1" fmla="*/ 0 h 3616"/>
                  <a:gd name="T2" fmla="*/ 0 w 2290"/>
                  <a:gd name="T3" fmla="*/ 0 h 3616"/>
                  <a:gd name="T4" fmla="*/ 0 w 2290"/>
                  <a:gd name="T5" fmla="*/ 0 h 3616"/>
                  <a:gd name="T6" fmla="*/ 0 w 2290"/>
                  <a:gd name="T7" fmla="*/ 0 h 3616"/>
                  <a:gd name="T8" fmla="*/ 0 w 2290"/>
                  <a:gd name="T9" fmla="*/ 0 h 3616"/>
                  <a:gd name="T10" fmla="*/ 0 w 2290"/>
                  <a:gd name="T11" fmla="*/ 0 h 3616"/>
                  <a:gd name="T12" fmla="*/ 0 w 2290"/>
                  <a:gd name="T13" fmla="*/ 0 h 3616"/>
                  <a:gd name="T14" fmla="*/ 0 w 2290"/>
                  <a:gd name="T15" fmla="*/ 0 h 3616"/>
                  <a:gd name="T16" fmla="*/ 0 w 2290"/>
                  <a:gd name="T17" fmla="*/ 0 h 3616"/>
                  <a:gd name="T18" fmla="*/ 0 w 2290"/>
                  <a:gd name="T19" fmla="*/ 0 h 3616"/>
                  <a:gd name="T20" fmla="*/ 0 w 2290"/>
                  <a:gd name="T21" fmla="*/ 0 h 3616"/>
                  <a:gd name="T22" fmla="*/ 0 w 2290"/>
                  <a:gd name="T23" fmla="*/ 0 h 3616"/>
                  <a:gd name="T24" fmla="*/ 0 w 2290"/>
                  <a:gd name="T25" fmla="*/ 0 h 3616"/>
                  <a:gd name="T26" fmla="*/ 0 w 2290"/>
                  <a:gd name="T27" fmla="*/ 0 h 3616"/>
                  <a:gd name="T28" fmla="*/ 0 w 2290"/>
                  <a:gd name="T29" fmla="*/ 0 h 3616"/>
                  <a:gd name="T30" fmla="*/ 0 w 2290"/>
                  <a:gd name="T31" fmla="*/ 0 h 3616"/>
                  <a:gd name="T32" fmla="*/ 0 w 2290"/>
                  <a:gd name="T33" fmla="*/ 0 h 3616"/>
                  <a:gd name="T34" fmla="*/ 0 w 2290"/>
                  <a:gd name="T35" fmla="*/ 0 h 3616"/>
                  <a:gd name="T36" fmla="*/ 0 w 2290"/>
                  <a:gd name="T37" fmla="*/ 0 h 3616"/>
                  <a:gd name="T38" fmla="*/ 0 w 2290"/>
                  <a:gd name="T39" fmla="*/ 0 h 3616"/>
                  <a:gd name="T40" fmla="*/ 0 w 2290"/>
                  <a:gd name="T41" fmla="*/ 0 h 3616"/>
                  <a:gd name="T42" fmla="*/ 0 w 2290"/>
                  <a:gd name="T43" fmla="*/ 0 h 3616"/>
                  <a:gd name="T44" fmla="*/ 0 w 2290"/>
                  <a:gd name="T45" fmla="*/ 0 h 3616"/>
                  <a:gd name="T46" fmla="*/ 0 w 2290"/>
                  <a:gd name="T47" fmla="*/ 0 h 3616"/>
                  <a:gd name="T48" fmla="*/ 0 w 2290"/>
                  <a:gd name="T49" fmla="*/ 0 h 3616"/>
                  <a:gd name="T50" fmla="*/ 0 w 2290"/>
                  <a:gd name="T51" fmla="*/ 0 h 3616"/>
                  <a:gd name="T52" fmla="*/ 0 w 2290"/>
                  <a:gd name="T53" fmla="*/ 0 h 3616"/>
                  <a:gd name="T54" fmla="*/ 0 w 2290"/>
                  <a:gd name="T55" fmla="*/ 0 h 3616"/>
                  <a:gd name="T56" fmla="*/ 0 w 2290"/>
                  <a:gd name="T57" fmla="*/ 0 h 3616"/>
                  <a:gd name="T58" fmla="*/ 0 w 2290"/>
                  <a:gd name="T59" fmla="*/ 0 h 3616"/>
                  <a:gd name="T60" fmla="*/ 0 w 2290"/>
                  <a:gd name="T61" fmla="*/ 0 h 3616"/>
                  <a:gd name="T62" fmla="*/ 0 w 2290"/>
                  <a:gd name="T63" fmla="*/ 0 h 3616"/>
                  <a:gd name="T64" fmla="*/ 0 w 2290"/>
                  <a:gd name="T65" fmla="*/ 0 h 3616"/>
                  <a:gd name="T66" fmla="*/ 0 w 2290"/>
                  <a:gd name="T67" fmla="*/ 0 h 3616"/>
                  <a:gd name="T68" fmla="*/ 0 w 2290"/>
                  <a:gd name="T69" fmla="*/ 0 h 3616"/>
                  <a:gd name="T70" fmla="*/ 0 w 2290"/>
                  <a:gd name="T71" fmla="*/ 0 h 3616"/>
                  <a:gd name="T72" fmla="*/ 0 w 2290"/>
                  <a:gd name="T73" fmla="*/ 0 h 3616"/>
                  <a:gd name="T74" fmla="*/ 0 w 2290"/>
                  <a:gd name="T75" fmla="*/ 0 h 3616"/>
                  <a:gd name="T76" fmla="*/ 0 w 2290"/>
                  <a:gd name="T77" fmla="*/ 0 h 3616"/>
                  <a:gd name="T78" fmla="*/ 0 w 2290"/>
                  <a:gd name="T79" fmla="*/ 0 h 3616"/>
                  <a:gd name="T80" fmla="*/ 0 w 2290"/>
                  <a:gd name="T81" fmla="*/ 0 h 3616"/>
                  <a:gd name="T82" fmla="*/ 0 w 2290"/>
                  <a:gd name="T83" fmla="*/ 0 h 3616"/>
                  <a:gd name="T84" fmla="*/ 0 w 2290"/>
                  <a:gd name="T85" fmla="*/ 0 h 3616"/>
                  <a:gd name="T86" fmla="*/ 0 w 2290"/>
                  <a:gd name="T87" fmla="*/ 0 h 3616"/>
                  <a:gd name="T88" fmla="*/ 0 w 2290"/>
                  <a:gd name="T89" fmla="*/ 0 h 3616"/>
                  <a:gd name="T90" fmla="*/ 0 w 2290"/>
                  <a:gd name="T91" fmla="*/ 0 h 3616"/>
                  <a:gd name="T92" fmla="*/ 0 w 2290"/>
                  <a:gd name="T93" fmla="*/ 0 h 3616"/>
                  <a:gd name="T94" fmla="*/ 0 w 2290"/>
                  <a:gd name="T95" fmla="*/ 0 h 3616"/>
                  <a:gd name="T96" fmla="*/ 0 w 2290"/>
                  <a:gd name="T97" fmla="*/ 0 h 3616"/>
                  <a:gd name="T98" fmla="*/ 0 w 2290"/>
                  <a:gd name="T99" fmla="*/ 0 h 3616"/>
                  <a:gd name="T100" fmla="*/ 0 w 2290"/>
                  <a:gd name="T101" fmla="*/ 0 h 3616"/>
                  <a:gd name="T102" fmla="*/ 0 w 2290"/>
                  <a:gd name="T103" fmla="*/ 0 h 3616"/>
                  <a:gd name="T104" fmla="*/ 0 w 2290"/>
                  <a:gd name="T105" fmla="*/ 0 h 3616"/>
                  <a:gd name="T106" fmla="*/ 0 w 2290"/>
                  <a:gd name="T107" fmla="*/ 0 h 3616"/>
                  <a:gd name="T108" fmla="*/ 0 w 2290"/>
                  <a:gd name="T109" fmla="*/ 0 h 3616"/>
                  <a:gd name="T110" fmla="*/ 0 w 2290"/>
                  <a:gd name="T111" fmla="*/ 0 h 3616"/>
                  <a:gd name="T112" fmla="*/ 0 w 2290"/>
                  <a:gd name="T113" fmla="*/ 0 h 3616"/>
                  <a:gd name="T114" fmla="*/ 0 w 2290"/>
                  <a:gd name="T115" fmla="*/ 0 h 3616"/>
                  <a:gd name="T116" fmla="*/ 0 w 2290"/>
                  <a:gd name="T117" fmla="*/ 0 h 3616"/>
                  <a:gd name="T118" fmla="*/ 0 w 2290"/>
                  <a:gd name="T119" fmla="*/ 0 h 361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2290"/>
                  <a:gd name="T181" fmla="*/ 0 h 3616"/>
                  <a:gd name="T182" fmla="*/ 2290 w 2290"/>
                  <a:gd name="T183" fmla="*/ 3616 h 361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2290" h="3616">
                    <a:moveTo>
                      <a:pt x="1531" y="3614"/>
                    </a:moveTo>
                    <a:lnTo>
                      <a:pt x="1554" y="3615"/>
                    </a:lnTo>
                    <a:lnTo>
                      <a:pt x="1577" y="3616"/>
                    </a:lnTo>
                    <a:lnTo>
                      <a:pt x="1600" y="3615"/>
                    </a:lnTo>
                    <a:lnTo>
                      <a:pt x="1624" y="3614"/>
                    </a:lnTo>
                    <a:lnTo>
                      <a:pt x="1647" y="3611"/>
                    </a:lnTo>
                    <a:lnTo>
                      <a:pt x="1671" y="3608"/>
                    </a:lnTo>
                    <a:lnTo>
                      <a:pt x="1694" y="3604"/>
                    </a:lnTo>
                    <a:lnTo>
                      <a:pt x="1718" y="3598"/>
                    </a:lnTo>
                    <a:lnTo>
                      <a:pt x="1741" y="3592"/>
                    </a:lnTo>
                    <a:lnTo>
                      <a:pt x="1763" y="3585"/>
                    </a:lnTo>
                    <a:lnTo>
                      <a:pt x="1786" y="3578"/>
                    </a:lnTo>
                    <a:lnTo>
                      <a:pt x="1808" y="3569"/>
                    </a:lnTo>
                    <a:lnTo>
                      <a:pt x="1829" y="3559"/>
                    </a:lnTo>
                    <a:lnTo>
                      <a:pt x="1850" y="3549"/>
                    </a:lnTo>
                    <a:lnTo>
                      <a:pt x="1870" y="3538"/>
                    </a:lnTo>
                    <a:lnTo>
                      <a:pt x="1889" y="3526"/>
                    </a:lnTo>
                    <a:lnTo>
                      <a:pt x="1956" y="3453"/>
                    </a:lnTo>
                    <a:lnTo>
                      <a:pt x="1942" y="3456"/>
                    </a:lnTo>
                    <a:lnTo>
                      <a:pt x="1927" y="3459"/>
                    </a:lnTo>
                    <a:lnTo>
                      <a:pt x="1911" y="3464"/>
                    </a:lnTo>
                    <a:lnTo>
                      <a:pt x="1895" y="3469"/>
                    </a:lnTo>
                    <a:lnTo>
                      <a:pt x="1879" y="3474"/>
                    </a:lnTo>
                    <a:lnTo>
                      <a:pt x="1864" y="3478"/>
                    </a:lnTo>
                    <a:lnTo>
                      <a:pt x="1849" y="3481"/>
                    </a:lnTo>
                    <a:lnTo>
                      <a:pt x="1835" y="3483"/>
                    </a:lnTo>
                    <a:lnTo>
                      <a:pt x="1818" y="3491"/>
                    </a:lnTo>
                    <a:lnTo>
                      <a:pt x="1802" y="3497"/>
                    </a:lnTo>
                    <a:lnTo>
                      <a:pt x="1785" y="3500"/>
                    </a:lnTo>
                    <a:lnTo>
                      <a:pt x="1768" y="3502"/>
                    </a:lnTo>
                    <a:lnTo>
                      <a:pt x="1752" y="3502"/>
                    </a:lnTo>
                    <a:lnTo>
                      <a:pt x="1735" y="3501"/>
                    </a:lnTo>
                    <a:lnTo>
                      <a:pt x="1718" y="3500"/>
                    </a:lnTo>
                    <a:lnTo>
                      <a:pt x="1701" y="3497"/>
                    </a:lnTo>
                    <a:lnTo>
                      <a:pt x="1684" y="3494"/>
                    </a:lnTo>
                    <a:lnTo>
                      <a:pt x="1667" y="3492"/>
                    </a:lnTo>
                    <a:lnTo>
                      <a:pt x="1650" y="3490"/>
                    </a:lnTo>
                    <a:lnTo>
                      <a:pt x="1633" y="3488"/>
                    </a:lnTo>
                    <a:lnTo>
                      <a:pt x="1616" y="3488"/>
                    </a:lnTo>
                    <a:lnTo>
                      <a:pt x="1598" y="3489"/>
                    </a:lnTo>
                    <a:lnTo>
                      <a:pt x="1581" y="3492"/>
                    </a:lnTo>
                    <a:lnTo>
                      <a:pt x="1563" y="3497"/>
                    </a:lnTo>
                    <a:lnTo>
                      <a:pt x="1543" y="3496"/>
                    </a:lnTo>
                    <a:lnTo>
                      <a:pt x="1525" y="3492"/>
                    </a:lnTo>
                    <a:lnTo>
                      <a:pt x="1509" y="3486"/>
                    </a:lnTo>
                    <a:lnTo>
                      <a:pt x="1495" y="3478"/>
                    </a:lnTo>
                    <a:lnTo>
                      <a:pt x="1481" y="3469"/>
                    </a:lnTo>
                    <a:lnTo>
                      <a:pt x="1468" y="3460"/>
                    </a:lnTo>
                    <a:lnTo>
                      <a:pt x="1456" y="3450"/>
                    </a:lnTo>
                    <a:lnTo>
                      <a:pt x="1444" y="3441"/>
                    </a:lnTo>
                    <a:lnTo>
                      <a:pt x="1444" y="3435"/>
                    </a:lnTo>
                    <a:lnTo>
                      <a:pt x="1446" y="3429"/>
                    </a:lnTo>
                    <a:lnTo>
                      <a:pt x="1449" y="3425"/>
                    </a:lnTo>
                    <a:lnTo>
                      <a:pt x="1454" y="3420"/>
                    </a:lnTo>
                    <a:lnTo>
                      <a:pt x="1459" y="3416"/>
                    </a:lnTo>
                    <a:lnTo>
                      <a:pt x="1464" y="3413"/>
                    </a:lnTo>
                    <a:lnTo>
                      <a:pt x="1470" y="3410"/>
                    </a:lnTo>
                    <a:lnTo>
                      <a:pt x="1476" y="3407"/>
                    </a:lnTo>
                    <a:lnTo>
                      <a:pt x="1486" y="3407"/>
                    </a:lnTo>
                    <a:lnTo>
                      <a:pt x="1497" y="3406"/>
                    </a:lnTo>
                    <a:lnTo>
                      <a:pt x="1508" y="3404"/>
                    </a:lnTo>
                    <a:lnTo>
                      <a:pt x="1520" y="3402"/>
                    </a:lnTo>
                    <a:lnTo>
                      <a:pt x="1531" y="3400"/>
                    </a:lnTo>
                    <a:lnTo>
                      <a:pt x="1543" y="3397"/>
                    </a:lnTo>
                    <a:lnTo>
                      <a:pt x="1554" y="3394"/>
                    </a:lnTo>
                    <a:lnTo>
                      <a:pt x="1566" y="3390"/>
                    </a:lnTo>
                    <a:lnTo>
                      <a:pt x="1578" y="3387"/>
                    </a:lnTo>
                    <a:lnTo>
                      <a:pt x="1590" y="3384"/>
                    </a:lnTo>
                    <a:lnTo>
                      <a:pt x="1602" y="3381"/>
                    </a:lnTo>
                    <a:lnTo>
                      <a:pt x="1614" y="3377"/>
                    </a:lnTo>
                    <a:lnTo>
                      <a:pt x="1625" y="3375"/>
                    </a:lnTo>
                    <a:lnTo>
                      <a:pt x="1637" y="3372"/>
                    </a:lnTo>
                    <a:lnTo>
                      <a:pt x="1649" y="3370"/>
                    </a:lnTo>
                    <a:lnTo>
                      <a:pt x="1660" y="3368"/>
                    </a:lnTo>
                    <a:lnTo>
                      <a:pt x="1676" y="3362"/>
                    </a:lnTo>
                    <a:lnTo>
                      <a:pt x="1690" y="3356"/>
                    </a:lnTo>
                    <a:lnTo>
                      <a:pt x="1704" y="3350"/>
                    </a:lnTo>
                    <a:lnTo>
                      <a:pt x="1717" y="3343"/>
                    </a:lnTo>
                    <a:lnTo>
                      <a:pt x="1729" y="3336"/>
                    </a:lnTo>
                    <a:lnTo>
                      <a:pt x="1741" y="3329"/>
                    </a:lnTo>
                    <a:lnTo>
                      <a:pt x="1754" y="3323"/>
                    </a:lnTo>
                    <a:lnTo>
                      <a:pt x="1767" y="3317"/>
                    </a:lnTo>
                    <a:lnTo>
                      <a:pt x="1785" y="3309"/>
                    </a:lnTo>
                    <a:lnTo>
                      <a:pt x="1803" y="3299"/>
                    </a:lnTo>
                    <a:lnTo>
                      <a:pt x="1820" y="3288"/>
                    </a:lnTo>
                    <a:lnTo>
                      <a:pt x="1836" y="3275"/>
                    </a:lnTo>
                    <a:lnTo>
                      <a:pt x="1851" y="3261"/>
                    </a:lnTo>
                    <a:lnTo>
                      <a:pt x="1865" y="3246"/>
                    </a:lnTo>
                    <a:lnTo>
                      <a:pt x="1877" y="3230"/>
                    </a:lnTo>
                    <a:lnTo>
                      <a:pt x="1887" y="3212"/>
                    </a:lnTo>
                    <a:lnTo>
                      <a:pt x="1913" y="3187"/>
                    </a:lnTo>
                    <a:lnTo>
                      <a:pt x="1889" y="3195"/>
                    </a:lnTo>
                    <a:lnTo>
                      <a:pt x="1864" y="3205"/>
                    </a:lnTo>
                    <a:lnTo>
                      <a:pt x="1838" y="3215"/>
                    </a:lnTo>
                    <a:lnTo>
                      <a:pt x="1813" y="3228"/>
                    </a:lnTo>
                    <a:lnTo>
                      <a:pt x="1786" y="3240"/>
                    </a:lnTo>
                    <a:lnTo>
                      <a:pt x="1760" y="3252"/>
                    </a:lnTo>
                    <a:lnTo>
                      <a:pt x="1733" y="3265"/>
                    </a:lnTo>
                    <a:lnTo>
                      <a:pt x="1705" y="3278"/>
                    </a:lnTo>
                    <a:lnTo>
                      <a:pt x="1678" y="3291"/>
                    </a:lnTo>
                    <a:lnTo>
                      <a:pt x="1650" y="3304"/>
                    </a:lnTo>
                    <a:lnTo>
                      <a:pt x="1621" y="3316"/>
                    </a:lnTo>
                    <a:lnTo>
                      <a:pt x="1593" y="3328"/>
                    </a:lnTo>
                    <a:lnTo>
                      <a:pt x="1564" y="3340"/>
                    </a:lnTo>
                    <a:lnTo>
                      <a:pt x="1535" y="3351"/>
                    </a:lnTo>
                    <a:lnTo>
                      <a:pt x="1506" y="3362"/>
                    </a:lnTo>
                    <a:lnTo>
                      <a:pt x="1476" y="3371"/>
                    </a:lnTo>
                    <a:lnTo>
                      <a:pt x="1464" y="3377"/>
                    </a:lnTo>
                    <a:lnTo>
                      <a:pt x="1453" y="3386"/>
                    </a:lnTo>
                    <a:lnTo>
                      <a:pt x="1444" y="3395"/>
                    </a:lnTo>
                    <a:lnTo>
                      <a:pt x="1435" y="3406"/>
                    </a:lnTo>
                    <a:lnTo>
                      <a:pt x="1429" y="3418"/>
                    </a:lnTo>
                    <a:lnTo>
                      <a:pt x="1425" y="3430"/>
                    </a:lnTo>
                    <a:lnTo>
                      <a:pt x="1423" y="3442"/>
                    </a:lnTo>
                    <a:lnTo>
                      <a:pt x="1424" y="3453"/>
                    </a:lnTo>
                    <a:lnTo>
                      <a:pt x="1427" y="3455"/>
                    </a:lnTo>
                    <a:lnTo>
                      <a:pt x="1431" y="3460"/>
                    </a:lnTo>
                    <a:lnTo>
                      <a:pt x="1433" y="3466"/>
                    </a:lnTo>
                    <a:lnTo>
                      <a:pt x="1432" y="3473"/>
                    </a:lnTo>
                    <a:lnTo>
                      <a:pt x="1416" y="3472"/>
                    </a:lnTo>
                    <a:lnTo>
                      <a:pt x="1400" y="3470"/>
                    </a:lnTo>
                    <a:lnTo>
                      <a:pt x="1383" y="3468"/>
                    </a:lnTo>
                    <a:lnTo>
                      <a:pt x="1366" y="3464"/>
                    </a:lnTo>
                    <a:lnTo>
                      <a:pt x="1350" y="3461"/>
                    </a:lnTo>
                    <a:lnTo>
                      <a:pt x="1334" y="3459"/>
                    </a:lnTo>
                    <a:lnTo>
                      <a:pt x="1318" y="3457"/>
                    </a:lnTo>
                    <a:lnTo>
                      <a:pt x="1303" y="3456"/>
                    </a:lnTo>
                    <a:lnTo>
                      <a:pt x="1285" y="3449"/>
                    </a:lnTo>
                    <a:lnTo>
                      <a:pt x="1266" y="3444"/>
                    </a:lnTo>
                    <a:lnTo>
                      <a:pt x="1249" y="3440"/>
                    </a:lnTo>
                    <a:lnTo>
                      <a:pt x="1232" y="3434"/>
                    </a:lnTo>
                    <a:lnTo>
                      <a:pt x="1217" y="3428"/>
                    </a:lnTo>
                    <a:lnTo>
                      <a:pt x="1205" y="3420"/>
                    </a:lnTo>
                    <a:lnTo>
                      <a:pt x="1194" y="3409"/>
                    </a:lnTo>
                    <a:lnTo>
                      <a:pt x="1188" y="3395"/>
                    </a:lnTo>
                    <a:lnTo>
                      <a:pt x="1179" y="3370"/>
                    </a:lnTo>
                    <a:lnTo>
                      <a:pt x="1171" y="3344"/>
                    </a:lnTo>
                    <a:lnTo>
                      <a:pt x="1162" y="3319"/>
                    </a:lnTo>
                    <a:lnTo>
                      <a:pt x="1154" y="3293"/>
                    </a:lnTo>
                    <a:lnTo>
                      <a:pt x="1145" y="3267"/>
                    </a:lnTo>
                    <a:lnTo>
                      <a:pt x="1137" y="3241"/>
                    </a:lnTo>
                    <a:lnTo>
                      <a:pt x="1129" y="3214"/>
                    </a:lnTo>
                    <a:lnTo>
                      <a:pt x="1121" y="3188"/>
                    </a:lnTo>
                    <a:lnTo>
                      <a:pt x="1113" y="3162"/>
                    </a:lnTo>
                    <a:lnTo>
                      <a:pt x="1105" y="3136"/>
                    </a:lnTo>
                    <a:lnTo>
                      <a:pt x="1098" y="3110"/>
                    </a:lnTo>
                    <a:lnTo>
                      <a:pt x="1090" y="3084"/>
                    </a:lnTo>
                    <a:lnTo>
                      <a:pt x="1082" y="3058"/>
                    </a:lnTo>
                    <a:lnTo>
                      <a:pt x="1074" y="3033"/>
                    </a:lnTo>
                    <a:lnTo>
                      <a:pt x="1067" y="3007"/>
                    </a:lnTo>
                    <a:lnTo>
                      <a:pt x="1059" y="2981"/>
                    </a:lnTo>
                    <a:lnTo>
                      <a:pt x="1051" y="2955"/>
                    </a:lnTo>
                    <a:lnTo>
                      <a:pt x="1043" y="2929"/>
                    </a:lnTo>
                    <a:lnTo>
                      <a:pt x="1035" y="2904"/>
                    </a:lnTo>
                    <a:lnTo>
                      <a:pt x="1027" y="2878"/>
                    </a:lnTo>
                    <a:lnTo>
                      <a:pt x="1019" y="2853"/>
                    </a:lnTo>
                    <a:lnTo>
                      <a:pt x="1011" y="2827"/>
                    </a:lnTo>
                    <a:lnTo>
                      <a:pt x="1003" y="2802"/>
                    </a:lnTo>
                    <a:lnTo>
                      <a:pt x="995" y="2777"/>
                    </a:lnTo>
                    <a:lnTo>
                      <a:pt x="986" y="2752"/>
                    </a:lnTo>
                    <a:lnTo>
                      <a:pt x="977" y="2728"/>
                    </a:lnTo>
                    <a:lnTo>
                      <a:pt x="969" y="2703"/>
                    </a:lnTo>
                    <a:lnTo>
                      <a:pt x="960" y="2679"/>
                    </a:lnTo>
                    <a:lnTo>
                      <a:pt x="951" y="2655"/>
                    </a:lnTo>
                    <a:lnTo>
                      <a:pt x="941" y="2631"/>
                    </a:lnTo>
                    <a:lnTo>
                      <a:pt x="932" y="2607"/>
                    </a:lnTo>
                    <a:lnTo>
                      <a:pt x="922" y="2584"/>
                    </a:lnTo>
                    <a:lnTo>
                      <a:pt x="914" y="2568"/>
                    </a:lnTo>
                    <a:lnTo>
                      <a:pt x="907" y="2552"/>
                    </a:lnTo>
                    <a:lnTo>
                      <a:pt x="900" y="2536"/>
                    </a:lnTo>
                    <a:lnTo>
                      <a:pt x="894" y="2520"/>
                    </a:lnTo>
                    <a:lnTo>
                      <a:pt x="887" y="2505"/>
                    </a:lnTo>
                    <a:lnTo>
                      <a:pt x="881" y="2489"/>
                    </a:lnTo>
                    <a:lnTo>
                      <a:pt x="874" y="2473"/>
                    </a:lnTo>
                    <a:lnTo>
                      <a:pt x="868" y="2457"/>
                    </a:lnTo>
                    <a:lnTo>
                      <a:pt x="862" y="2442"/>
                    </a:lnTo>
                    <a:lnTo>
                      <a:pt x="856" y="2426"/>
                    </a:lnTo>
                    <a:lnTo>
                      <a:pt x="850" y="2410"/>
                    </a:lnTo>
                    <a:lnTo>
                      <a:pt x="845" y="2395"/>
                    </a:lnTo>
                    <a:lnTo>
                      <a:pt x="839" y="2380"/>
                    </a:lnTo>
                    <a:lnTo>
                      <a:pt x="832" y="2365"/>
                    </a:lnTo>
                    <a:lnTo>
                      <a:pt x="826" y="2350"/>
                    </a:lnTo>
                    <a:lnTo>
                      <a:pt x="820" y="2335"/>
                    </a:lnTo>
                    <a:lnTo>
                      <a:pt x="813" y="2311"/>
                    </a:lnTo>
                    <a:lnTo>
                      <a:pt x="805" y="2287"/>
                    </a:lnTo>
                    <a:lnTo>
                      <a:pt x="797" y="2263"/>
                    </a:lnTo>
                    <a:lnTo>
                      <a:pt x="789" y="2240"/>
                    </a:lnTo>
                    <a:lnTo>
                      <a:pt x="780" y="2218"/>
                    </a:lnTo>
                    <a:lnTo>
                      <a:pt x="771" y="2195"/>
                    </a:lnTo>
                    <a:lnTo>
                      <a:pt x="762" y="2173"/>
                    </a:lnTo>
                    <a:lnTo>
                      <a:pt x="753" y="2151"/>
                    </a:lnTo>
                    <a:lnTo>
                      <a:pt x="743" y="2129"/>
                    </a:lnTo>
                    <a:lnTo>
                      <a:pt x="733" y="2107"/>
                    </a:lnTo>
                    <a:lnTo>
                      <a:pt x="724" y="2086"/>
                    </a:lnTo>
                    <a:lnTo>
                      <a:pt x="715" y="2064"/>
                    </a:lnTo>
                    <a:lnTo>
                      <a:pt x="705" y="2043"/>
                    </a:lnTo>
                    <a:lnTo>
                      <a:pt x="696" y="2021"/>
                    </a:lnTo>
                    <a:lnTo>
                      <a:pt x="687" y="2000"/>
                    </a:lnTo>
                    <a:lnTo>
                      <a:pt x="679" y="1978"/>
                    </a:lnTo>
                    <a:lnTo>
                      <a:pt x="667" y="1945"/>
                    </a:lnTo>
                    <a:lnTo>
                      <a:pt x="653" y="1912"/>
                    </a:lnTo>
                    <a:lnTo>
                      <a:pt x="638" y="1880"/>
                    </a:lnTo>
                    <a:lnTo>
                      <a:pt x="622" y="1848"/>
                    </a:lnTo>
                    <a:lnTo>
                      <a:pt x="605" y="1816"/>
                    </a:lnTo>
                    <a:lnTo>
                      <a:pt x="588" y="1785"/>
                    </a:lnTo>
                    <a:lnTo>
                      <a:pt x="570" y="1754"/>
                    </a:lnTo>
                    <a:lnTo>
                      <a:pt x="553" y="1723"/>
                    </a:lnTo>
                    <a:lnTo>
                      <a:pt x="537" y="1693"/>
                    </a:lnTo>
                    <a:lnTo>
                      <a:pt x="522" y="1662"/>
                    </a:lnTo>
                    <a:lnTo>
                      <a:pt x="508" y="1630"/>
                    </a:lnTo>
                    <a:lnTo>
                      <a:pt x="496" y="1598"/>
                    </a:lnTo>
                    <a:lnTo>
                      <a:pt x="486" y="1566"/>
                    </a:lnTo>
                    <a:lnTo>
                      <a:pt x="479" y="1534"/>
                    </a:lnTo>
                    <a:lnTo>
                      <a:pt x="474" y="1501"/>
                    </a:lnTo>
                    <a:lnTo>
                      <a:pt x="473" y="1468"/>
                    </a:lnTo>
                    <a:lnTo>
                      <a:pt x="582" y="1390"/>
                    </a:lnTo>
                    <a:lnTo>
                      <a:pt x="570" y="1281"/>
                    </a:lnTo>
                    <a:lnTo>
                      <a:pt x="571" y="1273"/>
                    </a:lnTo>
                    <a:lnTo>
                      <a:pt x="574" y="1267"/>
                    </a:lnTo>
                    <a:lnTo>
                      <a:pt x="578" y="1261"/>
                    </a:lnTo>
                    <a:lnTo>
                      <a:pt x="583" y="1256"/>
                    </a:lnTo>
                    <a:lnTo>
                      <a:pt x="589" y="1252"/>
                    </a:lnTo>
                    <a:lnTo>
                      <a:pt x="596" y="1248"/>
                    </a:lnTo>
                    <a:lnTo>
                      <a:pt x="602" y="1245"/>
                    </a:lnTo>
                    <a:lnTo>
                      <a:pt x="609" y="1242"/>
                    </a:lnTo>
                    <a:lnTo>
                      <a:pt x="618" y="1242"/>
                    </a:lnTo>
                    <a:lnTo>
                      <a:pt x="628" y="1242"/>
                    </a:lnTo>
                    <a:lnTo>
                      <a:pt x="636" y="1242"/>
                    </a:lnTo>
                    <a:lnTo>
                      <a:pt x="645" y="1242"/>
                    </a:lnTo>
                    <a:lnTo>
                      <a:pt x="653" y="1242"/>
                    </a:lnTo>
                    <a:lnTo>
                      <a:pt x="662" y="1241"/>
                    </a:lnTo>
                    <a:lnTo>
                      <a:pt x="670" y="1241"/>
                    </a:lnTo>
                    <a:lnTo>
                      <a:pt x="679" y="1240"/>
                    </a:lnTo>
                    <a:lnTo>
                      <a:pt x="752" y="1320"/>
                    </a:lnTo>
                    <a:lnTo>
                      <a:pt x="869" y="1274"/>
                    </a:lnTo>
                    <a:lnTo>
                      <a:pt x="1020" y="1206"/>
                    </a:lnTo>
                    <a:lnTo>
                      <a:pt x="1031" y="1200"/>
                    </a:lnTo>
                    <a:lnTo>
                      <a:pt x="1042" y="1194"/>
                    </a:lnTo>
                    <a:lnTo>
                      <a:pt x="1052" y="1189"/>
                    </a:lnTo>
                    <a:lnTo>
                      <a:pt x="1063" y="1183"/>
                    </a:lnTo>
                    <a:lnTo>
                      <a:pt x="1073" y="1177"/>
                    </a:lnTo>
                    <a:lnTo>
                      <a:pt x="1083" y="1172"/>
                    </a:lnTo>
                    <a:lnTo>
                      <a:pt x="1093" y="1167"/>
                    </a:lnTo>
                    <a:lnTo>
                      <a:pt x="1102" y="1162"/>
                    </a:lnTo>
                    <a:lnTo>
                      <a:pt x="1121" y="1155"/>
                    </a:lnTo>
                    <a:lnTo>
                      <a:pt x="1140" y="1150"/>
                    </a:lnTo>
                    <a:lnTo>
                      <a:pt x="1159" y="1144"/>
                    </a:lnTo>
                    <a:lnTo>
                      <a:pt x="1179" y="1140"/>
                    </a:lnTo>
                    <a:lnTo>
                      <a:pt x="1199" y="1136"/>
                    </a:lnTo>
                    <a:lnTo>
                      <a:pt x="1219" y="1133"/>
                    </a:lnTo>
                    <a:lnTo>
                      <a:pt x="1239" y="1131"/>
                    </a:lnTo>
                    <a:lnTo>
                      <a:pt x="1259" y="1129"/>
                    </a:lnTo>
                    <a:lnTo>
                      <a:pt x="1278" y="1128"/>
                    </a:lnTo>
                    <a:lnTo>
                      <a:pt x="1298" y="1127"/>
                    </a:lnTo>
                    <a:lnTo>
                      <a:pt x="1318" y="1127"/>
                    </a:lnTo>
                    <a:lnTo>
                      <a:pt x="1338" y="1128"/>
                    </a:lnTo>
                    <a:lnTo>
                      <a:pt x="1358" y="1129"/>
                    </a:lnTo>
                    <a:lnTo>
                      <a:pt x="1378" y="1130"/>
                    </a:lnTo>
                    <a:lnTo>
                      <a:pt x="1397" y="1132"/>
                    </a:lnTo>
                    <a:lnTo>
                      <a:pt x="1417" y="1135"/>
                    </a:lnTo>
                    <a:lnTo>
                      <a:pt x="1439" y="1171"/>
                    </a:lnTo>
                    <a:lnTo>
                      <a:pt x="1461" y="1207"/>
                    </a:lnTo>
                    <a:lnTo>
                      <a:pt x="1482" y="1244"/>
                    </a:lnTo>
                    <a:lnTo>
                      <a:pt x="1503" y="1281"/>
                    </a:lnTo>
                    <a:lnTo>
                      <a:pt x="1524" y="1319"/>
                    </a:lnTo>
                    <a:lnTo>
                      <a:pt x="1544" y="1357"/>
                    </a:lnTo>
                    <a:lnTo>
                      <a:pt x="1563" y="1395"/>
                    </a:lnTo>
                    <a:lnTo>
                      <a:pt x="1583" y="1434"/>
                    </a:lnTo>
                    <a:lnTo>
                      <a:pt x="1601" y="1473"/>
                    </a:lnTo>
                    <a:lnTo>
                      <a:pt x="1620" y="1512"/>
                    </a:lnTo>
                    <a:lnTo>
                      <a:pt x="1638" y="1551"/>
                    </a:lnTo>
                    <a:lnTo>
                      <a:pt x="1656" y="1591"/>
                    </a:lnTo>
                    <a:lnTo>
                      <a:pt x="1673" y="1631"/>
                    </a:lnTo>
                    <a:lnTo>
                      <a:pt x="1691" y="1672"/>
                    </a:lnTo>
                    <a:lnTo>
                      <a:pt x="1708" y="1712"/>
                    </a:lnTo>
                    <a:lnTo>
                      <a:pt x="1725" y="1752"/>
                    </a:lnTo>
                    <a:lnTo>
                      <a:pt x="1741" y="1793"/>
                    </a:lnTo>
                    <a:lnTo>
                      <a:pt x="1758" y="1834"/>
                    </a:lnTo>
                    <a:lnTo>
                      <a:pt x="1774" y="1875"/>
                    </a:lnTo>
                    <a:lnTo>
                      <a:pt x="1790" y="1916"/>
                    </a:lnTo>
                    <a:lnTo>
                      <a:pt x="1806" y="1957"/>
                    </a:lnTo>
                    <a:lnTo>
                      <a:pt x="1822" y="1998"/>
                    </a:lnTo>
                    <a:lnTo>
                      <a:pt x="1838" y="2039"/>
                    </a:lnTo>
                    <a:lnTo>
                      <a:pt x="1853" y="2080"/>
                    </a:lnTo>
                    <a:lnTo>
                      <a:pt x="1869" y="2122"/>
                    </a:lnTo>
                    <a:lnTo>
                      <a:pt x="1885" y="2163"/>
                    </a:lnTo>
                    <a:lnTo>
                      <a:pt x="1900" y="2204"/>
                    </a:lnTo>
                    <a:lnTo>
                      <a:pt x="1916" y="2245"/>
                    </a:lnTo>
                    <a:lnTo>
                      <a:pt x="1933" y="2287"/>
                    </a:lnTo>
                    <a:lnTo>
                      <a:pt x="1948" y="2328"/>
                    </a:lnTo>
                    <a:lnTo>
                      <a:pt x="1964" y="2369"/>
                    </a:lnTo>
                    <a:lnTo>
                      <a:pt x="1980" y="2410"/>
                    </a:lnTo>
                    <a:lnTo>
                      <a:pt x="1980" y="2416"/>
                    </a:lnTo>
                    <a:lnTo>
                      <a:pt x="1980" y="2421"/>
                    </a:lnTo>
                    <a:lnTo>
                      <a:pt x="1980" y="2426"/>
                    </a:lnTo>
                    <a:lnTo>
                      <a:pt x="1980" y="2428"/>
                    </a:lnTo>
                    <a:lnTo>
                      <a:pt x="1850" y="2376"/>
                    </a:lnTo>
                    <a:lnTo>
                      <a:pt x="1847" y="2379"/>
                    </a:lnTo>
                    <a:lnTo>
                      <a:pt x="1845" y="2381"/>
                    </a:lnTo>
                    <a:lnTo>
                      <a:pt x="1843" y="2383"/>
                    </a:lnTo>
                    <a:lnTo>
                      <a:pt x="1843" y="2384"/>
                    </a:lnTo>
                    <a:lnTo>
                      <a:pt x="1887" y="2458"/>
                    </a:lnTo>
                    <a:lnTo>
                      <a:pt x="1887" y="2462"/>
                    </a:lnTo>
                    <a:lnTo>
                      <a:pt x="1887" y="2467"/>
                    </a:lnTo>
                    <a:lnTo>
                      <a:pt x="1887" y="2472"/>
                    </a:lnTo>
                    <a:lnTo>
                      <a:pt x="1887" y="2475"/>
                    </a:lnTo>
                    <a:lnTo>
                      <a:pt x="1884" y="2479"/>
                    </a:lnTo>
                    <a:lnTo>
                      <a:pt x="1881" y="2483"/>
                    </a:lnTo>
                    <a:lnTo>
                      <a:pt x="1877" y="2487"/>
                    </a:lnTo>
                    <a:lnTo>
                      <a:pt x="1872" y="2492"/>
                    </a:lnTo>
                    <a:lnTo>
                      <a:pt x="1866" y="2495"/>
                    </a:lnTo>
                    <a:lnTo>
                      <a:pt x="1858" y="2498"/>
                    </a:lnTo>
                    <a:lnTo>
                      <a:pt x="1850" y="2501"/>
                    </a:lnTo>
                    <a:lnTo>
                      <a:pt x="1840" y="2504"/>
                    </a:lnTo>
                    <a:lnTo>
                      <a:pt x="1830" y="2506"/>
                    </a:lnTo>
                    <a:lnTo>
                      <a:pt x="1821" y="2508"/>
                    </a:lnTo>
                    <a:lnTo>
                      <a:pt x="1811" y="2509"/>
                    </a:lnTo>
                    <a:lnTo>
                      <a:pt x="1801" y="2509"/>
                    </a:lnTo>
                    <a:lnTo>
                      <a:pt x="1795" y="2506"/>
                    </a:lnTo>
                    <a:lnTo>
                      <a:pt x="1790" y="2501"/>
                    </a:lnTo>
                    <a:lnTo>
                      <a:pt x="1786" y="2497"/>
                    </a:lnTo>
                    <a:lnTo>
                      <a:pt x="1783" y="2491"/>
                    </a:lnTo>
                    <a:lnTo>
                      <a:pt x="1781" y="2486"/>
                    </a:lnTo>
                    <a:lnTo>
                      <a:pt x="1778" y="2480"/>
                    </a:lnTo>
                    <a:lnTo>
                      <a:pt x="1775" y="2473"/>
                    </a:lnTo>
                    <a:lnTo>
                      <a:pt x="1772" y="2467"/>
                    </a:lnTo>
                    <a:lnTo>
                      <a:pt x="1772" y="2461"/>
                    </a:lnTo>
                    <a:lnTo>
                      <a:pt x="1772" y="2456"/>
                    </a:lnTo>
                    <a:lnTo>
                      <a:pt x="1773" y="2450"/>
                    </a:lnTo>
                    <a:lnTo>
                      <a:pt x="1775" y="2441"/>
                    </a:lnTo>
                    <a:lnTo>
                      <a:pt x="1772" y="2433"/>
                    </a:lnTo>
                    <a:lnTo>
                      <a:pt x="1768" y="2427"/>
                    </a:lnTo>
                    <a:lnTo>
                      <a:pt x="1761" y="2422"/>
                    </a:lnTo>
                    <a:lnTo>
                      <a:pt x="1750" y="2418"/>
                    </a:lnTo>
                    <a:lnTo>
                      <a:pt x="1748" y="2420"/>
                    </a:lnTo>
                    <a:lnTo>
                      <a:pt x="1747" y="2421"/>
                    </a:lnTo>
                    <a:lnTo>
                      <a:pt x="1746" y="2422"/>
                    </a:lnTo>
                    <a:lnTo>
                      <a:pt x="1741" y="2428"/>
                    </a:lnTo>
                    <a:lnTo>
                      <a:pt x="1736" y="2446"/>
                    </a:lnTo>
                    <a:lnTo>
                      <a:pt x="1734" y="2464"/>
                    </a:lnTo>
                    <a:lnTo>
                      <a:pt x="1735" y="2481"/>
                    </a:lnTo>
                    <a:lnTo>
                      <a:pt x="1739" y="2498"/>
                    </a:lnTo>
                    <a:lnTo>
                      <a:pt x="1745" y="2514"/>
                    </a:lnTo>
                    <a:lnTo>
                      <a:pt x="1753" y="2530"/>
                    </a:lnTo>
                    <a:lnTo>
                      <a:pt x="1763" y="2543"/>
                    </a:lnTo>
                    <a:lnTo>
                      <a:pt x="1775" y="2555"/>
                    </a:lnTo>
                    <a:lnTo>
                      <a:pt x="1794" y="2564"/>
                    </a:lnTo>
                    <a:lnTo>
                      <a:pt x="1813" y="2569"/>
                    </a:lnTo>
                    <a:lnTo>
                      <a:pt x="1831" y="2572"/>
                    </a:lnTo>
                    <a:lnTo>
                      <a:pt x="1849" y="2571"/>
                    </a:lnTo>
                    <a:lnTo>
                      <a:pt x="1865" y="2569"/>
                    </a:lnTo>
                    <a:lnTo>
                      <a:pt x="1882" y="2565"/>
                    </a:lnTo>
                    <a:lnTo>
                      <a:pt x="1897" y="2560"/>
                    </a:lnTo>
                    <a:lnTo>
                      <a:pt x="1913" y="2555"/>
                    </a:lnTo>
                    <a:lnTo>
                      <a:pt x="1923" y="2549"/>
                    </a:lnTo>
                    <a:lnTo>
                      <a:pt x="1935" y="2542"/>
                    </a:lnTo>
                    <a:lnTo>
                      <a:pt x="1945" y="2535"/>
                    </a:lnTo>
                    <a:lnTo>
                      <a:pt x="1955" y="2528"/>
                    </a:lnTo>
                    <a:lnTo>
                      <a:pt x="1964" y="2519"/>
                    </a:lnTo>
                    <a:lnTo>
                      <a:pt x="1971" y="2511"/>
                    </a:lnTo>
                    <a:lnTo>
                      <a:pt x="1978" y="2502"/>
                    </a:lnTo>
                    <a:lnTo>
                      <a:pt x="1982" y="2492"/>
                    </a:lnTo>
                    <a:lnTo>
                      <a:pt x="1975" y="2436"/>
                    </a:lnTo>
                    <a:lnTo>
                      <a:pt x="1990" y="2462"/>
                    </a:lnTo>
                    <a:lnTo>
                      <a:pt x="2004" y="2488"/>
                    </a:lnTo>
                    <a:lnTo>
                      <a:pt x="2018" y="2516"/>
                    </a:lnTo>
                    <a:lnTo>
                      <a:pt x="2031" y="2545"/>
                    </a:lnTo>
                    <a:lnTo>
                      <a:pt x="2045" y="2574"/>
                    </a:lnTo>
                    <a:lnTo>
                      <a:pt x="2057" y="2604"/>
                    </a:lnTo>
                    <a:lnTo>
                      <a:pt x="2070" y="2635"/>
                    </a:lnTo>
                    <a:lnTo>
                      <a:pt x="2082" y="2666"/>
                    </a:lnTo>
                    <a:lnTo>
                      <a:pt x="2094" y="2697"/>
                    </a:lnTo>
                    <a:lnTo>
                      <a:pt x="2106" y="2729"/>
                    </a:lnTo>
                    <a:lnTo>
                      <a:pt x="2118" y="2760"/>
                    </a:lnTo>
                    <a:lnTo>
                      <a:pt x="2129" y="2792"/>
                    </a:lnTo>
                    <a:lnTo>
                      <a:pt x="2141" y="2824"/>
                    </a:lnTo>
                    <a:lnTo>
                      <a:pt x="2152" y="2855"/>
                    </a:lnTo>
                    <a:lnTo>
                      <a:pt x="2164" y="2886"/>
                    </a:lnTo>
                    <a:lnTo>
                      <a:pt x="2175" y="2917"/>
                    </a:lnTo>
                    <a:lnTo>
                      <a:pt x="2175" y="2923"/>
                    </a:lnTo>
                    <a:lnTo>
                      <a:pt x="2175" y="2928"/>
                    </a:lnTo>
                    <a:lnTo>
                      <a:pt x="2175" y="2932"/>
                    </a:lnTo>
                    <a:lnTo>
                      <a:pt x="2175" y="2934"/>
                    </a:lnTo>
                    <a:lnTo>
                      <a:pt x="2164" y="2932"/>
                    </a:lnTo>
                    <a:lnTo>
                      <a:pt x="2155" y="2928"/>
                    </a:lnTo>
                    <a:lnTo>
                      <a:pt x="2146" y="2922"/>
                    </a:lnTo>
                    <a:lnTo>
                      <a:pt x="2138" y="2914"/>
                    </a:lnTo>
                    <a:lnTo>
                      <a:pt x="2129" y="2906"/>
                    </a:lnTo>
                    <a:lnTo>
                      <a:pt x="2119" y="2897"/>
                    </a:lnTo>
                    <a:lnTo>
                      <a:pt x="2109" y="2889"/>
                    </a:lnTo>
                    <a:lnTo>
                      <a:pt x="2097" y="2883"/>
                    </a:lnTo>
                    <a:lnTo>
                      <a:pt x="2102" y="2976"/>
                    </a:lnTo>
                    <a:lnTo>
                      <a:pt x="2092" y="2984"/>
                    </a:lnTo>
                    <a:lnTo>
                      <a:pt x="2081" y="2990"/>
                    </a:lnTo>
                    <a:lnTo>
                      <a:pt x="2068" y="2996"/>
                    </a:lnTo>
                    <a:lnTo>
                      <a:pt x="2054" y="2999"/>
                    </a:lnTo>
                    <a:lnTo>
                      <a:pt x="2039" y="3001"/>
                    </a:lnTo>
                    <a:lnTo>
                      <a:pt x="2025" y="3001"/>
                    </a:lnTo>
                    <a:lnTo>
                      <a:pt x="2011" y="2998"/>
                    </a:lnTo>
                    <a:lnTo>
                      <a:pt x="1999" y="2993"/>
                    </a:lnTo>
                    <a:lnTo>
                      <a:pt x="1996" y="2985"/>
                    </a:lnTo>
                    <a:lnTo>
                      <a:pt x="1997" y="2978"/>
                    </a:lnTo>
                    <a:lnTo>
                      <a:pt x="1999" y="2972"/>
                    </a:lnTo>
                    <a:lnTo>
                      <a:pt x="2002" y="2968"/>
                    </a:lnTo>
                    <a:lnTo>
                      <a:pt x="2000" y="2961"/>
                    </a:lnTo>
                    <a:lnTo>
                      <a:pt x="1995" y="2958"/>
                    </a:lnTo>
                    <a:lnTo>
                      <a:pt x="1989" y="2959"/>
                    </a:lnTo>
                    <a:lnTo>
                      <a:pt x="1982" y="2961"/>
                    </a:lnTo>
                    <a:lnTo>
                      <a:pt x="1976" y="2964"/>
                    </a:lnTo>
                    <a:lnTo>
                      <a:pt x="1970" y="2966"/>
                    </a:lnTo>
                    <a:lnTo>
                      <a:pt x="1966" y="2968"/>
                    </a:lnTo>
                    <a:lnTo>
                      <a:pt x="1965" y="2968"/>
                    </a:lnTo>
                    <a:lnTo>
                      <a:pt x="1960" y="2974"/>
                    </a:lnTo>
                    <a:lnTo>
                      <a:pt x="1956" y="2982"/>
                    </a:lnTo>
                    <a:lnTo>
                      <a:pt x="1953" y="2990"/>
                    </a:lnTo>
                    <a:lnTo>
                      <a:pt x="1952" y="2998"/>
                    </a:lnTo>
                    <a:lnTo>
                      <a:pt x="1951" y="3007"/>
                    </a:lnTo>
                    <a:lnTo>
                      <a:pt x="1951" y="3016"/>
                    </a:lnTo>
                    <a:lnTo>
                      <a:pt x="1953" y="3024"/>
                    </a:lnTo>
                    <a:lnTo>
                      <a:pt x="1956" y="3032"/>
                    </a:lnTo>
                    <a:lnTo>
                      <a:pt x="1958" y="3038"/>
                    </a:lnTo>
                    <a:lnTo>
                      <a:pt x="1961" y="3043"/>
                    </a:lnTo>
                    <a:lnTo>
                      <a:pt x="1964" y="3047"/>
                    </a:lnTo>
                    <a:lnTo>
                      <a:pt x="1965" y="3049"/>
                    </a:lnTo>
                    <a:lnTo>
                      <a:pt x="1970" y="3052"/>
                    </a:lnTo>
                    <a:lnTo>
                      <a:pt x="1975" y="3056"/>
                    </a:lnTo>
                    <a:lnTo>
                      <a:pt x="1981" y="3059"/>
                    </a:lnTo>
                    <a:lnTo>
                      <a:pt x="1990" y="3063"/>
                    </a:lnTo>
                    <a:lnTo>
                      <a:pt x="2080" y="3058"/>
                    </a:lnTo>
                    <a:lnTo>
                      <a:pt x="2194" y="3015"/>
                    </a:lnTo>
                    <a:lnTo>
                      <a:pt x="2192" y="3170"/>
                    </a:lnTo>
                    <a:lnTo>
                      <a:pt x="2183" y="3165"/>
                    </a:lnTo>
                    <a:lnTo>
                      <a:pt x="2173" y="3161"/>
                    </a:lnTo>
                    <a:lnTo>
                      <a:pt x="2162" y="3158"/>
                    </a:lnTo>
                    <a:lnTo>
                      <a:pt x="2151" y="3155"/>
                    </a:lnTo>
                    <a:lnTo>
                      <a:pt x="2139" y="3154"/>
                    </a:lnTo>
                    <a:lnTo>
                      <a:pt x="2127" y="3153"/>
                    </a:lnTo>
                    <a:lnTo>
                      <a:pt x="2115" y="3153"/>
                    </a:lnTo>
                    <a:lnTo>
                      <a:pt x="2102" y="3153"/>
                    </a:lnTo>
                    <a:lnTo>
                      <a:pt x="2089" y="3155"/>
                    </a:lnTo>
                    <a:lnTo>
                      <a:pt x="2077" y="3156"/>
                    </a:lnTo>
                    <a:lnTo>
                      <a:pt x="2064" y="3159"/>
                    </a:lnTo>
                    <a:lnTo>
                      <a:pt x="2051" y="3162"/>
                    </a:lnTo>
                    <a:lnTo>
                      <a:pt x="2038" y="3166"/>
                    </a:lnTo>
                    <a:lnTo>
                      <a:pt x="2026" y="3170"/>
                    </a:lnTo>
                    <a:lnTo>
                      <a:pt x="2014" y="3175"/>
                    </a:lnTo>
                    <a:lnTo>
                      <a:pt x="2002" y="3180"/>
                    </a:lnTo>
                    <a:lnTo>
                      <a:pt x="2087" y="3222"/>
                    </a:lnTo>
                    <a:lnTo>
                      <a:pt x="2131" y="3281"/>
                    </a:lnTo>
                    <a:lnTo>
                      <a:pt x="2130" y="3294"/>
                    </a:lnTo>
                    <a:lnTo>
                      <a:pt x="2131" y="3308"/>
                    </a:lnTo>
                    <a:lnTo>
                      <a:pt x="2131" y="3322"/>
                    </a:lnTo>
                    <a:lnTo>
                      <a:pt x="2130" y="3336"/>
                    </a:lnTo>
                    <a:lnTo>
                      <a:pt x="2128" y="3349"/>
                    </a:lnTo>
                    <a:lnTo>
                      <a:pt x="2123" y="3362"/>
                    </a:lnTo>
                    <a:lnTo>
                      <a:pt x="2116" y="3374"/>
                    </a:lnTo>
                    <a:lnTo>
                      <a:pt x="2104" y="3385"/>
                    </a:lnTo>
                    <a:lnTo>
                      <a:pt x="2093" y="3389"/>
                    </a:lnTo>
                    <a:lnTo>
                      <a:pt x="2083" y="3394"/>
                    </a:lnTo>
                    <a:lnTo>
                      <a:pt x="2073" y="3399"/>
                    </a:lnTo>
                    <a:lnTo>
                      <a:pt x="2065" y="3405"/>
                    </a:lnTo>
                    <a:lnTo>
                      <a:pt x="2057" y="3412"/>
                    </a:lnTo>
                    <a:lnTo>
                      <a:pt x="2050" y="3418"/>
                    </a:lnTo>
                    <a:lnTo>
                      <a:pt x="2043" y="3425"/>
                    </a:lnTo>
                    <a:lnTo>
                      <a:pt x="2036" y="3431"/>
                    </a:lnTo>
                    <a:lnTo>
                      <a:pt x="2052" y="3436"/>
                    </a:lnTo>
                    <a:lnTo>
                      <a:pt x="2068" y="3439"/>
                    </a:lnTo>
                    <a:lnTo>
                      <a:pt x="2084" y="3440"/>
                    </a:lnTo>
                    <a:lnTo>
                      <a:pt x="2100" y="3439"/>
                    </a:lnTo>
                    <a:lnTo>
                      <a:pt x="2116" y="3437"/>
                    </a:lnTo>
                    <a:lnTo>
                      <a:pt x="2132" y="3434"/>
                    </a:lnTo>
                    <a:lnTo>
                      <a:pt x="2147" y="3429"/>
                    </a:lnTo>
                    <a:lnTo>
                      <a:pt x="2162" y="3424"/>
                    </a:lnTo>
                    <a:lnTo>
                      <a:pt x="2175" y="3412"/>
                    </a:lnTo>
                    <a:lnTo>
                      <a:pt x="2187" y="3400"/>
                    </a:lnTo>
                    <a:lnTo>
                      <a:pt x="2199" y="3387"/>
                    </a:lnTo>
                    <a:lnTo>
                      <a:pt x="2210" y="3375"/>
                    </a:lnTo>
                    <a:lnTo>
                      <a:pt x="2220" y="3362"/>
                    </a:lnTo>
                    <a:lnTo>
                      <a:pt x="2230" y="3348"/>
                    </a:lnTo>
                    <a:lnTo>
                      <a:pt x="2239" y="3335"/>
                    </a:lnTo>
                    <a:lnTo>
                      <a:pt x="2248" y="3321"/>
                    </a:lnTo>
                    <a:lnTo>
                      <a:pt x="2255" y="3307"/>
                    </a:lnTo>
                    <a:lnTo>
                      <a:pt x="2262" y="3292"/>
                    </a:lnTo>
                    <a:lnTo>
                      <a:pt x="2269" y="3277"/>
                    </a:lnTo>
                    <a:lnTo>
                      <a:pt x="2274" y="3262"/>
                    </a:lnTo>
                    <a:lnTo>
                      <a:pt x="2279" y="3246"/>
                    </a:lnTo>
                    <a:lnTo>
                      <a:pt x="2283" y="3230"/>
                    </a:lnTo>
                    <a:lnTo>
                      <a:pt x="2286" y="3212"/>
                    </a:lnTo>
                    <a:lnTo>
                      <a:pt x="2289" y="3195"/>
                    </a:lnTo>
                    <a:lnTo>
                      <a:pt x="2290" y="3155"/>
                    </a:lnTo>
                    <a:lnTo>
                      <a:pt x="2289" y="3114"/>
                    </a:lnTo>
                    <a:lnTo>
                      <a:pt x="2285" y="3075"/>
                    </a:lnTo>
                    <a:lnTo>
                      <a:pt x="2279" y="3035"/>
                    </a:lnTo>
                    <a:lnTo>
                      <a:pt x="2271" y="2997"/>
                    </a:lnTo>
                    <a:lnTo>
                      <a:pt x="2261" y="2958"/>
                    </a:lnTo>
                    <a:lnTo>
                      <a:pt x="2250" y="2920"/>
                    </a:lnTo>
                    <a:lnTo>
                      <a:pt x="2238" y="2882"/>
                    </a:lnTo>
                    <a:lnTo>
                      <a:pt x="2225" y="2844"/>
                    </a:lnTo>
                    <a:lnTo>
                      <a:pt x="2211" y="2807"/>
                    </a:lnTo>
                    <a:lnTo>
                      <a:pt x="2197" y="2770"/>
                    </a:lnTo>
                    <a:lnTo>
                      <a:pt x="2182" y="2733"/>
                    </a:lnTo>
                    <a:lnTo>
                      <a:pt x="2168" y="2697"/>
                    </a:lnTo>
                    <a:lnTo>
                      <a:pt x="2154" y="2661"/>
                    </a:lnTo>
                    <a:lnTo>
                      <a:pt x="2141" y="2625"/>
                    </a:lnTo>
                    <a:lnTo>
                      <a:pt x="2128" y="2589"/>
                    </a:lnTo>
                    <a:lnTo>
                      <a:pt x="2120" y="2568"/>
                    </a:lnTo>
                    <a:lnTo>
                      <a:pt x="2113" y="2548"/>
                    </a:lnTo>
                    <a:lnTo>
                      <a:pt x="2105" y="2527"/>
                    </a:lnTo>
                    <a:lnTo>
                      <a:pt x="2097" y="2506"/>
                    </a:lnTo>
                    <a:lnTo>
                      <a:pt x="2089" y="2485"/>
                    </a:lnTo>
                    <a:lnTo>
                      <a:pt x="2082" y="2465"/>
                    </a:lnTo>
                    <a:lnTo>
                      <a:pt x="2074" y="2444"/>
                    </a:lnTo>
                    <a:lnTo>
                      <a:pt x="2066" y="2422"/>
                    </a:lnTo>
                    <a:lnTo>
                      <a:pt x="2059" y="2401"/>
                    </a:lnTo>
                    <a:lnTo>
                      <a:pt x="2051" y="2381"/>
                    </a:lnTo>
                    <a:lnTo>
                      <a:pt x="2043" y="2360"/>
                    </a:lnTo>
                    <a:lnTo>
                      <a:pt x="2035" y="2339"/>
                    </a:lnTo>
                    <a:lnTo>
                      <a:pt x="2028" y="2319"/>
                    </a:lnTo>
                    <a:lnTo>
                      <a:pt x="2020" y="2298"/>
                    </a:lnTo>
                    <a:lnTo>
                      <a:pt x="2012" y="2277"/>
                    </a:lnTo>
                    <a:lnTo>
                      <a:pt x="2004" y="2257"/>
                    </a:lnTo>
                    <a:lnTo>
                      <a:pt x="1996" y="2236"/>
                    </a:lnTo>
                    <a:lnTo>
                      <a:pt x="1988" y="2216"/>
                    </a:lnTo>
                    <a:lnTo>
                      <a:pt x="1981" y="2195"/>
                    </a:lnTo>
                    <a:lnTo>
                      <a:pt x="1973" y="2175"/>
                    </a:lnTo>
                    <a:lnTo>
                      <a:pt x="1965" y="2155"/>
                    </a:lnTo>
                    <a:lnTo>
                      <a:pt x="1957" y="2134"/>
                    </a:lnTo>
                    <a:lnTo>
                      <a:pt x="1949" y="2114"/>
                    </a:lnTo>
                    <a:lnTo>
                      <a:pt x="1941" y="2094"/>
                    </a:lnTo>
                    <a:lnTo>
                      <a:pt x="1934" y="2074"/>
                    </a:lnTo>
                    <a:lnTo>
                      <a:pt x="1926" y="2054"/>
                    </a:lnTo>
                    <a:lnTo>
                      <a:pt x="1917" y="2034"/>
                    </a:lnTo>
                    <a:lnTo>
                      <a:pt x="1909" y="2014"/>
                    </a:lnTo>
                    <a:lnTo>
                      <a:pt x="1901" y="1995"/>
                    </a:lnTo>
                    <a:lnTo>
                      <a:pt x="1893" y="1975"/>
                    </a:lnTo>
                    <a:lnTo>
                      <a:pt x="1885" y="1955"/>
                    </a:lnTo>
                    <a:lnTo>
                      <a:pt x="1877" y="1936"/>
                    </a:lnTo>
                    <a:lnTo>
                      <a:pt x="1867" y="1910"/>
                    </a:lnTo>
                    <a:lnTo>
                      <a:pt x="1857" y="1884"/>
                    </a:lnTo>
                    <a:lnTo>
                      <a:pt x="1847" y="1859"/>
                    </a:lnTo>
                    <a:lnTo>
                      <a:pt x="1837" y="1833"/>
                    </a:lnTo>
                    <a:lnTo>
                      <a:pt x="1826" y="1808"/>
                    </a:lnTo>
                    <a:lnTo>
                      <a:pt x="1816" y="1783"/>
                    </a:lnTo>
                    <a:lnTo>
                      <a:pt x="1805" y="1758"/>
                    </a:lnTo>
                    <a:lnTo>
                      <a:pt x="1794" y="1733"/>
                    </a:lnTo>
                    <a:lnTo>
                      <a:pt x="1782" y="1709"/>
                    </a:lnTo>
                    <a:lnTo>
                      <a:pt x="1771" y="1684"/>
                    </a:lnTo>
                    <a:lnTo>
                      <a:pt x="1760" y="1659"/>
                    </a:lnTo>
                    <a:lnTo>
                      <a:pt x="1748" y="1635"/>
                    </a:lnTo>
                    <a:lnTo>
                      <a:pt x="1737" y="1609"/>
                    </a:lnTo>
                    <a:lnTo>
                      <a:pt x="1725" y="1585"/>
                    </a:lnTo>
                    <a:lnTo>
                      <a:pt x="1714" y="1561"/>
                    </a:lnTo>
                    <a:lnTo>
                      <a:pt x="1702" y="1536"/>
                    </a:lnTo>
                    <a:lnTo>
                      <a:pt x="1691" y="1512"/>
                    </a:lnTo>
                    <a:lnTo>
                      <a:pt x="1679" y="1488"/>
                    </a:lnTo>
                    <a:lnTo>
                      <a:pt x="1668" y="1464"/>
                    </a:lnTo>
                    <a:lnTo>
                      <a:pt x="1656" y="1440"/>
                    </a:lnTo>
                    <a:lnTo>
                      <a:pt x="1645" y="1416"/>
                    </a:lnTo>
                    <a:lnTo>
                      <a:pt x="1633" y="1391"/>
                    </a:lnTo>
                    <a:lnTo>
                      <a:pt x="1622" y="1367"/>
                    </a:lnTo>
                    <a:lnTo>
                      <a:pt x="1611" y="1343"/>
                    </a:lnTo>
                    <a:lnTo>
                      <a:pt x="1600" y="1319"/>
                    </a:lnTo>
                    <a:lnTo>
                      <a:pt x="1590" y="1294"/>
                    </a:lnTo>
                    <a:lnTo>
                      <a:pt x="1579" y="1270"/>
                    </a:lnTo>
                    <a:lnTo>
                      <a:pt x="1568" y="1246"/>
                    </a:lnTo>
                    <a:lnTo>
                      <a:pt x="1558" y="1221"/>
                    </a:lnTo>
                    <a:lnTo>
                      <a:pt x="1548" y="1196"/>
                    </a:lnTo>
                    <a:lnTo>
                      <a:pt x="1539" y="1172"/>
                    </a:lnTo>
                    <a:lnTo>
                      <a:pt x="1529" y="1147"/>
                    </a:lnTo>
                    <a:lnTo>
                      <a:pt x="1522" y="1135"/>
                    </a:lnTo>
                    <a:lnTo>
                      <a:pt x="1513" y="1125"/>
                    </a:lnTo>
                    <a:lnTo>
                      <a:pt x="1504" y="1115"/>
                    </a:lnTo>
                    <a:lnTo>
                      <a:pt x="1494" y="1107"/>
                    </a:lnTo>
                    <a:lnTo>
                      <a:pt x="1483" y="1099"/>
                    </a:lnTo>
                    <a:lnTo>
                      <a:pt x="1471" y="1092"/>
                    </a:lnTo>
                    <a:lnTo>
                      <a:pt x="1459" y="1086"/>
                    </a:lnTo>
                    <a:lnTo>
                      <a:pt x="1446" y="1081"/>
                    </a:lnTo>
                    <a:lnTo>
                      <a:pt x="1433" y="1077"/>
                    </a:lnTo>
                    <a:lnTo>
                      <a:pt x="1420" y="1074"/>
                    </a:lnTo>
                    <a:lnTo>
                      <a:pt x="1407" y="1071"/>
                    </a:lnTo>
                    <a:lnTo>
                      <a:pt x="1394" y="1069"/>
                    </a:lnTo>
                    <a:lnTo>
                      <a:pt x="1380" y="1068"/>
                    </a:lnTo>
                    <a:lnTo>
                      <a:pt x="1367" y="1067"/>
                    </a:lnTo>
                    <a:lnTo>
                      <a:pt x="1354" y="1067"/>
                    </a:lnTo>
                    <a:lnTo>
                      <a:pt x="1342" y="1067"/>
                    </a:lnTo>
                    <a:lnTo>
                      <a:pt x="1304" y="1075"/>
                    </a:lnTo>
                    <a:lnTo>
                      <a:pt x="1266" y="1084"/>
                    </a:lnTo>
                    <a:lnTo>
                      <a:pt x="1230" y="1094"/>
                    </a:lnTo>
                    <a:lnTo>
                      <a:pt x="1192" y="1105"/>
                    </a:lnTo>
                    <a:lnTo>
                      <a:pt x="1157" y="1116"/>
                    </a:lnTo>
                    <a:lnTo>
                      <a:pt x="1121" y="1128"/>
                    </a:lnTo>
                    <a:lnTo>
                      <a:pt x="1087" y="1140"/>
                    </a:lnTo>
                    <a:lnTo>
                      <a:pt x="1052" y="1153"/>
                    </a:lnTo>
                    <a:lnTo>
                      <a:pt x="1018" y="1166"/>
                    </a:lnTo>
                    <a:lnTo>
                      <a:pt x="984" y="1179"/>
                    </a:lnTo>
                    <a:lnTo>
                      <a:pt x="951" y="1192"/>
                    </a:lnTo>
                    <a:lnTo>
                      <a:pt x="918" y="1205"/>
                    </a:lnTo>
                    <a:lnTo>
                      <a:pt x="885" y="1218"/>
                    </a:lnTo>
                    <a:lnTo>
                      <a:pt x="852" y="1232"/>
                    </a:lnTo>
                    <a:lnTo>
                      <a:pt x="819" y="1244"/>
                    </a:lnTo>
                    <a:lnTo>
                      <a:pt x="786" y="1257"/>
                    </a:lnTo>
                    <a:lnTo>
                      <a:pt x="782" y="1256"/>
                    </a:lnTo>
                    <a:lnTo>
                      <a:pt x="778" y="1254"/>
                    </a:lnTo>
                    <a:lnTo>
                      <a:pt x="774" y="1252"/>
                    </a:lnTo>
                    <a:lnTo>
                      <a:pt x="769" y="1249"/>
                    </a:lnTo>
                    <a:lnTo>
                      <a:pt x="759" y="1226"/>
                    </a:lnTo>
                    <a:lnTo>
                      <a:pt x="748" y="1203"/>
                    </a:lnTo>
                    <a:lnTo>
                      <a:pt x="738" y="1180"/>
                    </a:lnTo>
                    <a:lnTo>
                      <a:pt x="727" y="1157"/>
                    </a:lnTo>
                    <a:lnTo>
                      <a:pt x="717" y="1133"/>
                    </a:lnTo>
                    <a:lnTo>
                      <a:pt x="707" y="1110"/>
                    </a:lnTo>
                    <a:lnTo>
                      <a:pt x="697" y="1087"/>
                    </a:lnTo>
                    <a:lnTo>
                      <a:pt x="686" y="1064"/>
                    </a:lnTo>
                    <a:lnTo>
                      <a:pt x="676" y="1041"/>
                    </a:lnTo>
                    <a:lnTo>
                      <a:pt x="666" y="1018"/>
                    </a:lnTo>
                    <a:lnTo>
                      <a:pt x="656" y="995"/>
                    </a:lnTo>
                    <a:lnTo>
                      <a:pt x="645" y="972"/>
                    </a:lnTo>
                    <a:lnTo>
                      <a:pt x="635" y="949"/>
                    </a:lnTo>
                    <a:lnTo>
                      <a:pt x="624" y="926"/>
                    </a:lnTo>
                    <a:lnTo>
                      <a:pt x="614" y="903"/>
                    </a:lnTo>
                    <a:lnTo>
                      <a:pt x="603" y="880"/>
                    </a:lnTo>
                    <a:lnTo>
                      <a:pt x="592" y="858"/>
                    </a:lnTo>
                    <a:lnTo>
                      <a:pt x="581" y="835"/>
                    </a:lnTo>
                    <a:lnTo>
                      <a:pt x="570" y="812"/>
                    </a:lnTo>
                    <a:lnTo>
                      <a:pt x="559" y="790"/>
                    </a:lnTo>
                    <a:lnTo>
                      <a:pt x="547" y="768"/>
                    </a:lnTo>
                    <a:lnTo>
                      <a:pt x="536" y="747"/>
                    </a:lnTo>
                    <a:lnTo>
                      <a:pt x="524" y="725"/>
                    </a:lnTo>
                    <a:lnTo>
                      <a:pt x="512" y="704"/>
                    </a:lnTo>
                    <a:lnTo>
                      <a:pt x="500" y="683"/>
                    </a:lnTo>
                    <a:lnTo>
                      <a:pt x="488" y="662"/>
                    </a:lnTo>
                    <a:lnTo>
                      <a:pt x="475" y="642"/>
                    </a:lnTo>
                    <a:lnTo>
                      <a:pt x="462" y="621"/>
                    </a:lnTo>
                    <a:lnTo>
                      <a:pt x="449" y="601"/>
                    </a:lnTo>
                    <a:lnTo>
                      <a:pt x="435" y="582"/>
                    </a:lnTo>
                    <a:lnTo>
                      <a:pt x="422" y="562"/>
                    </a:lnTo>
                    <a:lnTo>
                      <a:pt x="408" y="543"/>
                    </a:lnTo>
                    <a:lnTo>
                      <a:pt x="365" y="516"/>
                    </a:lnTo>
                    <a:lnTo>
                      <a:pt x="653" y="1191"/>
                    </a:lnTo>
                    <a:lnTo>
                      <a:pt x="558" y="1206"/>
                    </a:lnTo>
                    <a:lnTo>
                      <a:pt x="231" y="395"/>
                    </a:lnTo>
                    <a:lnTo>
                      <a:pt x="234" y="392"/>
                    </a:lnTo>
                    <a:lnTo>
                      <a:pt x="238" y="390"/>
                    </a:lnTo>
                    <a:lnTo>
                      <a:pt x="242" y="388"/>
                    </a:lnTo>
                    <a:lnTo>
                      <a:pt x="248" y="386"/>
                    </a:lnTo>
                    <a:lnTo>
                      <a:pt x="253" y="384"/>
                    </a:lnTo>
                    <a:lnTo>
                      <a:pt x="259" y="382"/>
                    </a:lnTo>
                    <a:lnTo>
                      <a:pt x="264" y="381"/>
                    </a:lnTo>
                    <a:lnTo>
                      <a:pt x="270" y="380"/>
                    </a:lnTo>
                    <a:lnTo>
                      <a:pt x="279" y="390"/>
                    </a:lnTo>
                    <a:lnTo>
                      <a:pt x="287" y="402"/>
                    </a:lnTo>
                    <a:lnTo>
                      <a:pt x="295" y="415"/>
                    </a:lnTo>
                    <a:lnTo>
                      <a:pt x="303" y="428"/>
                    </a:lnTo>
                    <a:lnTo>
                      <a:pt x="311" y="440"/>
                    </a:lnTo>
                    <a:lnTo>
                      <a:pt x="322" y="450"/>
                    </a:lnTo>
                    <a:lnTo>
                      <a:pt x="334" y="457"/>
                    </a:lnTo>
                    <a:lnTo>
                      <a:pt x="350" y="460"/>
                    </a:lnTo>
                    <a:lnTo>
                      <a:pt x="309" y="387"/>
                    </a:lnTo>
                    <a:lnTo>
                      <a:pt x="279" y="295"/>
                    </a:lnTo>
                    <a:lnTo>
                      <a:pt x="266" y="280"/>
                    </a:lnTo>
                    <a:lnTo>
                      <a:pt x="253" y="264"/>
                    </a:lnTo>
                    <a:lnTo>
                      <a:pt x="242" y="247"/>
                    </a:lnTo>
                    <a:lnTo>
                      <a:pt x="232" y="230"/>
                    </a:lnTo>
                    <a:lnTo>
                      <a:pt x="223" y="211"/>
                    </a:lnTo>
                    <a:lnTo>
                      <a:pt x="214" y="193"/>
                    </a:lnTo>
                    <a:lnTo>
                      <a:pt x="205" y="174"/>
                    </a:lnTo>
                    <a:lnTo>
                      <a:pt x="197" y="154"/>
                    </a:lnTo>
                    <a:lnTo>
                      <a:pt x="189" y="135"/>
                    </a:lnTo>
                    <a:lnTo>
                      <a:pt x="181" y="115"/>
                    </a:lnTo>
                    <a:lnTo>
                      <a:pt x="173" y="96"/>
                    </a:lnTo>
                    <a:lnTo>
                      <a:pt x="164" y="76"/>
                    </a:lnTo>
                    <a:lnTo>
                      <a:pt x="155" y="57"/>
                    </a:lnTo>
                    <a:lnTo>
                      <a:pt x="146" y="37"/>
                    </a:lnTo>
                    <a:lnTo>
                      <a:pt x="135" y="18"/>
                    </a:lnTo>
                    <a:lnTo>
                      <a:pt x="124" y="0"/>
                    </a:lnTo>
                    <a:lnTo>
                      <a:pt x="17" y="7"/>
                    </a:lnTo>
                    <a:lnTo>
                      <a:pt x="0" y="59"/>
                    </a:lnTo>
                    <a:lnTo>
                      <a:pt x="7" y="75"/>
                    </a:lnTo>
                    <a:lnTo>
                      <a:pt x="14" y="91"/>
                    </a:lnTo>
                    <a:lnTo>
                      <a:pt x="21" y="106"/>
                    </a:lnTo>
                    <a:lnTo>
                      <a:pt x="28" y="122"/>
                    </a:lnTo>
                    <a:lnTo>
                      <a:pt x="36" y="137"/>
                    </a:lnTo>
                    <a:lnTo>
                      <a:pt x="43" y="152"/>
                    </a:lnTo>
                    <a:lnTo>
                      <a:pt x="51" y="168"/>
                    </a:lnTo>
                    <a:lnTo>
                      <a:pt x="58" y="183"/>
                    </a:lnTo>
                    <a:lnTo>
                      <a:pt x="65" y="198"/>
                    </a:lnTo>
                    <a:lnTo>
                      <a:pt x="72" y="213"/>
                    </a:lnTo>
                    <a:lnTo>
                      <a:pt x="79" y="228"/>
                    </a:lnTo>
                    <a:lnTo>
                      <a:pt x="86" y="243"/>
                    </a:lnTo>
                    <a:lnTo>
                      <a:pt x="92" y="259"/>
                    </a:lnTo>
                    <a:lnTo>
                      <a:pt x="98" y="274"/>
                    </a:lnTo>
                    <a:lnTo>
                      <a:pt x="104" y="289"/>
                    </a:lnTo>
                    <a:lnTo>
                      <a:pt x="109" y="305"/>
                    </a:lnTo>
                    <a:lnTo>
                      <a:pt x="114" y="318"/>
                    </a:lnTo>
                    <a:lnTo>
                      <a:pt x="120" y="330"/>
                    </a:lnTo>
                    <a:lnTo>
                      <a:pt x="125" y="342"/>
                    </a:lnTo>
                    <a:lnTo>
                      <a:pt x="130" y="354"/>
                    </a:lnTo>
                    <a:lnTo>
                      <a:pt x="135" y="366"/>
                    </a:lnTo>
                    <a:lnTo>
                      <a:pt x="140" y="377"/>
                    </a:lnTo>
                    <a:lnTo>
                      <a:pt x="145" y="389"/>
                    </a:lnTo>
                    <a:lnTo>
                      <a:pt x="150" y="400"/>
                    </a:lnTo>
                    <a:lnTo>
                      <a:pt x="155" y="412"/>
                    </a:lnTo>
                    <a:lnTo>
                      <a:pt x="159" y="423"/>
                    </a:lnTo>
                    <a:lnTo>
                      <a:pt x="163" y="434"/>
                    </a:lnTo>
                    <a:lnTo>
                      <a:pt x="168" y="446"/>
                    </a:lnTo>
                    <a:lnTo>
                      <a:pt x="171" y="457"/>
                    </a:lnTo>
                    <a:lnTo>
                      <a:pt x="175" y="469"/>
                    </a:lnTo>
                    <a:lnTo>
                      <a:pt x="179" y="480"/>
                    </a:lnTo>
                    <a:lnTo>
                      <a:pt x="182" y="492"/>
                    </a:lnTo>
                    <a:lnTo>
                      <a:pt x="183" y="491"/>
                    </a:lnTo>
                    <a:lnTo>
                      <a:pt x="185" y="489"/>
                    </a:lnTo>
                    <a:lnTo>
                      <a:pt x="189" y="488"/>
                    </a:lnTo>
                    <a:lnTo>
                      <a:pt x="194" y="487"/>
                    </a:lnTo>
                    <a:lnTo>
                      <a:pt x="435" y="1043"/>
                    </a:lnTo>
                    <a:lnTo>
                      <a:pt x="524" y="1371"/>
                    </a:lnTo>
                    <a:lnTo>
                      <a:pt x="520" y="1376"/>
                    </a:lnTo>
                    <a:lnTo>
                      <a:pt x="515" y="1380"/>
                    </a:lnTo>
                    <a:lnTo>
                      <a:pt x="509" y="1384"/>
                    </a:lnTo>
                    <a:lnTo>
                      <a:pt x="502" y="1388"/>
                    </a:lnTo>
                    <a:lnTo>
                      <a:pt x="495" y="1391"/>
                    </a:lnTo>
                    <a:lnTo>
                      <a:pt x="488" y="1395"/>
                    </a:lnTo>
                    <a:lnTo>
                      <a:pt x="482" y="1399"/>
                    </a:lnTo>
                    <a:lnTo>
                      <a:pt x="475" y="1403"/>
                    </a:lnTo>
                    <a:lnTo>
                      <a:pt x="464" y="1410"/>
                    </a:lnTo>
                    <a:lnTo>
                      <a:pt x="456" y="1417"/>
                    </a:lnTo>
                    <a:lnTo>
                      <a:pt x="448" y="1426"/>
                    </a:lnTo>
                    <a:lnTo>
                      <a:pt x="442" y="1436"/>
                    </a:lnTo>
                    <a:lnTo>
                      <a:pt x="437" y="1447"/>
                    </a:lnTo>
                    <a:lnTo>
                      <a:pt x="433" y="1459"/>
                    </a:lnTo>
                    <a:lnTo>
                      <a:pt x="429" y="1472"/>
                    </a:lnTo>
                    <a:lnTo>
                      <a:pt x="427" y="1484"/>
                    </a:lnTo>
                    <a:lnTo>
                      <a:pt x="426" y="1498"/>
                    </a:lnTo>
                    <a:lnTo>
                      <a:pt x="425" y="1511"/>
                    </a:lnTo>
                    <a:lnTo>
                      <a:pt x="425" y="1525"/>
                    </a:lnTo>
                    <a:lnTo>
                      <a:pt x="426" y="1539"/>
                    </a:lnTo>
                    <a:lnTo>
                      <a:pt x="427" y="1552"/>
                    </a:lnTo>
                    <a:lnTo>
                      <a:pt x="429" y="1565"/>
                    </a:lnTo>
                    <a:lnTo>
                      <a:pt x="432" y="1578"/>
                    </a:lnTo>
                    <a:lnTo>
                      <a:pt x="435" y="1590"/>
                    </a:lnTo>
                    <a:lnTo>
                      <a:pt x="465" y="1648"/>
                    </a:lnTo>
                    <a:lnTo>
                      <a:pt x="496" y="1706"/>
                    </a:lnTo>
                    <a:lnTo>
                      <a:pt x="524" y="1765"/>
                    </a:lnTo>
                    <a:lnTo>
                      <a:pt x="551" y="1826"/>
                    </a:lnTo>
                    <a:lnTo>
                      <a:pt x="578" y="1886"/>
                    </a:lnTo>
                    <a:lnTo>
                      <a:pt x="604" y="1948"/>
                    </a:lnTo>
                    <a:lnTo>
                      <a:pt x="629" y="2011"/>
                    </a:lnTo>
                    <a:lnTo>
                      <a:pt x="653" y="2074"/>
                    </a:lnTo>
                    <a:lnTo>
                      <a:pt x="677" y="2137"/>
                    </a:lnTo>
                    <a:lnTo>
                      <a:pt x="700" y="2201"/>
                    </a:lnTo>
                    <a:lnTo>
                      <a:pt x="723" y="2265"/>
                    </a:lnTo>
                    <a:lnTo>
                      <a:pt x="745" y="2330"/>
                    </a:lnTo>
                    <a:lnTo>
                      <a:pt x="768" y="2395"/>
                    </a:lnTo>
                    <a:lnTo>
                      <a:pt x="790" y="2461"/>
                    </a:lnTo>
                    <a:lnTo>
                      <a:pt x="812" y="2526"/>
                    </a:lnTo>
                    <a:lnTo>
                      <a:pt x="834" y="2591"/>
                    </a:lnTo>
                    <a:lnTo>
                      <a:pt x="856" y="2656"/>
                    </a:lnTo>
                    <a:lnTo>
                      <a:pt x="878" y="2721"/>
                    </a:lnTo>
                    <a:lnTo>
                      <a:pt x="900" y="2785"/>
                    </a:lnTo>
                    <a:lnTo>
                      <a:pt x="923" y="2850"/>
                    </a:lnTo>
                    <a:lnTo>
                      <a:pt x="946" y="2914"/>
                    </a:lnTo>
                    <a:lnTo>
                      <a:pt x="969" y="2977"/>
                    </a:lnTo>
                    <a:lnTo>
                      <a:pt x="993" y="3040"/>
                    </a:lnTo>
                    <a:lnTo>
                      <a:pt x="1017" y="3102"/>
                    </a:lnTo>
                    <a:lnTo>
                      <a:pt x="1043" y="3163"/>
                    </a:lnTo>
                    <a:lnTo>
                      <a:pt x="1069" y="3225"/>
                    </a:lnTo>
                    <a:lnTo>
                      <a:pt x="1095" y="3285"/>
                    </a:lnTo>
                    <a:lnTo>
                      <a:pt x="1123" y="3344"/>
                    </a:lnTo>
                    <a:lnTo>
                      <a:pt x="1152" y="3401"/>
                    </a:lnTo>
                    <a:lnTo>
                      <a:pt x="1181" y="3458"/>
                    </a:lnTo>
                    <a:lnTo>
                      <a:pt x="1213" y="3514"/>
                    </a:lnTo>
                    <a:lnTo>
                      <a:pt x="1245" y="3568"/>
                    </a:lnTo>
                    <a:lnTo>
                      <a:pt x="1262" y="3577"/>
                    </a:lnTo>
                    <a:lnTo>
                      <a:pt x="1278" y="3584"/>
                    </a:lnTo>
                    <a:lnTo>
                      <a:pt x="1296" y="3590"/>
                    </a:lnTo>
                    <a:lnTo>
                      <a:pt x="1313" y="3595"/>
                    </a:lnTo>
                    <a:lnTo>
                      <a:pt x="1331" y="3598"/>
                    </a:lnTo>
                    <a:lnTo>
                      <a:pt x="1349" y="3601"/>
                    </a:lnTo>
                    <a:lnTo>
                      <a:pt x="1367" y="3602"/>
                    </a:lnTo>
                    <a:lnTo>
                      <a:pt x="1385" y="3603"/>
                    </a:lnTo>
                    <a:lnTo>
                      <a:pt x="1404" y="3604"/>
                    </a:lnTo>
                    <a:lnTo>
                      <a:pt x="1422" y="3605"/>
                    </a:lnTo>
                    <a:lnTo>
                      <a:pt x="1441" y="3605"/>
                    </a:lnTo>
                    <a:lnTo>
                      <a:pt x="1459" y="3606"/>
                    </a:lnTo>
                    <a:lnTo>
                      <a:pt x="1477" y="3607"/>
                    </a:lnTo>
                    <a:lnTo>
                      <a:pt x="1495" y="3608"/>
                    </a:lnTo>
                    <a:lnTo>
                      <a:pt x="1513" y="3611"/>
                    </a:lnTo>
                    <a:lnTo>
                      <a:pt x="1531" y="361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03" name="Freeform 367"/>
              <p:cNvSpPr>
                <a:spLocks/>
              </p:cNvSpPr>
              <p:nvPr/>
            </p:nvSpPr>
            <p:spPr bwMode="auto">
              <a:xfrm>
                <a:off x="3640" y="779"/>
                <a:ext cx="50" cy="27"/>
              </a:xfrm>
              <a:custGeom>
                <a:avLst/>
                <a:gdLst>
                  <a:gd name="T0" fmla="*/ 0 w 351"/>
                  <a:gd name="T1" fmla="*/ 0 h 189"/>
                  <a:gd name="T2" fmla="*/ 0 w 351"/>
                  <a:gd name="T3" fmla="*/ 0 h 189"/>
                  <a:gd name="T4" fmla="*/ 0 w 351"/>
                  <a:gd name="T5" fmla="*/ 0 h 189"/>
                  <a:gd name="T6" fmla="*/ 0 w 351"/>
                  <a:gd name="T7" fmla="*/ 0 h 189"/>
                  <a:gd name="T8" fmla="*/ 0 w 351"/>
                  <a:gd name="T9" fmla="*/ 0 h 189"/>
                  <a:gd name="T10" fmla="*/ 0 w 351"/>
                  <a:gd name="T11" fmla="*/ 0 h 189"/>
                  <a:gd name="T12" fmla="*/ 0 w 351"/>
                  <a:gd name="T13" fmla="*/ 0 h 189"/>
                  <a:gd name="T14" fmla="*/ 0 w 351"/>
                  <a:gd name="T15" fmla="*/ 0 h 189"/>
                  <a:gd name="T16" fmla="*/ 0 w 351"/>
                  <a:gd name="T17" fmla="*/ 0 h 189"/>
                  <a:gd name="T18" fmla="*/ 0 w 351"/>
                  <a:gd name="T19" fmla="*/ 0 h 189"/>
                  <a:gd name="T20" fmla="*/ 0 w 351"/>
                  <a:gd name="T21" fmla="*/ 0 h 189"/>
                  <a:gd name="T22" fmla="*/ 0 w 351"/>
                  <a:gd name="T23" fmla="*/ 0 h 189"/>
                  <a:gd name="T24" fmla="*/ 0 w 351"/>
                  <a:gd name="T25" fmla="*/ 0 h 189"/>
                  <a:gd name="T26" fmla="*/ 0 w 351"/>
                  <a:gd name="T27" fmla="*/ 0 h 189"/>
                  <a:gd name="T28" fmla="*/ 0 w 351"/>
                  <a:gd name="T29" fmla="*/ 0 h 189"/>
                  <a:gd name="T30" fmla="*/ 0 w 351"/>
                  <a:gd name="T31" fmla="*/ 0 h 189"/>
                  <a:gd name="T32" fmla="*/ 0 w 351"/>
                  <a:gd name="T33" fmla="*/ 0 h 189"/>
                  <a:gd name="T34" fmla="*/ 0 w 351"/>
                  <a:gd name="T35" fmla="*/ 0 h 189"/>
                  <a:gd name="T36" fmla="*/ 0 w 351"/>
                  <a:gd name="T37" fmla="*/ 0 h 189"/>
                  <a:gd name="T38" fmla="*/ 0 w 351"/>
                  <a:gd name="T39" fmla="*/ 0 h 189"/>
                  <a:gd name="T40" fmla="*/ 0 w 351"/>
                  <a:gd name="T41" fmla="*/ 0 h 189"/>
                  <a:gd name="T42" fmla="*/ 0 w 351"/>
                  <a:gd name="T43" fmla="*/ 0 h 189"/>
                  <a:gd name="T44" fmla="*/ 0 w 351"/>
                  <a:gd name="T45" fmla="*/ 0 h 189"/>
                  <a:gd name="T46" fmla="*/ 0 w 351"/>
                  <a:gd name="T47" fmla="*/ 0 h 189"/>
                  <a:gd name="T48" fmla="*/ 0 w 351"/>
                  <a:gd name="T49" fmla="*/ 0 h 189"/>
                  <a:gd name="T50" fmla="*/ 0 w 351"/>
                  <a:gd name="T51" fmla="*/ 0 h 189"/>
                  <a:gd name="T52" fmla="*/ 0 w 351"/>
                  <a:gd name="T53" fmla="*/ 0 h 189"/>
                  <a:gd name="T54" fmla="*/ 0 w 351"/>
                  <a:gd name="T55" fmla="*/ 0 h 189"/>
                  <a:gd name="T56" fmla="*/ 0 w 351"/>
                  <a:gd name="T57" fmla="*/ 0 h 189"/>
                  <a:gd name="T58" fmla="*/ 0 w 351"/>
                  <a:gd name="T59" fmla="*/ 0 h 189"/>
                  <a:gd name="T60" fmla="*/ 0 w 351"/>
                  <a:gd name="T61" fmla="*/ 0 h 189"/>
                  <a:gd name="T62" fmla="*/ 0 w 351"/>
                  <a:gd name="T63" fmla="*/ 0 h 189"/>
                  <a:gd name="T64" fmla="*/ 0 w 351"/>
                  <a:gd name="T65" fmla="*/ 0 h 189"/>
                  <a:gd name="T66" fmla="*/ 0 w 351"/>
                  <a:gd name="T67" fmla="*/ 0 h 189"/>
                  <a:gd name="T68" fmla="*/ 0 w 351"/>
                  <a:gd name="T69" fmla="*/ 0 h 189"/>
                  <a:gd name="T70" fmla="*/ 0 w 351"/>
                  <a:gd name="T71" fmla="*/ 0 h 189"/>
                  <a:gd name="T72" fmla="*/ 0 w 351"/>
                  <a:gd name="T73" fmla="*/ 0 h 189"/>
                  <a:gd name="T74" fmla="*/ 0 w 351"/>
                  <a:gd name="T75" fmla="*/ 0 h 189"/>
                  <a:gd name="T76" fmla="*/ 0 w 351"/>
                  <a:gd name="T77" fmla="*/ 0 h 189"/>
                  <a:gd name="T78" fmla="*/ 0 w 351"/>
                  <a:gd name="T79" fmla="*/ 0 h 189"/>
                  <a:gd name="T80" fmla="*/ 0 w 351"/>
                  <a:gd name="T81" fmla="*/ 0 h 189"/>
                  <a:gd name="T82" fmla="*/ 0 w 351"/>
                  <a:gd name="T83" fmla="*/ 0 h 189"/>
                  <a:gd name="T84" fmla="*/ 0 w 351"/>
                  <a:gd name="T85" fmla="*/ 0 h 189"/>
                  <a:gd name="T86" fmla="*/ 0 w 351"/>
                  <a:gd name="T87" fmla="*/ 0 h 189"/>
                  <a:gd name="T88" fmla="*/ 0 w 351"/>
                  <a:gd name="T89" fmla="*/ 0 h 189"/>
                  <a:gd name="T90" fmla="*/ 0 w 351"/>
                  <a:gd name="T91" fmla="*/ 0 h 189"/>
                  <a:gd name="T92" fmla="*/ 0 w 351"/>
                  <a:gd name="T93" fmla="*/ 0 h 189"/>
                  <a:gd name="T94" fmla="*/ 0 w 351"/>
                  <a:gd name="T95" fmla="*/ 0 h 189"/>
                  <a:gd name="T96" fmla="*/ 0 w 351"/>
                  <a:gd name="T97" fmla="*/ 0 h 189"/>
                  <a:gd name="T98" fmla="*/ 0 w 351"/>
                  <a:gd name="T99" fmla="*/ 0 h 189"/>
                  <a:gd name="T100" fmla="*/ 0 w 351"/>
                  <a:gd name="T101" fmla="*/ 0 h 189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351"/>
                  <a:gd name="T154" fmla="*/ 0 h 189"/>
                  <a:gd name="T155" fmla="*/ 351 w 351"/>
                  <a:gd name="T156" fmla="*/ 189 h 189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351" h="189">
                    <a:moveTo>
                      <a:pt x="85" y="189"/>
                    </a:moveTo>
                    <a:lnTo>
                      <a:pt x="101" y="189"/>
                    </a:lnTo>
                    <a:lnTo>
                      <a:pt x="118" y="189"/>
                    </a:lnTo>
                    <a:lnTo>
                      <a:pt x="135" y="188"/>
                    </a:lnTo>
                    <a:lnTo>
                      <a:pt x="152" y="187"/>
                    </a:lnTo>
                    <a:lnTo>
                      <a:pt x="170" y="186"/>
                    </a:lnTo>
                    <a:lnTo>
                      <a:pt x="188" y="183"/>
                    </a:lnTo>
                    <a:lnTo>
                      <a:pt x="206" y="180"/>
                    </a:lnTo>
                    <a:lnTo>
                      <a:pt x="224" y="176"/>
                    </a:lnTo>
                    <a:lnTo>
                      <a:pt x="241" y="172"/>
                    </a:lnTo>
                    <a:lnTo>
                      <a:pt x="258" y="167"/>
                    </a:lnTo>
                    <a:lnTo>
                      <a:pt x="275" y="160"/>
                    </a:lnTo>
                    <a:lnTo>
                      <a:pt x="291" y="153"/>
                    </a:lnTo>
                    <a:lnTo>
                      <a:pt x="306" y="145"/>
                    </a:lnTo>
                    <a:lnTo>
                      <a:pt x="320" y="135"/>
                    </a:lnTo>
                    <a:lnTo>
                      <a:pt x="333" y="124"/>
                    </a:lnTo>
                    <a:lnTo>
                      <a:pt x="345" y="112"/>
                    </a:lnTo>
                    <a:lnTo>
                      <a:pt x="349" y="102"/>
                    </a:lnTo>
                    <a:lnTo>
                      <a:pt x="351" y="92"/>
                    </a:lnTo>
                    <a:lnTo>
                      <a:pt x="351" y="82"/>
                    </a:lnTo>
                    <a:lnTo>
                      <a:pt x="350" y="72"/>
                    </a:lnTo>
                    <a:lnTo>
                      <a:pt x="348" y="63"/>
                    </a:lnTo>
                    <a:lnTo>
                      <a:pt x="345" y="55"/>
                    </a:lnTo>
                    <a:lnTo>
                      <a:pt x="342" y="48"/>
                    </a:lnTo>
                    <a:lnTo>
                      <a:pt x="338" y="42"/>
                    </a:lnTo>
                    <a:lnTo>
                      <a:pt x="251" y="0"/>
                    </a:lnTo>
                    <a:lnTo>
                      <a:pt x="242" y="2"/>
                    </a:lnTo>
                    <a:lnTo>
                      <a:pt x="238" y="8"/>
                    </a:lnTo>
                    <a:lnTo>
                      <a:pt x="235" y="16"/>
                    </a:lnTo>
                    <a:lnTo>
                      <a:pt x="234" y="22"/>
                    </a:lnTo>
                    <a:lnTo>
                      <a:pt x="235" y="28"/>
                    </a:lnTo>
                    <a:lnTo>
                      <a:pt x="235" y="34"/>
                    </a:lnTo>
                    <a:lnTo>
                      <a:pt x="236" y="40"/>
                    </a:lnTo>
                    <a:lnTo>
                      <a:pt x="237" y="45"/>
                    </a:lnTo>
                    <a:lnTo>
                      <a:pt x="237" y="51"/>
                    </a:lnTo>
                    <a:lnTo>
                      <a:pt x="238" y="57"/>
                    </a:lnTo>
                    <a:lnTo>
                      <a:pt x="238" y="64"/>
                    </a:lnTo>
                    <a:lnTo>
                      <a:pt x="238" y="71"/>
                    </a:lnTo>
                    <a:lnTo>
                      <a:pt x="230" y="77"/>
                    </a:lnTo>
                    <a:lnTo>
                      <a:pt x="222" y="83"/>
                    </a:lnTo>
                    <a:lnTo>
                      <a:pt x="213" y="89"/>
                    </a:lnTo>
                    <a:lnTo>
                      <a:pt x="204" y="94"/>
                    </a:lnTo>
                    <a:lnTo>
                      <a:pt x="194" y="100"/>
                    </a:lnTo>
                    <a:lnTo>
                      <a:pt x="183" y="104"/>
                    </a:lnTo>
                    <a:lnTo>
                      <a:pt x="172" y="109"/>
                    </a:lnTo>
                    <a:lnTo>
                      <a:pt x="161" y="113"/>
                    </a:lnTo>
                    <a:lnTo>
                      <a:pt x="150" y="116"/>
                    </a:lnTo>
                    <a:lnTo>
                      <a:pt x="138" y="120"/>
                    </a:lnTo>
                    <a:lnTo>
                      <a:pt x="127" y="122"/>
                    </a:lnTo>
                    <a:lnTo>
                      <a:pt x="115" y="125"/>
                    </a:lnTo>
                    <a:lnTo>
                      <a:pt x="103" y="128"/>
                    </a:lnTo>
                    <a:lnTo>
                      <a:pt x="91" y="129"/>
                    </a:lnTo>
                    <a:lnTo>
                      <a:pt x="80" y="130"/>
                    </a:lnTo>
                    <a:lnTo>
                      <a:pt x="68" y="130"/>
                    </a:lnTo>
                    <a:lnTo>
                      <a:pt x="63" y="129"/>
                    </a:lnTo>
                    <a:lnTo>
                      <a:pt x="58" y="125"/>
                    </a:lnTo>
                    <a:lnTo>
                      <a:pt x="53" y="122"/>
                    </a:lnTo>
                    <a:lnTo>
                      <a:pt x="49" y="118"/>
                    </a:lnTo>
                    <a:lnTo>
                      <a:pt x="45" y="113"/>
                    </a:lnTo>
                    <a:lnTo>
                      <a:pt x="42" y="107"/>
                    </a:lnTo>
                    <a:lnTo>
                      <a:pt x="39" y="101"/>
                    </a:lnTo>
                    <a:lnTo>
                      <a:pt x="37" y="95"/>
                    </a:lnTo>
                    <a:lnTo>
                      <a:pt x="39" y="89"/>
                    </a:lnTo>
                    <a:lnTo>
                      <a:pt x="42" y="82"/>
                    </a:lnTo>
                    <a:lnTo>
                      <a:pt x="46" y="77"/>
                    </a:lnTo>
                    <a:lnTo>
                      <a:pt x="51" y="71"/>
                    </a:lnTo>
                    <a:lnTo>
                      <a:pt x="56" y="66"/>
                    </a:lnTo>
                    <a:lnTo>
                      <a:pt x="63" y="62"/>
                    </a:lnTo>
                    <a:lnTo>
                      <a:pt x="70" y="58"/>
                    </a:lnTo>
                    <a:lnTo>
                      <a:pt x="78" y="56"/>
                    </a:lnTo>
                    <a:lnTo>
                      <a:pt x="84" y="55"/>
                    </a:lnTo>
                    <a:lnTo>
                      <a:pt x="91" y="53"/>
                    </a:lnTo>
                    <a:lnTo>
                      <a:pt x="97" y="50"/>
                    </a:lnTo>
                    <a:lnTo>
                      <a:pt x="103" y="46"/>
                    </a:lnTo>
                    <a:lnTo>
                      <a:pt x="109" y="41"/>
                    </a:lnTo>
                    <a:lnTo>
                      <a:pt x="114" y="37"/>
                    </a:lnTo>
                    <a:lnTo>
                      <a:pt x="119" y="32"/>
                    </a:lnTo>
                    <a:lnTo>
                      <a:pt x="124" y="27"/>
                    </a:lnTo>
                    <a:lnTo>
                      <a:pt x="115" y="21"/>
                    </a:lnTo>
                    <a:lnTo>
                      <a:pt x="104" y="19"/>
                    </a:lnTo>
                    <a:lnTo>
                      <a:pt x="91" y="20"/>
                    </a:lnTo>
                    <a:lnTo>
                      <a:pt x="77" y="23"/>
                    </a:lnTo>
                    <a:lnTo>
                      <a:pt x="63" y="29"/>
                    </a:lnTo>
                    <a:lnTo>
                      <a:pt x="50" y="35"/>
                    </a:lnTo>
                    <a:lnTo>
                      <a:pt x="37" y="42"/>
                    </a:lnTo>
                    <a:lnTo>
                      <a:pt x="27" y="49"/>
                    </a:lnTo>
                    <a:lnTo>
                      <a:pt x="21" y="56"/>
                    </a:lnTo>
                    <a:lnTo>
                      <a:pt x="16" y="63"/>
                    </a:lnTo>
                    <a:lnTo>
                      <a:pt x="11" y="70"/>
                    </a:lnTo>
                    <a:lnTo>
                      <a:pt x="7" y="78"/>
                    </a:lnTo>
                    <a:lnTo>
                      <a:pt x="4" y="86"/>
                    </a:lnTo>
                    <a:lnTo>
                      <a:pt x="2" y="94"/>
                    </a:lnTo>
                    <a:lnTo>
                      <a:pt x="0" y="103"/>
                    </a:lnTo>
                    <a:lnTo>
                      <a:pt x="0" y="112"/>
                    </a:lnTo>
                    <a:lnTo>
                      <a:pt x="3" y="121"/>
                    </a:lnTo>
                    <a:lnTo>
                      <a:pt x="7" y="130"/>
                    </a:lnTo>
                    <a:lnTo>
                      <a:pt x="10" y="139"/>
                    </a:lnTo>
                    <a:lnTo>
                      <a:pt x="14" y="148"/>
                    </a:lnTo>
                    <a:lnTo>
                      <a:pt x="19" y="156"/>
                    </a:lnTo>
                    <a:lnTo>
                      <a:pt x="25" y="162"/>
                    </a:lnTo>
                    <a:lnTo>
                      <a:pt x="33" y="168"/>
                    </a:lnTo>
                    <a:lnTo>
                      <a:pt x="44" y="172"/>
                    </a:lnTo>
                    <a:lnTo>
                      <a:pt x="85" y="18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04" name="Freeform 368"/>
              <p:cNvSpPr>
                <a:spLocks/>
              </p:cNvSpPr>
              <p:nvPr/>
            </p:nvSpPr>
            <p:spPr bwMode="auto">
              <a:xfrm>
                <a:off x="3694" y="767"/>
                <a:ext cx="50" cy="27"/>
              </a:xfrm>
              <a:custGeom>
                <a:avLst/>
                <a:gdLst>
                  <a:gd name="T0" fmla="*/ 0 w 349"/>
                  <a:gd name="T1" fmla="*/ 0 h 191"/>
                  <a:gd name="T2" fmla="*/ 0 w 349"/>
                  <a:gd name="T3" fmla="*/ 0 h 191"/>
                  <a:gd name="T4" fmla="*/ 0 w 349"/>
                  <a:gd name="T5" fmla="*/ 0 h 191"/>
                  <a:gd name="T6" fmla="*/ 0 w 349"/>
                  <a:gd name="T7" fmla="*/ 0 h 191"/>
                  <a:gd name="T8" fmla="*/ 0 w 349"/>
                  <a:gd name="T9" fmla="*/ 0 h 191"/>
                  <a:gd name="T10" fmla="*/ 0 w 349"/>
                  <a:gd name="T11" fmla="*/ 0 h 191"/>
                  <a:gd name="T12" fmla="*/ 0 w 349"/>
                  <a:gd name="T13" fmla="*/ 0 h 191"/>
                  <a:gd name="T14" fmla="*/ 0 w 349"/>
                  <a:gd name="T15" fmla="*/ 0 h 191"/>
                  <a:gd name="T16" fmla="*/ 0 w 349"/>
                  <a:gd name="T17" fmla="*/ 0 h 191"/>
                  <a:gd name="T18" fmla="*/ 0 w 349"/>
                  <a:gd name="T19" fmla="*/ 0 h 191"/>
                  <a:gd name="T20" fmla="*/ 0 w 349"/>
                  <a:gd name="T21" fmla="*/ 0 h 191"/>
                  <a:gd name="T22" fmla="*/ 0 w 349"/>
                  <a:gd name="T23" fmla="*/ 0 h 191"/>
                  <a:gd name="T24" fmla="*/ 0 w 349"/>
                  <a:gd name="T25" fmla="*/ 0 h 191"/>
                  <a:gd name="T26" fmla="*/ 0 w 349"/>
                  <a:gd name="T27" fmla="*/ 0 h 191"/>
                  <a:gd name="T28" fmla="*/ 0 w 349"/>
                  <a:gd name="T29" fmla="*/ 0 h 191"/>
                  <a:gd name="T30" fmla="*/ 0 w 349"/>
                  <a:gd name="T31" fmla="*/ 0 h 191"/>
                  <a:gd name="T32" fmla="*/ 0 w 349"/>
                  <a:gd name="T33" fmla="*/ 0 h 191"/>
                  <a:gd name="T34" fmla="*/ 0 w 349"/>
                  <a:gd name="T35" fmla="*/ 0 h 191"/>
                  <a:gd name="T36" fmla="*/ 0 w 349"/>
                  <a:gd name="T37" fmla="*/ 0 h 191"/>
                  <a:gd name="T38" fmla="*/ 0 w 349"/>
                  <a:gd name="T39" fmla="*/ 0 h 191"/>
                  <a:gd name="T40" fmla="*/ 0 w 349"/>
                  <a:gd name="T41" fmla="*/ 0 h 191"/>
                  <a:gd name="T42" fmla="*/ 0 w 349"/>
                  <a:gd name="T43" fmla="*/ 0 h 191"/>
                  <a:gd name="T44" fmla="*/ 0 w 349"/>
                  <a:gd name="T45" fmla="*/ 0 h 191"/>
                  <a:gd name="T46" fmla="*/ 0 w 349"/>
                  <a:gd name="T47" fmla="*/ 0 h 191"/>
                  <a:gd name="T48" fmla="*/ 0 w 349"/>
                  <a:gd name="T49" fmla="*/ 0 h 191"/>
                  <a:gd name="T50" fmla="*/ 0 w 349"/>
                  <a:gd name="T51" fmla="*/ 0 h 191"/>
                  <a:gd name="T52" fmla="*/ 0 w 349"/>
                  <a:gd name="T53" fmla="*/ 0 h 191"/>
                  <a:gd name="T54" fmla="*/ 0 w 349"/>
                  <a:gd name="T55" fmla="*/ 0 h 191"/>
                  <a:gd name="T56" fmla="*/ 0 w 349"/>
                  <a:gd name="T57" fmla="*/ 0 h 191"/>
                  <a:gd name="T58" fmla="*/ 0 w 349"/>
                  <a:gd name="T59" fmla="*/ 0 h 191"/>
                  <a:gd name="T60" fmla="*/ 0 w 349"/>
                  <a:gd name="T61" fmla="*/ 0 h 191"/>
                  <a:gd name="T62" fmla="*/ 0 w 349"/>
                  <a:gd name="T63" fmla="*/ 0 h 191"/>
                  <a:gd name="T64" fmla="*/ 0 w 349"/>
                  <a:gd name="T65" fmla="*/ 0 h 191"/>
                  <a:gd name="T66" fmla="*/ 0 w 349"/>
                  <a:gd name="T67" fmla="*/ 0 h 191"/>
                  <a:gd name="T68" fmla="*/ 0 w 349"/>
                  <a:gd name="T69" fmla="*/ 0 h 191"/>
                  <a:gd name="T70" fmla="*/ 0 w 349"/>
                  <a:gd name="T71" fmla="*/ 0 h 191"/>
                  <a:gd name="T72" fmla="*/ 0 w 349"/>
                  <a:gd name="T73" fmla="*/ 0 h 191"/>
                  <a:gd name="T74" fmla="*/ 0 w 349"/>
                  <a:gd name="T75" fmla="*/ 0 h 191"/>
                  <a:gd name="T76" fmla="*/ 0 w 349"/>
                  <a:gd name="T77" fmla="*/ 0 h 19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349"/>
                  <a:gd name="T118" fmla="*/ 0 h 191"/>
                  <a:gd name="T119" fmla="*/ 349 w 349"/>
                  <a:gd name="T120" fmla="*/ 191 h 191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349" h="191">
                    <a:moveTo>
                      <a:pt x="97" y="191"/>
                    </a:moveTo>
                    <a:lnTo>
                      <a:pt x="113" y="190"/>
                    </a:lnTo>
                    <a:lnTo>
                      <a:pt x="129" y="188"/>
                    </a:lnTo>
                    <a:lnTo>
                      <a:pt x="145" y="186"/>
                    </a:lnTo>
                    <a:lnTo>
                      <a:pt x="162" y="182"/>
                    </a:lnTo>
                    <a:lnTo>
                      <a:pt x="178" y="178"/>
                    </a:lnTo>
                    <a:lnTo>
                      <a:pt x="194" y="174"/>
                    </a:lnTo>
                    <a:lnTo>
                      <a:pt x="210" y="170"/>
                    </a:lnTo>
                    <a:lnTo>
                      <a:pt x="226" y="166"/>
                    </a:lnTo>
                    <a:lnTo>
                      <a:pt x="240" y="157"/>
                    </a:lnTo>
                    <a:lnTo>
                      <a:pt x="255" y="150"/>
                    </a:lnTo>
                    <a:lnTo>
                      <a:pt x="271" y="143"/>
                    </a:lnTo>
                    <a:lnTo>
                      <a:pt x="286" y="137"/>
                    </a:lnTo>
                    <a:lnTo>
                      <a:pt x="300" y="131"/>
                    </a:lnTo>
                    <a:lnTo>
                      <a:pt x="314" y="123"/>
                    </a:lnTo>
                    <a:lnTo>
                      <a:pt x="327" y="114"/>
                    </a:lnTo>
                    <a:lnTo>
                      <a:pt x="339" y="103"/>
                    </a:lnTo>
                    <a:lnTo>
                      <a:pt x="340" y="97"/>
                    </a:lnTo>
                    <a:lnTo>
                      <a:pt x="342" y="92"/>
                    </a:lnTo>
                    <a:lnTo>
                      <a:pt x="345" y="87"/>
                    </a:lnTo>
                    <a:lnTo>
                      <a:pt x="349" y="79"/>
                    </a:lnTo>
                    <a:lnTo>
                      <a:pt x="314" y="23"/>
                    </a:lnTo>
                    <a:lnTo>
                      <a:pt x="299" y="10"/>
                    </a:lnTo>
                    <a:lnTo>
                      <a:pt x="282" y="3"/>
                    </a:lnTo>
                    <a:lnTo>
                      <a:pt x="263" y="0"/>
                    </a:lnTo>
                    <a:lnTo>
                      <a:pt x="244" y="1"/>
                    </a:lnTo>
                    <a:lnTo>
                      <a:pt x="225" y="6"/>
                    </a:lnTo>
                    <a:lnTo>
                      <a:pt x="206" y="12"/>
                    </a:lnTo>
                    <a:lnTo>
                      <a:pt x="188" y="20"/>
                    </a:lnTo>
                    <a:lnTo>
                      <a:pt x="173" y="28"/>
                    </a:lnTo>
                    <a:lnTo>
                      <a:pt x="184" y="27"/>
                    </a:lnTo>
                    <a:lnTo>
                      <a:pt x="195" y="28"/>
                    </a:lnTo>
                    <a:lnTo>
                      <a:pt x="206" y="30"/>
                    </a:lnTo>
                    <a:lnTo>
                      <a:pt x="216" y="34"/>
                    </a:lnTo>
                    <a:lnTo>
                      <a:pt x="226" y="39"/>
                    </a:lnTo>
                    <a:lnTo>
                      <a:pt x="235" y="45"/>
                    </a:lnTo>
                    <a:lnTo>
                      <a:pt x="243" y="53"/>
                    </a:lnTo>
                    <a:lnTo>
                      <a:pt x="250" y="62"/>
                    </a:lnTo>
                    <a:lnTo>
                      <a:pt x="243" y="76"/>
                    </a:lnTo>
                    <a:lnTo>
                      <a:pt x="231" y="87"/>
                    </a:lnTo>
                    <a:lnTo>
                      <a:pt x="216" y="96"/>
                    </a:lnTo>
                    <a:lnTo>
                      <a:pt x="199" y="102"/>
                    </a:lnTo>
                    <a:lnTo>
                      <a:pt x="179" y="108"/>
                    </a:lnTo>
                    <a:lnTo>
                      <a:pt x="159" y="114"/>
                    </a:lnTo>
                    <a:lnTo>
                      <a:pt x="140" y="120"/>
                    </a:lnTo>
                    <a:lnTo>
                      <a:pt x="121" y="127"/>
                    </a:lnTo>
                    <a:lnTo>
                      <a:pt x="108" y="127"/>
                    </a:lnTo>
                    <a:lnTo>
                      <a:pt x="96" y="126"/>
                    </a:lnTo>
                    <a:lnTo>
                      <a:pt x="85" y="123"/>
                    </a:lnTo>
                    <a:lnTo>
                      <a:pt x="75" y="119"/>
                    </a:lnTo>
                    <a:lnTo>
                      <a:pt x="65" y="113"/>
                    </a:lnTo>
                    <a:lnTo>
                      <a:pt x="56" y="107"/>
                    </a:lnTo>
                    <a:lnTo>
                      <a:pt x="47" y="100"/>
                    </a:lnTo>
                    <a:lnTo>
                      <a:pt x="39" y="93"/>
                    </a:lnTo>
                    <a:lnTo>
                      <a:pt x="37" y="88"/>
                    </a:lnTo>
                    <a:lnTo>
                      <a:pt x="37" y="82"/>
                    </a:lnTo>
                    <a:lnTo>
                      <a:pt x="37" y="76"/>
                    </a:lnTo>
                    <a:lnTo>
                      <a:pt x="39" y="69"/>
                    </a:lnTo>
                    <a:lnTo>
                      <a:pt x="37" y="65"/>
                    </a:lnTo>
                    <a:lnTo>
                      <a:pt x="35" y="59"/>
                    </a:lnTo>
                    <a:lnTo>
                      <a:pt x="32" y="53"/>
                    </a:lnTo>
                    <a:lnTo>
                      <a:pt x="27" y="49"/>
                    </a:lnTo>
                    <a:lnTo>
                      <a:pt x="20" y="52"/>
                    </a:lnTo>
                    <a:lnTo>
                      <a:pt x="14" y="57"/>
                    </a:lnTo>
                    <a:lnTo>
                      <a:pt x="10" y="64"/>
                    </a:lnTo>
                    <a:lnTo>
                      <a:pt x="6" y="72"/>
                    </a:lnTo>
                    <a:lnTo>
                      <a:pt x="3" y="82"/>
                    </a:lnTo>
                    <a:lnTo>
                      <a:pt x="1" y="92"/>
                    </a:lnTo>
                    <a:lnTo>
                      <a:pt x="0" y="101"/>
                    </a:lnTo>
                    <a:lnTo>
                      <a:pt x="0" y="110"/>
                    </a:lnTo>
                    <a:lnTo>
                      <a:pt x="7" y="127"/>
                    </a:lnTo>
                    <a:lnTo>
                      <a:pt x="16" y="141"/>
                    </a:lnTo>
                    <a:lnTo>
                      <a:pt x="27" y="153"/>
                    </a:lnTo>
                    <a:lnTo>
                      <a:pt x="38" y="163"/>
                    </a:lnTo>
                    <a:lnTo>
                      <a:pt x="51" y="172"/>
                    </a:lnTo>
                    <a:lnTo>
                      <a:pt x="66" y="179"/>
                    </a:lnTo>
                    <a:lnTo>
                      <a:pt x="81" y="185"/>
                    </a:lnTo>
                    <a:lnTo>
                      <a:pt x="97" y="19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05" name="Freeform 369"/>
              <p:cNvSpPr>
                <a:spLocks/>
              </p:cNvSpPr>
              <p:nvPr/>
            </p:nvSpPr>
            <p:spPr bwMode="auto">
              <a:xfrm>
                <a:off x="3633" y="754"/>
                <a:ext cx="23" cy="24"/>
              </a:xfrm>
              <a:custGeom>
                <a:avLst/>
                <a:gdLst>
                  <a:gd name="T0" fmla="*/ 0 w 164"/>
                  <a:gd name="T1" fmla="*/ 0 h 166"/>
                  <a:gd name="T2" fmla="*/ 0 w 164"/>
                  <a:gd name="T3" fmla="*/ 0 h 166"/>
                  <a:gd name="T4" fmla="*/ 0 w 164"/>
                  <a:gd name="T5" fmla="*/ 0 h 166"/>
                  <a:gd name="T6" fmla="*/ 0 w 164"/>
                  <a:gd name="T7" fmla="*/ 0 h 166"/>
                  <a:gd name="T8" fmla="*/ 0 w 164"/>
                  <a:gd name="T9" fmla="*/ 0 h 166"/>
                  <a:gd name="T10" fmla="*/ 0 w 164"/>
                  <a:gd name="T11" fmla="*/ 0 h 166"/>
                  <a:gd name="T12" fmla="*/ 0 w 164"/>
                  <a:gd name="T13" fmla="*/ 0 h 166"/>
                  <a:gd name="T14" fmla="*/ 0 w 164"/>
                  <a:gd name="T15" fmla="*/ 0 h 166"/>
                  <a:gd name="T16" fmla="*/ 0 w 164"/>
                  <a:gd name="T17" fmla="*/ 0 h 166"/>
                  <a:gd name="T18" fmla="*/ 0 w 164"/>
                  <a:gd name="T19" fmla="*/ 0 h 166"/>
                  <a:gd name="T20" fmla="*/ 0 w 164"/>
                  <a:gd name="T21" fmla="*/ 0 h 166"/>
                  <a:gd name="T22" fmla="*/ 0 w 164"/>
                  <a:gd name="T23" fmla="*/ 0 h 166"/>
                  <a:gd name="T24" fmla="*/ 0 w 164"/>
                  <a:gd name="T25" fmla="*/ 0 h 166"/>
                  <a:gd name="T26" fmla="*/ 0 w 164"/>
                  <a:gd name="T27" fmla="*/ 0 h 166"/>
                  <a:gd name="T28" fmla="*/ 0 w 164"/>
                  <a:gd name="T29" fmla="*/ 0 h 166"/>
                  <a:gd name="T30" fmla="*/ 0 w 164"/>
                  <a:gd name="T31" fmla="*/ 0 h 166"/>
                  <a:gd name="T32" fmla="*/ 0 w 164"/>
                  <a:gd name="T33" fmla="*/ 0 h 166"/>
                  <a:gd name="T34" fmla="*/ 0 w 164"/>
                  <a:gd name="T35" fmla="*/ 0 h 166"/>
                  <a:gd name="T36" fmla="*/ 0 w 164"/>
                  <a:gd name="T37" fmla="*/ 0 h 166"/>
                  <a:gd name="T38" fmla="*/ 0 w 164"/>
                  <a:gd name="T39" fmla="*/ 0 h 166"/>
                  <a:gd name="T40" fmla="*/ 0 w 164"/>
                  <a:gd name="T41" fmla="*/ 0 h 166"/>
                  <a:gd name="T42" fmla="*/ 0 w 164"/>
                  <a:gd name="T43" fmla="*/ 0 h 166"/>
                  <a:gd name="T44" fmla="*/ 0 w 164"/>
                  <a:gd name="T45" fmla="*/ 0 h 166"/>
                  <a:gd name="T46" fmla="*/ 0 w 164"/>
                  <a:gd name="T47" fmla="*/ 0 h 166"/>
                  <a:gd name="T48" fmla="*/ 0 w 164"/>
                  <a:gd name="T49" fmla="*/ 0 h 166"/>
                  <a:gd name="T50" fmla="*/ 0 w 164"/>
                  <a:gd name="T51" fmla="*/ 0 h 166"/>
                  <a:gd name="T52" fmla="*/ 0 w 164"/>
                  <a:gd name="T53" fmla="*/ 0 h 166"/>
                  <a:gd name="T54" fmla="*/ 0 w 164"/>
                  <a:gd name="T55" fmla="*/ 0 h 166"/>
                  <a:gd name="T56" fmla="*/ 0 w 164"/>
                  <a:gd name="T57" fmla="*/ 0 h 166"/>
                  <a:gd name="T58" fmla="*/ 0 w 164"/>
                  <a:gd name="T59" fmla="*/ 0 h 166"/>
                  <a:gd name="T60" fmla="*/ 0 w 164"/>
                  <a:gd name="T61" fmla="*/ 0 h 166"/>
                  <a:gd name="T62" fmla="*/ 0 w 164"/>
                  <a:gd name="T63" fmla="*/ 0 h 166"/>
                  <a:gd name="T64" fmla="*/ 0 w 164"/>
                  <a:gd name="T65" fmla="*/ 0 h 166"/>
                  <a:gd name="T66" fmla="*/ 0 w 164"/>
                  <a:gd name="T67" fmla="*/ 0 h 166"/>
                  <a:gd name="T68" fmla="*/ 0 w 164"/>
                  <a:gd name="T69" fmla="*/ 0 h 166"/>
                  <a:gd name="T70" fmla="*/ 0 w 164"/>
                  <a:gd name="T71" fmla="*/ 0 h 166"/>
                  <a:gd name="T72" fmla="*/ 0 w 164"/>
                  <a:gd name="T73" fmla="*/ 0 h 166"/>
                  <a:gd name="T74" fmla="*/ 0 w 164"/>
                  <a:gd name="T75" fmla="*/ 0 h 166"/>
                  <a:gd name="T76" fmla="*/ 0 w 164"/>
                  <a:gd name="T77" fmla="*/ 0 h 166"/>
                  <a:gd name="T78" fmla="*/ 0 w 164"/>
                  <a:gd name="T79" fmla="*/ 0 h 166"/>
                  <a:gd name="T80" fmla="*/ 0 w 164"/>
                  <a:gd name="T81" fmla="*/ 0 h 166"/>
                  <a:gd name="T82" fmla="*/ 0 w 164"/>
                  <a:gd name="T83" fmla="*/ 0 h 166"/>
                  <a:gd name="T84" fmla="*/ 0 w 164"/>
                  <a:gd name="T85" fmla="*/ 0 h 166"/>
                  <a:gd name="T86" fmla="*/ 0 w 164"/>
                  <a:gd name="T87" fmla="*/ 0 h 166"/>
                  <a:gd name="T88" fmla="*/ 0 w 164"/>
                  <a:gd name="T89" fmla="*/ 0 h 166"/>
                  <a:gd name="T90" fmla="*/ 0 w 164"/>
                  <a:gd name="T91" fmla="*/ 0 h 166"/>
                  <a:gd name="T92" fmla="*/ 0 w 164"/>
                  <a:gd name="T93" fmla="*/ 0 h 166"/>
                  <a:gd name="T94" fmla="*/ 0 w 164"/>
                  <a:gd name="T95" fmla="*/ 0 h 166"/>
                  <a:gd name="T96" fmla="*/ 0 w 164"/>
                  <a:gd name="T97" fmla="*/ 0 h 166"/>
                  <a:gd name="T98" fmla="*/ 0 w 164"/>
                  <a:gd name="T99" fmla="*/ 0 h 166"/>
                  <a:gd name="T100" fmla="*/ 0 w 164"/>
                  <a:gd name="T101" fmla="*/ 0 h 166"/>
                  <a:gd name="T102" fmla="*/ 0 w 164"/>
                  <a:gd name="T103" fmla="*/ 0 h 166"/>
                  <a:gd name="T104" fmla="*/ 0 w 164"/>
                  <a:gd name="T105" fmla="*/ 0 h 166"/>
                  <a:gd name="T106" fmla="*/ 0 w 164"/>
                  <a:gd name="T107" fmla="*/ 0 h 166"/>
                  <a:gd name="T108" fmla="*/ 0 w 164"/>
                  <a:gd name="T109" fmla="*/ 0 h 166"/>
                  <a:gd name="T110" fmla="*/ 0 w 164"/>
                  <a:gd name="T111" fmla="*/ 0 h 166"/>
                  <a:gd name="T112" fmla="*/ 0 w 164"/>
                  <a:gd name="T113" fmla="*/ 0 h 166"/>
                  <a:gd name="T114" fmla="*/ 0 w 164"/>
                  <a:gd name="T115" fmla="*/ 0 h 166"/>
                  <a:gd name="T116" fmla="*/ 0 w 164"/>
                  <a:gd name="T117" fmla="*/ 0 h 166"/>
                  <a:gd name="T118" fmla="*/ 0 w 164"/>
                  <a:gd name="T119" fmla="*/ 0 h 166"/>
                  <a:gd name="T120" fmla="*/ 0 w 164"/>
                  <a:gd name="T121" fmla="*/ 0 h 16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164"/>
                  <a:gd name="T184" fmla="*/ 0 h 166"/>
                  <a:gd name="T185" fmla="*/ 164 w 164"/>
                  <a:gd name="T186" fmla="*/ 166 h 16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164" h="166">
                    <a:moveTo>
                      <a:pt x="56" y="166"/>
                    </a:moveTo>
                    <a:lnTo>
                      <a:pt x="107" y="158"/>
                    </a:lnTo>
                    <a:lnTo>
                      <a:pt x="158" y="122"/>
                    </a:lnTo>
                    <a:lnTo>
                      <a:pt x="161" y="117"/>
                    </a:lnTo>
                    <a:lnTo>
                      <a:pt x="163" y="111"/>
                    </a:lnTo>
                    <a:lnTo>
                      <a:pt x="164" y="104"/>
                    </a:lnTo>
                    <a:lnTo>
                      <a:pt x="164" y="97"/>
                    </a:lnTo>
                    <a:lnTo>
                      <a:pt x="163" y="89"/>
                    </a:lnTo>
                    <a:lnTo>
                      <a:pt x="162" y="81"/>
                    </a:lnTo>
                    <a:lnTo>
                      <a:pt x="160" y="73"/>
                    </a:lnTo>
                    <a:lnTo>
                      <a:pt x="158" y="66"/>
                    </a:lnTo>
                    <a:lnTo>
                      <a:pt x="100" y="17"/>
                    </a:lnTo>
                    <a:lnTo>
                      <a:pt x="30" y="0"/>
                    </a:lnTo>
                    <a:lnTo>
                      <a:pt x="23" y="4"/>
                    </a:lnTo>
                    <a:lnTo>
                      <a:pt x="16" y="8"/>
                    </a:lnTo>
                    <a:lnTo>
                      <a:pt x="10" y="15"/>
                    </a:lnTo>
                    <a:lnTo>
                      <a:pt x="4" y="25"/>
                    </a:lnTo>
                    <a:lnTo>
                      <a:pt x="9" y="27"/>
                    </a:lnTo>
                    <a:lnTo>
                      <a:pt x="13" y="29"/>
                    </a:lnTo>
                    <a:lnTo>
                      <a:pt x="18" y="31"/>
                    </a:lnTo>
                    <a:lnTo>
                      <a:pt x="26" y="32"/>
                    </a:lnTo>
                    <a:lnTo>
                      <a:pt x="32" y="39"/>
                    </a:lnTo>
                    <a:lnTo>
                      <a:pt x="40" y="46"/>
                    </a:lnTo>
                    <a:lnTo>
                      <a:pt x="49" y="53"/>
                    </a:lnTo>
                    <a:lnTo>
                      <a:pt x="57" y="60"/>
                    </a:lnTo>
                    <a:lnTo>
                      <a:pt x="65" y="68"/>
                    </a:lnTo>
                    <a:lnTo>
                      <a:pt x="72" y="77"/>
                    </a:lnTo>
                    <a:lnTo>
                      <a:pt x="77" y="87"/>
                    </a:lnTo>
                    <a:lnTo>
                      <a:pt x="80" y="98"/>
                    </a:lnTo>
                    <a:lnTo>
                      <a:pt x="77" y="102"/>
                    </a:lnTo>
                    <a:lnTo>
                      <a:pt x="74" y="107"/>
                    </a:lnTo>
                    <a:lnTo>
                      <a:pt x="71" y="111"/>
                    </a:lnTo>
                    <a:lnTo>
                      <a:pt x="68" y="114"/>
                    </a:lnTo>
                    <a:lnTo>
                      <a:pt x="64" y="118"/>
                    </a:lnTo>
                    <a:lnTo>
                      <a:pt x="59" y="120"/>
                    </a:lnTo>
                    <a:lnTo>
                      <a:pt x="54" y="121"/>
                    </a:lnTo>
                    <a:lnTo>
                      <a:pt x="48" y="122"/>
                    </a:lnTo>
                    <a:lnTo>
                      <a:pt x="41" y="123"/>
                    </a:lnTo>
                    <a:lnTo>
                      <a:pt x="34" y="122"/>
                    </a:lnTo>
                    <a:lnTo>
                      <a:pt x="29" y="120"/>
                    </a:lnTo>
                    <a:lnTo>
                      <a:pt x="24" y="116"/>
                    </a:lnTo>
                    <a:lnTo>
                      <a:pt x="19" y="111"/>
                    </a:lnTo>
                    <a:lnTo>
                      <a:pt x="14" y="106"/>
                    </a:lnTo>
                    <a:lnTo>
                      <a:pt x="9" y="101"/>
                    </a:lnTo>
                    <a:lnTo>
                      <a:pt x="4" y="95"/>
                    </a:lnTo>
                    <a:lnTo>
                      <a:pt x="1" y="99"/>
                    </a:lnTo>
                    <a:lnTo>
                      <a:pt x="0" y="105"/>
                    </a:lnTo>
                    <a:lnTo>
                      <a:pt x="1" y="111"/>
                    </a:lnTo>
                    <a:lnTo>
                      <a:pt x="3" y="117"/>
                    </a:lnTo>
                    <a:lnTo>
                      <a:pt x="5" y="123"/>
                    </a:lnTo>
                    <a:lnTo>
                      <a:pt x="8" y="129"/>
                    </a:lnTo>
                    <a:lnTo>
                      <a:pt x="11" y="135"/>
                    </a:lnTo>
                    <a:lnTo>
                      <a:pt x="13" y="139"/>
                    </a:lnTo>
                    <a:lnTo>
                      <a:pt x="18" y="142"/>
                    </a:lnTo>
                    <a:lnTo>
                      <a:pt x="24" y="146"/>
                    </a:lnTo>
                    <a:lnTo>
                      <a:pt x="28" y="150"/>
                    </a:lnTo>
                    <a:lnTo>
                      <a:pt x="33" y="154"/>
                    </a:lnTo>
                    <a:lnTo>
                      <a:pt x="39" y="158"/>
                    </a:lnTo>
                    <a:lnTo>
                      <a:pt x="44" y="161"/>
                    </a:lnTo>
                    <a:lnTo>
                      <a:pt x="50" y="164"/>
                    </a:lnTo>
                    <a:lnTo>
                      <a:pt x="56" y="16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06" name="Freeform 370"/>
              <p:cNvSpPr>
                <a:spLocks/>
              </p:cNvSpPr>
              <p:nvPr/>
            </p:nvSpPr>
            <p:spPr bwMode="auto">
              <a:xfrm>
                <a:off x="3683" y="727"/>
                <a:ext cx="44" cy="28"/>
              </a:xfrm>
              <a:custGeom>
                <a:avLst/>
                <a:gdLst>
                  <a:gd name="T0" fmla="*/ 0 w 309"/>
                  <a:gd name="T1" fmla="*/ 0 h 190"/>
                  <a:gd name="T2" fmla="*/ 0 w 309"/>
                  <a:gd name="T3" fmla="*/ 0 h 190"/>
                  <a:gd name="T4" fmla="*/ 0 w 309"/>
                  <a:gd name="T5" fmla="*/ 0 h 190"/>
                  <a:gd name="T6" fmla="*/ 0 w 309"/>
                  <a:gd name="T7" fmla="*/ 0 h 190"/>
                  <a:gd name="T8" fmla="*/ 0 w 309"/>
                  <a:gd name="T9" fmla="*/ 0 h 190"/>
                  <a:gd name="T10" fmla="*/ 0 w 309"/>
                  <a:gd name="T11" fmla="*/ 0 h 190"/>
                  <a:gd name="T12" fmla="*/ 0 w 309"/>
                  <a:gd name="T13" fmla="*/ 0 h 190"/>
                  <a:gd name="T14" fmla="*/ 0 w 309"/>
                  <a:gd name="T15" fmla="*/ 0 h 190"/>
                  <a:gd name="T16" fmla="*/ 0 w 309"/>
                  <a:gd name="T17" fmla="*/ 0 h 190"/>
                  <a:gd name="T18" fmla="*/ 0 w 309"/>
                  <a:gd name="T19" fmla="*/ 0 h 190"/>
                  <a:gd name="T20" fmla="*/ 0 w 309"/>
                  <a:gd name="T21" fmla="*/ 0 h 190"/>
                  <a:gd name="T22" fmla="*/ 0 w 309"/>
                  <a:gd name="T23" fmla="*/ 0 h 190"/>
                  <a:gd name="T24" fmla="*/ 0 w 309"/>
                  <a:gd name="T25" fmla="*/ 0 h 190"/>
                  <a:gd name="T26" fmla="*/ 0 w 309"/>
                  <a:gd name="T27" fmla="*/ 0 h 190"/>
                  <a:gd name="T28" fmla="*/ 0 w 309"/>
                  <a:gd name="T29" fmla="*/ 0 h 190"/>
                  <a:gd name="T30" fmla="*/ 0 w 309"/>
                  <a:gd name="T31" fmla="*/ 0 h 190"/>
                  <a:gd name="T32" fmla="*/ 0 w 309"/>
                  <a:gd name="T33" fmla="*/ 0 h 190"/>
                  <a:gd name="T34" fmla="*/ 0 w 309"/>
                  <a:gd name="T35" fmla="*/ 0 h 190"/>
                  <a:gd name="T36" fmla="*/ 0 w 309"/>
                  <a:gd name="T37" fmla="*/ 0 h 190"/>
                  <a:gd name="T38" fmla="*/ 0 w 309"/>
                  <a:gd name="T39" fmla="*/ 0 h 190"/>
                  <a:gd name="T40" fmla="*/ 0 w 309"/>
                  <a:gd name="T41" fmla="*/ 0 h 190"/>
                  <a:gd name="T42" fmla="*/ 0 w 309"/>
                  <a:gd name="T43" fmla="*/ 0 h 190"/>
                  <a:gd name="T44" fmla="*/ 0 w 309"/>
                  <a:gd name="T45" fmla="*/ 0 h 190"/>
                  <a:gd name="T46" fmla="*/ 0 w 309"/>
                  <a:gd name="T47" fmla="*/ 0 h 190"/>
                  <a:gd name="T48" fmla="*/ 0 w 309"/>
                  <a:gd name="T49" fmla="*/ 0 h 190"/>
                  <a:gd name="T50" fmla="*/ 0 w 309"/>
                  <a:gd name="T51" fmla="*/ 0 h 190"/>
                  <a:gd name="T52" fmla="*/ 0 w 309"/>
                  <a:gd name="T53" fmla="*/ 0 h 190"/>
                  <a:gd name="T54" fmla="*/ 0 w 309"/>
                  <a:gd name="T55" fmla="*/ 0 h 190"/>
                  <a:gd name="T56" fmla="*/ 0 w 309"/>
                  <a:gd name="T57" fmla="*/ 0 h 190"/>
                  <a:gd name="T58" fmla="*/ 0 w 309"/>
                  <a:gd name="T59" fmla="*/ 0 h 190"/>
                  <a:gd name="T60" fmla="*/ 0 w 309"/>
                  <a:gd name="T61" fmla="*/ 0 h 190"/>
                  <a:gd name="T62" fmla="*/ 0 w 309"/>
                  <a:gd name="T63" fmla="*/ 0 h 190"/>
                  <a:gd name="T64" fmla="*/ 0 w 309"/>
                  <a:gd name="T65" fmla="*/ 0 h 190"/>
                  <a:gd name="T66" fmla="*/ 0 w 309"/>
                  <a:gd name="T67" fmla="*/ 0 h 190"/>
                  <a:gd name="T68" fmla="*/ 0 w 309"/>
                  <a:gd name="T69" fmla="*/ 0 h 190"/>
                  <a:gd name="T70" fmla="*/ 0 w 309"/>
                  <a:gd name="T71" fmla="*/ 0 h 190"/>
                  <a:gd name="T72" fmla="*/ 0 w 309"/>
                  <a:gd name="T73" fmla="*/ 0 h 190"/>
                  <a:gd name="T74" fmla="*/ 0 w 309"/>
                  <a:gd name="T75" fmla="*/ 0 h 190"/>
                  <a:gd name="T76" fmla="*/ 0 w 309"/>
                  <a:gd name="T77" fmla="*/ 0 h 190"/>
                  <a:gd name="T78" fmla="*/ 0 w 309"/>
                  <a:gd name="T79" fmla="*/ 0 h 190"/>
                  <a:gd name="T80" fmla="*/ 0 w 309"/>
                  <a:gd name="T81" fmla="*/ 0 h 190"/>
                  <a:gd name="T82" fmla="*/ 0 w 309"/>
                  <a:gd name="T83" fmla="*/ 0 h 190"/>
                  <a:gd name="T84" fmla="*/ 0 w 309"/>
                  <a:gd name="T85" fmla="*/ 0 h 190"/>
                  <a:gd name="T86" fmla="*/ 0 w 309"/>
                  <a:gd name="T87" fmla="*/ 0 h 190"/>
                  <a:gd name="T88" fmla="*/ 0 w 309"/>
                  <a:gd name="T89" fmla="*/ 0 h 19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309"/>
                  <a:gd name="T136" fmla="*/ 0 h 190"/>
                  <a:gd name="T137" fmla="*/ 309 w 309"/>
                  <a:gd name="T138" fmla="*/ 190 h 19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309" h="190">
                    <a:moveTo>
                      <a:pt x="105" y="189"/>
                    </a:moveTo>
                    <a:lnTo>
                      <a:pt x="118" y="190"/>
                    </a:lnTo>
                    <a:lnTo>
                      <a:pt x="132" y="189"/>
                    </a:lnTo>
                    <a:lnTo>
                      <a:pt x="145" y="189"/>
                    </a:lnTo>
                    <a:lnTo>
                      <a:pt x="158" y="187"/>
                    </a:lnTo>
                    <a:lnTo>
                      <a:pt x="171" y="185"/>
                    </a:lnTo>
                    <a:lnTo>
                      <a:pt x="184" y="182"/>
                    </a:lnTo>
                    <a:lnTo>
                      <a:pt x="197" y="178"/>
                    </a:lnTo>
                    <a:lnTo>
                      <a:pt x="209" y="174"/>
                    </a:lnTo>
                    <a:lnTo>
                      <a:pt x="221" y="168"/>
                    </a:lnTo>
                    <a:lnTo>
                      <a:pt x="233" y="162"/>
                    </a:lnTo>
                    <a:lnTo>
                      <a:pt x="244" y="156"/>
                    </a:lnTo>
                    <a:lnTo>
                      <a:pt x="255" y="148"/>
                    </a:lnTo>
                    <a:lnTo>
                      <a:pt x="265" y="139"/>
                    </a:lnTo>
                    <a:lnTo>
                      <a:pt x="275" y="130"/>
                    </a:lnTo>
                    <a:lnTo>
                      <a:pt x="284" y="120"/>
                    </a:lnTo>
                    <a:lnTo>
                      <a:pt x="292" y="109"/>
                    </a:lnTo>
                    <a:lnTo>
                      <a:pt x="295" y="103"/>
                    </a:lnTo>
                    <a:lnTo>
                      <a:pt x="298" y="98"/>
                    </a:lnTo>
                    <a:lnTo>
                      <a:pt x="300" y="93"/>
                    </a:lnTo>
                    <a:lnTo>
                      <a:pt x="302" y="89"/>
                    </a:lnTo>
                    <a:lnTo>
                      <a:pt x="303" y="86"/>
                    </a:lnTo>
                    <a:lnTo>
                      <a:pt x="305" y="82"/>
                    </a:lnTo>
                    <a:lnTo>
                      <a:pt x="307" y="79"/>
                    </a:lnTo>
                    <a:lnTo>
                      <a:pt x="309" y="75"/>
                    </a:lnTo>
                    <a:lnTo>
                      <a:pt x="309" y="71"/>
                    </a:lnTo>
                    <a:lnTo>
                      <a:pt x="308" y="67"/>
                    </a:lnTo>
                    <a:lnTo>
                      <a:pt x="307" y="63"/>
                    </a:lnTo>
                    <a:lnTo>
                      <a:pt x="304" y="58"/>
                    </a:lnTo>
                    <a:lnTo>
                      <a:pt x="297" y="51"/>
                    </a:lnTo>
                    <a:lnTo>
                      <a:pt x="290" y="44"/>
                    </a:lnTo>
                    <a:lnTo>
                      <a:pt x="281" y="37"/>
                    </a:lnTo>
                    <a:lnTo>
                      <a:pt x="272" y="30"/>
                    </a:lnTo>
                    <a:lnTo>
                      <a:pt x="262" y="24"/>
                    </a:lnTo>
                    <a:lnTo>
                      <a:pt x="251" y="20"/>
                    </a:lnTo>
                    <a:lnTo>
                      <a:pt x="239" y="17"/>
                    </a:lnTo>
                    <a:lnTo>
                      <a:pt x="227" y="17"/>
                    </a:lnTo>
                    <a:lnTo>
                      <a:pt x="224" y="23"/>
                    </a:lnTo>
                    <a:lnTo>
                      <a:pt x="222" y="29"/>
                    </a:lnTo>
                    <a:lnTo>
                      <a:pt x="222" y="35"/>
                    </a:lnTo>
                    <a:lnTo>
                      <a:pt x="222" y="41"/>
                    </a:lnTo>
                    <a:lnTo>
                      <a:pt x="222" y="48"/>
                    </a:lnTo>
                    <a:lnTo>
                      <a:pt x="222" y="54"/>
                    </a:lnTo>
                    <a:lnTo>
                      <a:pt x="222" y="61"/>
                    </a:lnTo>
                    <a:lnTo>
                      <a:pt x="222" y="68"/>
                    </a:lnTo>
                    <a:lnTo>
                      <a:pt x="212" y="83"/>
                    </a:lnTo>
                    <a:lnTo>
                      <a:pt x="199" y="95"/>
                    </a:lnTo>
                    <a:lnTo>
                      <a:pt x="183" y="105"/>
                    </a:lnTo>
                    <a:lnTo>
                      <a:pt x="166" y="113"/>
                    </a:lnTo>
                    <a:lnTo>
                      <a:pt x="147" y="119"/>
                    </a:lnTo>
                    <a:lnTo>
                      <a:pt x="127" y="123"/>
                    </a:lnTo>
                    <a:lnTo>
                      <a:pt x="107" y="125"/>
                    </a:lnTo>
                    <a:lnTo>
                      <a:pt x="88" y="126"/>
                    </a:lnTo>
                    <a:lnTo>
                      <a:pt x="83" y="124"/>
                    </a:lnTo>
                    <a:lnTo>
                      <a:pt x="79" y="121"/>
                    </a:lnTo>
                    <a:lnTo>
                      <a:pt x="74" y="118"/>
                    </a:lnTo>
                    <a:lnTo>
                      <a:pt x="70" y="113"/>
                    </a:lnTo>
                    <a:lnTo>
                      <a:pt x="66" y="109"/>
                    </a:lnTo>
                    <a:lnTo>
                      <a:pt x="63" y="104"/>
                    </a:lnTo>
                    <a:lnTo>
                      <a:pt x="60" y="98"/>
                    </a:lnTo>
                    <a:lnTo>
                      <a:pt x="59" y="92"/>
                    </a:lnTo>
                    <a:lnTo>
                      <a:pt x="76" y="60"/>
                    </a:lnTo>
                    <a:lnTo>
                      <a:pt x="137" y="34"/>
                    </a:lnTo>
                    <a:lnTo>
                      <a:pt x="138" y="28"/>
                    </a:lnTo>
                    <a:lnTo>
                      <a:pt x="138" y="23"/>
                    </a:lnTo>
                    <a:lnTo>
                      <a:pt x="138" y="18"/>
                    </a:lnTo>
                    <a:lnTo>
                      <a:pt x="139" y="12"/>
                    </a:lnTo>
                    <a:lnTo>
                      <a:pt x="136" y="7"/>
                    </a:lnTo>
                    <a:lnTo>
                      <a:pt x="135" y="6"/>
                    </a:lnTo>
                    <a:lnTo>
                      <a:pt x="134" y="5"/>
                    </a:lnTo>
                    <a:lnTo>
                      <a:pt x="129" y="0"/>
                    </a:lnTo>
                    <a:lnTo>
                      <a:pt x="114" y="1"/>
                    </a:lnTo>
                    <a:lnTo>
                      <a:pt x="98" y="3"/>
                    </a:lnTo>
                    <a:lnTo>
                      <a:pt x="83" y="7"/>
                    </a:lnTo>
                    <a:lnTo>
                      <a:pt x="69" y="13"/>
                    </a:lnTo>
                    <a:lnTo>
                      <a:pt x="55" y="20"/>
                    </a:lnTo>
                    <a:lnTo>
                      <a:pt x="44" y="29"/>
                    </a:lnTo>
                    <a:lnTo>
                      <a:pt x="33" y="39"/>
                    </a:lnTo>
                    <a:lnTo>
                      <a:pt x="25" y="51"/>
                    </a:lnTo>
                    <a:lnTo>
                      <a:pt x="21" y="59"/>
                    </a:lnTo>
                    <a:lnTo>
                      <a:pt x="18" y="67"/>
                    </a:lnTo>
                    <a:lnTo>
                      <a:pt x="15" y="74"/>
                    </a:lnTo>
                    <a:lnTo>
                      <a:pt x="13" y="81"/>
                    </a:lnTo>
                    <a:lnTo>
                      <a:pt x="10" y="87"/>
                    </a:lnTo>
                    <a:lnTo>
                      <a:pt x="7" y="94"/>
                    </a:lnTo>
                    <a:lnTo>
                      <a:pt x="4" y="101"/>
                    </a:lnTo>
                    <a:lnTo>
                      <a:pt x="0" y="109"/>
                    </a:lnTo>
                    <a:lnTo>
                      <a:pt x="25" y="155"/>
                    </a:lnTo>
                    <a:lnTo>
                      <a:pt x="76" y="182"/>
                    </a:lnTo>
                    <a:lnTo>
                      <a:pt x="105" y="18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07" name="Freeform 371"/>
              <p:cNvSpPr>
                <a:spLocks/>
              </p:cNvSpPr>
              <p:nvPr/>
            </p:nvSpPr>
            <p:spPr bwMode="auto">
              <a:xfrm>
                <a:off x="3624" y="708"/>
                <a:ext cx="43" cy="25"/>
              </a:xfrm>
              <a:custGeom>
                <a:avLst/>
                <a:gdLst>
                  <a:gd name="T0" fmla="*/ 0 w 302"/>
                  <a:gd name="T1" fmla="*/ 0 h 174"/>
                  <a:gd name="T2" fmla="*/ 0 w 302"/>
                  <a:gd name="T3" fmla="*/ 0 h 174"/>
                  <a:gd name="T4" fmla="*/ 0 w 302"/>
                  <a:gd name="T5" fmla="*/ 0 h 174"/>
                  <a:gd name="T6" fmla="*/ 0 w 302"/>
                  <a:gd name="T7" fmla="*/ 0 h 174"/>
                  <a:gd name="T8" fmla="*/ 0 w 302"/>
                  <a:gd name="T9" fmla="*/ 0 h 174"/>
                  <a:gd name="T10" fmla="*/ 0 w 302"/>
                  <a:gd name="T11" fmla="*/ 0 h 174"/>
                  <a:gd name="T12" fmla="*/ 0 w 302"/>
                  <a:gd name="T13" fmla="*/ 0 h 174"/>
                  <a:gd name="T14" fmla="*/ 0 w 302"/>
                  <a:gd name="T15" fmla="*/ 0 h 174"/>
                  <a:gd name="T16" fmla="*/ 0 w 302"/>
                  <a:gd name="T17" fmla="*/ 0 h 174"/>
                  <a:gd name="T18" fmla="*/ 0 w 302"/>
                  <a:gd name="T19" fmla="*/ 0 h 174"/>
                  <a:gd name="T20" fmla="*/ 0 w 302"/>
                  <a:gd name="T21" fmla="*/ 0 h 174"/>
                  <a:gd name="T22" fmla="*/ 0 w 302"/>
                  <a:gd name="T23" fmla="*/ 0 h 174"/>
                  <a:gd name="T24" fmla="*/ 0 w 302"/>
                  <a:gd name="T25" fmla="*/ 0 h 174"/>
                  <a:gd name="T26" fmla="*/ 0 w 302"/>
                  <a:gd name="T27" fmla="*/ 0 h 174"/>
                  <a:gd name="T28" fmla="*/ 0 w 302"/>
                  <a:gd name="T29" fmla="*/ 0 h 174"/>
                  <a:gd name="T30" fmla="*/ 0 w 302"/>
                  <a:gd name="T31" fmla="*/ 0 h 174"/>
                  <a:gd name="T32" fmla="*/ 0 w 302"/>
                  <a:gd name="T33" fmla="*/ 0 h 174"/>
                  <a:gd name="T34" fmla="*/ 0 w 302"/>
                  <a:gd name="T35" fmla="*/ 0 h 174"/>
                  <a:gd name="T36" fmla="*/ 0 w 302"/>
                  <a:gd name="T37" fmla="*/ 0 h 174"/>
                  <a:gd name="T38" fmla="*/ 0 w 302"/>
                  <a:gd name="T39" fmla="*/ 0 h 174"/>
                  <a:gd name="T40" fmla="*/ 0 w 302"/>
                  <a:gd name="T41" fmla="*/ 0 h 174"/>
                  <a:gd name="T42" fmla="*/ 0 w 302"/>
                  <a:gd name="T43" fmla="*/ 0 h 174"/>
                  <a:gd name="T44" fmla="*/ 0 w 302"/>
                  <a:gd name="T45" fmla="*/ 0 h 174"/>
                  <a:gd name="T46" fmla="*/ 0 w 302"/>
                  <a:gd name="T47" fmla="*/ 0 h 174"/>
                  <a:gd name="T48" fmla="*/ 0 w 302"/>
                  <a:gd name="T49" fmla="*/ 0 h 174"/>
                  <a:gd name="T50" fmla="*/ 0 w 302"/>
                  <a:gd name="T51" fmla="*/ 0 h 174"/>
                  <a:gd name="T52" fmla="*/ 0 w 302"/>
                  <a:gd name="T53" fmla="*/ 0 h 174"/>
                  <a:gd name="T54" fmla="*/ 0 w 302"/>
                  <a:gd name="T55" fmla="*/ 0 h 174"/>
                  <a:gd name="T56" fmla="*/ 0 w 302"/>
                  <a:gd name="T57" fmla="*/ 0 h 174"/>
                  <a:gd name="T58" fmla="*/ 0 w 302"/>
                  <a:gd name="T59" fmla="*/ 0 h 174"/>
                  <a:gd name="T60" fmla="*/ 0 w 302"/>
                  <a:gd name="T61" fmla="*/ 0 h 174"/>
                  <a:gd name="T62" fmla="*/ 0 w 302"/>
                  <a:gd name="T63" fmla="*/ 0 h 174"/>
                  <a:gd name="T64" fmla="*/ 0 w 302"/>
                  <a:gd name="T65" fmla="*/ 0 h 174"/>
                  <a:gd name="T66" fmla="*/ 0 w 302"/>
                  <a:gd name="T67" fmla="*/ 0 h 174"/>
                  <a:gd name="T68" fmla="*/ 0 w 302"/>
                  <a:gd name="T69" fmla="*/ 0 h 174"/>
                  <a:gd name="T70" fmla="*/ 0 w 302"/>
                  <a:gd name="T71" fmla="*/ 0 h 174"/>
                  <a:gd name="T72" fmla="*/ 0 w 302"/>
                  <a:gd name="T73" fmla="*/ 0 h 174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302"/>
                  <a:gd name="T112" fmla="*/ 0 h 174"/>
                  <a:gd name="T113" fmla="*/ 302 w 302"/>
                  <a:gd name="T114" fmla="*/ 174 h 174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302" h="174">
                    <a:moveTo>
                      <a:pt x="90" y="174"/>
                    </a:moveTo>
                    <a:lnTo>
                      <a:pt x="106" y="174"/>
                    </a:lnTo>
                    <a:lnTo>
                      <a:pt x="121" y="172"/>
                    </a:lnTo>
                    <a:lnTo>
                      <a:pt x="137" y="169"/>
                    </a:lnTo>
                    <a:lnTo>
                      <a:pt x="154" y="165"/>
                    </a:lnTo>
                    <a:lnTo>
                      <a:pt x="170" y="162"/>
                    </a:lnTo>
                    <a:lnTo>
                      <a:pt x="186" y="159"/>
                    </a:lnTo>
                    <a:lnTo>
                      <a:pt x="202" y="157"/>
                    </a:lnTo>
                    <a:lnTo>
                      <a:pt x="217" y="157"/>
                    </a:lnTo>
                    <a:lnTo>
                      <a:pt x="232" y="152"/>
                    </a:lnTo>
                    <a:lnTo>
                      <a:pt x="245" y="145"/>
                    </a:lnTo>
                    <a:lnTo>
                      <a:pt x="257" y="137"/>
                    </a:lnTo>
                    <a:lnTo>
                      <a:pt x="269" y="128"/>
                    </a:lnTo>
                    <a:lnTo>
                      <a:pt x="278" y="118"/>
                    </a:lnTo>
                    <a:lnTo>
                      <a:pt x="287" y="108"/>
                    </a:lnTo>
                    <a:lnTo>
                      <a:pt x="295" y="97"/>
                    </a:lnTo>
                    <a:lnTo>
                      <a:pt x="302" y="86"/>
                    </a:lnTo>
                    <a:lnTo>
                      <a:pt x="302" y="80"/>
                    </a:lnTo>
                    <a:lnTo>
                      <a:pt x="302" y="74"/>
                    </a:lnTo>
                    <a:lnTo>
                      <a:pt x="302" y="68"/>
                    </a:lnTo>
                    <a:lnTo>
                      <a:pt x="302" y="60"/>
                    </a:lnTo>
                    <a:lnTo>
                      <a:pt x="296" y="50"/>
                    </a:lnTo>
                    <a:lnTo>
                      <a:pt x="288" y="42"/>
                    </a:lnTo>
                    <a:lnTo>
                      <a:pt x="278" y="34"/>
                    </a:lnTo>
                    <a:lnTo>
                      <a:pt x="268" y="27"/>
                    </a:lnTo>
                    <a:lnTo>
                      <a:pt x="256" y="20"/>
                    </a:lnTo>
                    <a:lnTo>
                      <a:pt x="245" y="15"/>
                    </a:lnTo>
                    <a:lnTo>
                      <a:pt x="233" y="10"/>
                    </a:lnTo>
                    <a:lnTo>
                      <a:pt x="222" y="6"/>
                    </a:lnTo>
                    <a:lnTo>
                      <a:pt x="218" y="7"/>
                    </a:lnTo>
                    <a:lnTo>
                      <a:pt x="216" y="8"/>
                    </a:lnTo>
                    <a:lnTo>
                      <a:pt x="214" y="9"/>
                    </a:lnTo>
                    <a:lnTo>
                      <a:pt x="207" y="11"/>
                    </a:lnTo>
                    <a:lnTo>
                      <a:pt x="188" y="77"/>
                    </a:lnTo>
                    <a:lnTo>
                      <a:pt x="171" y="85"/>
                    </a:lnTo>
                    <a:lnTo>
                      <a:pt x="153" y="92"/>
                    </a:lnTo>
                    <a:lnTo>
                      <a:pt x="132" y="98"/>
                    </a:lnTo>
                    <a:lnTo>
                      <a:pt x="111" y="103"/>
                    </a:lnTo>
                    <a:lnTo>
                      <a:pt x="89" y="106"/>
                    </a:lnTo>
                    <a:lnTo>
                      <a:pt x="68" y="108"/>
                    </a:lnTo>
                    <a:lnTo>
                      <a:pt x="49" y="107"/>
                    </a:lnTo>
                    <a:lnTo>
                      <a:pt x="31" y="103"/>
                    </a:lnTo>
                    <a:lnTo>
                      <a:pt x="26" y="95"/>
                    </a:lnTo>
                    <a:lnTo>
                      <a:pt x="25" y="86"/>
                    </a:lnTo>
                    <a:lnTo>
                      <a:pt x="25" y="75"/>
                    </a:lnTo>
                    <a:lnTo>
                      <a:pt x="28" y="65"/>
                    </a:lnTo>
                    <a:lnTo>
                      <a:pt x="32" y="54"/>
                    </a:lnTo>
                    <a:lnTo>
                      <a:pt x="37" y="44"/>
                    </a:lnTo>
                    <a:lnTo>
                      <a:pt x="43" y="35"/>
                    </a:lnTo>
                    <a:lnTo>
                      <a:pt x="48" y="28"/>
                    </a:lnTo>
                    <a:lnTo>
                      <a:pt x="53" y="24"/>
                    </a:lnTo>
                    <a:lnTo>
                      <a:pt x="60" y="19"/>
                    </a:lnTo>
                    <a:lnTo>
                      <a:pt x="69" y="16"/>
                    </a:lnTo>
                    <a:lnTo>
                      <a:pt x="78" y="12"/>
                    </a:lnTo>
                    <a:lnTo>
                      <a:pt x="88" y="9"/>
                    </a:lnTo>
                    <a:lnTo>
                      <a:pt x="98" y="6"/>
                    </a:lnTo>
                    <a:lnTo>
                      <a:pt x="110" y="3"/>
                    </a:lnTo>
                    <a:lnTo>
                      <a:pt x="120" y="1"/>
                    </a:lnTo>
                    <a:lnTo>
                      <a:pt x="104" y="0"/>
                    </a:lnTo>
                    <a:lnTo>
                      <a:pt x="88" y="1"/>
                    </a:lnTo>
                    <a:lnTo>
                      <a:pt x="72" y="5"/>
                    </a:lnTo>
                    <a:lnTo>
                      <a:pt x="57" y="11"/>
                    </a:lnTo>
                    <a:lnTo>
                      <a:pt x="43" y="19"/>
                    </a:lnTo>
                    <a:lnTo>
                      <a:pt x="30" y="29"/>
                    </a:lnTo>
                    <a:lnTo>
                      <a:pt x="18" y="40"/>
                    </a:lnTo>
                    <a:lnTo>
                      <a:pt x="7" y="52"/>
                    </a:lnTo>
                    <a:lnTo>
                      <a:pt x="3" y="64"/>
                    </a:lnTo>
                    <a:lnTo>
                      <a:pt x="1" y="75"/>
                    </a:lnTo>
                    <a:lnTo>
                      <a:pt x="0" y="86"/>
                    </a:lnTo>
                    <a:lnTo>
                      <a:pt x="0" y="96"/>
                    </a:lnTo>
                    <a:lnTo>
                      <a:pt x="1" y="106"/>
                    </a:lnTo>
                    <a:lnTo>
                      <a:pt x="2" y="116"/>
                    </a:lnTo>
                    <a:lnTo>
                      <a:pt x="4" y="125"/>
                    </a:lnTo>
                    <a:lnTo>
                      <a:pt x="7" y="133"/>
                    </a:lnTo>
                    <a:lnTo>
                      <a:pt x="90" y="17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08" name="Freeform 372"/>
              <p:cNvSpPr>
                <a:spLocks/>
              </p:cNvSpPr>
              <p:nvPr/>
            </p:nvSpPr>
            <p:spPr bwMode="auto">
              <a:xfrm>
                <a:off x="3670" y="691"/>
                <a:ext cx="41" cy="28"/>
              </a:xfrm>
              <a:custGeom>
                <a:avLst/>
                <a:gdLst>
                  <a:gd name="T0" fmla="*/ 0 w 286"/>
                  <a:gd name="T1" fmla="*/ 0 h 200"/>
                  <a:gd name="T2" fmla="*/ 0 w 286"/>
                  <a:gd name="T3" fmla="*/ 0 h 200"/>
                  <a:gd name="T4" fmla="*/ 0 w 286"/>
                  <a:gd name="T5" fmla="*/ 0 h 200"/>
                  <a:gd name="T6" fmla="*/ 0 w 286"/>
                  <a:gd name="T7" fmla="*/ 0 h 200"/>
                  <a:gd name="T8" fmla="*/ 0 w 286"/>
                  <a:gd name="T9" fmla="*/ 0 h 200"/>
                  <a:gd name="T10" fmla="*/ 0 w 286"/>
                  <a:gd name="T11" fmla="*/ 0 h 200"/>
                  <a:gd name="T12" fmla="*/ 0 w 286"/>
                  <a:gd name="T13" fmla="*/ 0 h 200"/>
                  <a:gd name="T14" fmla="*/ 0 w 286"/>
                  <a:gd name="T15" fmla="*/ 0 h 200"/>
                  <a:gd name="T16" fmla="*/ 0 w 286"/>
                  <a:gd name="T17" fmla="*/ 0 h 200"/>
                  <a:gd name="T18" fmla="*/ 0 w 286"/>
                  <a:gd name="T19" fmla="*/ 0 h 200"/>
                  <a:gd name="T20" fmla="*/ 0 w 286"/>
                  <a:gd name="T21" fmla="*/ 0 h 200"/>
                  <a:gd name="T22" fmla="*/ 0 w 286"/>
                  <a:gd name="T23" fmla="*/ 0 h 200"/>
                  <a:gd name="T24" fmla="*/ 0 w 286"/>
                  <a:gd name="T25" fmla="*/ 0 h 200"/>
                  <a:gd name="T26" fmla="*/ 0 w 286"/>
                  <a:gd name="T27" fmla="*/ 0 h 200"/>
                  <a:gd name="T28" fmla="*/ 0 w 286"/>
                  <a:gd name="T29" fmla="*/ 0 h 200"/>
                  <a:gd name="T30" fmla="*/ 0 w 286"/>
                  <a:gd name="T31" fmla="*/ 0 h 200"/>
                  <a:gd name="T32" fmla="*/ 0 w 286"/>
                  <a:gd name="T33" fmla="*/ 0 h 200"/>
                  <a:gd name="T34" fmla="*/ 0 w 286"/>
                  <a:gd name="T35" fmla="*/ 0 h 200"/>
                  <a:gd name="T36" fmla="*/ 0 w 286"/>
                  <a:gd name="T37" fmla="*/ 0 h 200"/>
                  <a:gd name="T38" fmla="*/ 0 w 286"/>
                  <a:gd name="T39" fmla="*/ 0 h 200"/>
                  <a:gd name="T40" fmla="*/ 0 w 286"/>
                  <a:gd name="T41" fmla="*/ 0 h 200"/>
                  <a:gd name="T42" fmla="*/ 0 w 286"/>
                  <a:gd name="T43" fmla="*/ 0 h 200"/>
                  <a:gd name="T44" fmla="*/ 0 w 286"/>
                  <a:gd name="T45" fmla="*/ 0 h 200"/>
                  <a:gd name="T46" fmla="*/ 0 w 286"/>
                  <a:gd name="T47" fmla="*/ 0 h 200"/>
                  <a:gd name="T48" fmla="*/ 0 w 286"/>
                  <a:gd name="T49" fmla="*/ 0 h 200"/>
                  <a:gd name="T50" fmla="*/ 0 w 286"/>
                  <a:gd name="T51" fmla="*/ 0 h 200"/>
                  <a:gd name="T52" fmla="*/ 0 w 286"/>
                  <a:gd name="T53" fmla="*/ 0 h 200"/>
                  <a:gd name="T54" fmla="*/ 0 w 286"/>
                  <a:gd name="T55" fmla="*/ 0 h 200"/>
                  <a:gd name="T56" fmla="*/ 0 w 286"/>
                  <a:gd name="T57" fmla="*/ 0 h 200"/>
                  <a:gd name="T58" fmla="*/ 0 w 286"/>
                  <a:gd name="T59" fmla="*/ 0 h 200"/>
                  <a:gd name="T60" fmla="*/ 0 w 286"/>
                  <a:gd name="T61" fmla="*/ 0 h 200"/>
                  <a:gd name="T62" fmla="*/ 0 w 286"/>
                  <a:gd name="T63" fmla="*/ 0 h 200"/>
                  <a:gd name="T64" fmla="*/ 0 w 286"/>
                  <a:gd name="T65" fmla="*/ 0 h 200"/>
                  <a:gd name="T66" fmla="*/ 0 w 286"/>
                  <a:gd name="T67" fmla="*/ 0 h 200"/>
                  <a:gd name="T68" fmla="*/ 0 w 286"/>
                  <a:gd name="T69" fmla="*/ 0 h 200"/>
                  <a:gd name="T70" fmla="*/ 0 w 286"/>
                  <a:gd name="T71" fmla="*/ 0 h 200"/>
                  <a:gd name="T72" fmla="*/ 0 w 286"/>
                  <a:gd name="T73" fmla="*/ 0 h 200"/>
                  <a:gd name="T74" fmla="*/ 0 w 286"/>
                  <a:gd name="T75" fmla="*/ 0 h 200"/>
                  <a:gd name="T76" fmla="*/ 0 w 286"/>
                  <a:gd name="T77" fmla="*/ 0 h 200"/>
                  <a:gd name="T78" fmla="*/ 0 w 286"/>
                  <a:gd name="T79" fmla="*/ 0 h 200"/>
                  <a:gd name="T80" fmla="*/ 0 w 286"/>
                  <a:gd name="T81" fmla="*/ 0 h 200"/>
                  <a:gd name="T82" fmla="*/ 0 w 286"/>
                  <a:gd name="T83" fmla="*/ 0 h 200"/>
                  <a:gd name="T84" fmla="*/ 0 w 286"/>
                  <a:gd name="T85" fmla="*/ 0 h 200"/>
                  <a:gd name="T86" fmla="*/ 0 w 286"/>
                  <a:gd name="T87" fmla="*/ 0 h 200"/>
                  <a:gd name="T88" fmla="*/ 0 w 286"/>
                  <a:gd name="T89" fmla="*/ 0 h 200"/>
                  <a:gd name="T90" fmla="*/ 0 w 286"/>
                  <a:gd name="T91" fmla="*/ 0 h 200"/>
                  <a:gd name="T92" fmla="*/ 0 w 286"/>
                  <a:gd name="T93" fmla="*/ 0 h 200"/>
                  <a:gd name="T94" fmla="*/ 0 w 286"/>
                  <a:gd name="T95" fmla="*/ 0 h 200"/>
                  <a:gd name="T96" fmla="*/ 0 w 286"/>
                  <a:gd name="T97" fmla="*/ 0 h 200"/>
                  <a:gd name="T98" fmla="*/ 0 w 286"/>
                  <a:gd name="T99" fmla="*/ 0 h 200"/>
                  <a:gd name="T100" fmla="*/ 0 w 286"/>
                  <a:gd name="T101" fmla="*/ 0 h 200"/>
                  <a:gd name="T102" fmla="*/ 0 w 286"/>
                  <a:gd name="T103" fmla="*/ 0 h 200"/>
                  <a:gd name="T104" fmla="*/ 0 w 286"/>
                  <a:gd name="T105" fmla="*/ 0 h 200"/>
                  <a:gd name="T106" fmla="*/ 0 w 286"/>
                  <a:gd name="T107" fmla="*/ 0 h 200"/>
                  <a:gd name="T108" fmla="*/ 0 w 286"/>
                  <a:gd name="T109" fmla="*/ 0 h 200"/>
                  <a:gd name="T110" fmla="*/ 0 w 286"/>
                  <a:gd name="T111" fmla="*/ 0 h 200"/>
                  <a:gd name="T112" fmla="*/ 0 w 286"/>
                  <a:gd name="T113" fmla="*/ 0 h 200"/>
                  <a:gd name="T114" fmla="*/ 0 w 286"/>
                  <a:gd name="T115" fmla="*/ 0 h 200"/>
                  <a:gd name="T116" fmla="*/ 0 w 286"/>
                  <a:gd name="T117" fmla="*/ 0 h 200"/>
                  <a:gd name="T118" fmla="*/ 0 w 286"/>
                  <a:gd name="T119" fmla="*/ 0 h 200"/>
                  <a:gd name="T120" fmla="*/ 0 w 286"/>
                  <a:gd name="T121" fmla="*/ 0 h 200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286"/>
                  <a:gd name="T184" fmla="*/ 0 h 200"/>
                  <a:gd name="T185" fmla="*/ 286 w 286"/>
                  <a:gd name="T186" fmla="*/ 200 h 200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286" h="200">
                    <a:moveTo>
                      <a:pt x="81" y="200"/>
                    </a:moveTo>
                    <a:lnTo>
                      <a:pt x="93" y="200"/>
                    </a:lnTo>
                    <a:lnTo>
                      <a:pt x="105" y="199"/>
                    </a:lnTo>
                    <a:lnTo>
                      <a:pt x="117" y="198"/>
                    </a:lnTo>
                    <a:lnTo>
                      <a:pt x="130" y="197"/>
                    </a:lnTo>
                    <a:lnTo>
                      <a:pt x="142" y="195"/>
                    </a:lnTo>
                    <a:lnTo>
                      <a:pt x="155" y="193"/>
                    </a:lnTo>
                    <a:lnTo>
                      <a:pt x="167" y="190"/>
                    </a:lnTo>
                    <a:lnTo>
                      <a:pt x="179" y="186"/>
                    </a:lnTo>
                    <a:lnTo>
                      <a:pt x="191" y="182"/>
                    </a:lnTo>
                    <a:lnTo>
                      <a:pt x="202" y="177"/>
                    </a:lnTo>
                    <a:lnTo>
                      <a:pt x="213" y="172"/>
                    </a:lnTo>
                    <a:lnTo>
                      <a:pt x="224" y="166"/>
                    </a:lnTo>
                    <a:lnTo>
                      <a:pt x="234" y="159"/>
                    </a:lnTo>
                    <a:lnTo>
                      <a:pt x="244" y="151"/>
                    </a:lnTo>
                    <a:lnTo>
                      <a:pt x="253" y="143"/>
                    </a:lnTo>
                    <a:lnTo>
                      <a:pt x="261" y="134"/>
                    </a:lnTo>
                    <a:lnTo>
                      <a:pt x="269" y="123"/>
                    </a:lnTo>
                    <a:lnTo>
                      <a:pt x="275" y="111"/>
                    </a:lnTo>
                    <a:lnTo>
                      <a:pt x="281" y="98"/>
                    </a:lnTo>
                    <a:lnTo>
                      <a:pt x="284" y="85"/>
                    </a:lnTo>
                    <a:lnTo>
                      <a:pt x="286" y="72"/>
                    </a:lnTo>
                    <a:lnTo>
                      <a:pt x="286" y="59"/>
                    </a:lnTo>
                    <a:lnTo>
                      <a:pt x="283" y="48"/>
                    </a:lnTo>
                    <a:lnTo>
                      <a:pt x="278" y="37"/>
                    </a:lnTo>
                    <a:lnTo>
                      <a:pt x="156" y="0"/>
                    </a:lnTo>
                    <a:lnTo>
                      <a:pt x="152" y="7"/>
                    </a:lnTo>
                    <a:lnTo>
                      <a:pt x="152" y="15"/>
                    </a:lnTo>
                    <a:lnTo>
                      <a:pt x="155" y="22"/>
                    </a:lnTo>
                    <a:lnTo>
                      <a:pt x="160" y="30"/>
                    </a:lnTo>
                    <a:lnTo>
                      <a:pt x="167" y="37"/>
                    </a:lnTo>
                    <a:lnTo>
                      <a:pt x="175" y="45"/>
                    </a:lnTo>
                    <a:lnTo>
                      <a:pt x="183" y="53"/>
                    </a:lnTo>
                    <a:lnTo>
                      <a:pt x="190" y="61"/>
                    </a:lnTo>
                    <a:lnTo>
                      <a:pt x="190" y="64"/>
                    </a:lnTo>
                    <a:lnTo>
                      <a:pt x="192" y="68"/>
                    </a:lnTo>
                    <a:lnTo>
                      <a:pt x="193" y="73"/>
                    </a:lnTo>
                    <a:lnTo>
                      <a:pt x="193" y="78"/>
                    </a:lnTo>
                    <a:lnTo>
                      <a:pt x="184" y="91"/>
                    </a:lnTo>
                    <a:lnTo>
                      <a:pt x="173" y="102"/>
                    </a:lnTo>
                    <a:lnTo>
                      <a:pt x="159" y="112"/>
                    </a:lnTo>
                    <a:lnTo>
                      <a:pt x="144" y="119"/>
                    </a:lnTo>
                    <a:lnTo>
                      <a:pt x="127" y="124"/>
                    </a:lnTo>
                    <a:lnTo>
                      <a:pt x="110" y="129"/>
                    </a:lnTo>
                    <a:lnTo>
                      <a:pt x="91" y="132"/>
                    </a:lnTo>
                    <a:lnTo>
                      <a:pt x="73" y="134"/>
                    </a:lnTo>
                    <a:lnTo>
                      <a:pt x="62" y="132"/>
                    </a:lnTo>
                    <a:lnTo>
                      <a:pt x="55" y="129"/>
                    </a:lnTo>
                    <a:lnTo>
                      <a:pt x="50" y="124"/>
                    </a:lnTo>
                    <a:lnTo>
                      <a:pt x="44" y="117"/>
                    </a:lnTo>
                    <a:lnTo>
                      <a:pt x="47" y="46"/>
                    </a:lnTo>
                    <a:lnTo>
                      <a:pt x="18" y="54"/>
                    </a:lnTo>
                    <a:lnTo>
                      <a:pt x="11" y="61"/>
                    </a:lnTo>
                    <a:lnTo>
                      <a:pt x="5" y="71"/>
                    </a:lnTo>
                    <a:lnTo>
                      <a:pt x="2" y="81"/>
                    </a:lnTo>
                    <a:lnTo>
                      <a:pt x="0" y="93"/>
                    </a:lnTo>
                    <a:lnTo>
                      <a:pt x="0" y="105"/>
                    </a:lnTo>
                    <a:lnTo>
                      <a:pt x="1" y="118"/>
                    </a:lnTo>
                    <a:lnTo>
                      <a:pt x="4" y="130"/>
                    </a:lnTo>
                    <a:lnTo>
                      <a:pt x="8" y="141"/>
                    </a:lnTo>
                    <a:lnTo>
                      <a:pt x="81" y="20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09" name="Freeform 373"/>
              <p:cNvSpPr>
                <a:spLocks/>
              </p:cNvSpPr>
              <p:nvPr/>
            </p:nvSpPr>
            <p:spPr bwMode="auto">
              <a:xfrm>
                <a:off x="3605" y="677"/>
                <a:ext cx="25" cy="26"/>
              </a:xfrm>
              <a:custGeom>
                <a:avLst/>
                <a:gdLst>
                  <a:gd name="T0" fmla="*/ 0 w 175"/>
                  <a:gd name="T1" fmla="*/ 0 h 187"/>
                  <a:gd name="T2" fmla="*/ 0 w 175"/>
                  <a:gd name="T3" fmla="*/ 0 h 187"/>
                  <a:gd name="T4" fmla="*/ 0 w 175"/>
                  <a:gd name="T5" fmla="*/ 0 h 187"/>
                  <a:gd name="T6" fmla="*/ 0 w 175"/>
                  <a:gd name="T7" fmla="*/ 0 h 187"/>
                  <a:gd name="T8" fmla="*/ 0 w 175"/>
                  <a:gd name="T9" fmla="*/ 0 h 187"/>
                  <a:gd name="T10" fmla="*/ 0 w 175"/>
                  <a:gd name="T11" fmla="*/ 0 h 187"/>
                  <a:gd name="T12" fmla="*/ 0 w 175"/>
                  <a:gd name="T13" fmla="*/ 0 h 187"/>
                  <a:gd name="T14" fmla="*/ 0 w 175"/>
                  <a:gd name="T15" fmla="*/ 0 h 187"/>
                  <a:gd name="T16" fmla="*/ 0 w 175"/>
                  <a:gd name="T17" fmla="*/ 0 h 187"/>
                  <a:gd name="T18" fmla="*/ 0 w 175"/>
                  <a:gd name="T19" fmla="*/ 0 h 187"/>
                  <a:gd name="T20" fmla="*/ 0 w 175"/>
                  <a:gd name="T21" fmla="*/ 0 h 187"/>
                  <a:gd name="T22" fmla="*/ 0 w 175"/>
                  <a:gd name="T23" fmla="*/ 0 h 187"/>
                  <a:gd name="T24" fmla="*/ 0 w 175"/>
                  <a:gd name="T25" fmla="*/ 0 h 187"/>
                  <a:gd name="T26" fmla="*/ 0 w 175"/>
                  <a:gd name="T27" fmla="*/ 0 h 187"/>
                  <a:gd name="T28" fmla="*/ 0 w 175"/>
                  <a:gd name="T29" fmla="*/ 0 h 187"/>
                  <a:gd name="T30" fmla="*/ 0 w 175"/>
                  <a:gd name="T31" fmla="*/ 0 h 187"/>
                  <a:gd name="T32" fmla="*/ 0 w 175"/>
                  <a:gd name="T33" fmla="*/ 0 h 187"/>
                  <a:gd name="T34" fmla="*/ 0 w 175"/>
                  <a:gd name="T35" fmla="*/ 0 h 187"/>
                  <a:gd name="T36" fmla="*/ 0 w 175"/>
                  <a:gd name="T37" fmla="*/ 0 h 187"/>
                  <a:gd name="T38" fmla="*/ 0 w 175"/>
                  <a:gd name="T39" fmla="*/ 0 h 187"/>
                  <a:gd name="T40" fmla="*/ 0 w 175"/>
                  <a:gd name="T41" fmla="*/ 0 h 187"/>
                  <a:gd name="T42" fmla="*/ 0 w 175"/>
                  <a:gd name="T43" fmla="*/ 0 h 187"/>
                  <a:gd name="T44" fmla="*/ 0 w 175"/>
                  <a:gd name="T45" fmla="*/ 0 h 187"/>
                  <a:gd name="T46" fmla="*/ 0 w 175"/>
                  <a:gd name="T47" fmla="*/ 0 h 187"/>
                  <a:gd name="T48" fmla="*/ 0 w 175"/>
                  <a:gd name="T49" fmla="*/ 0 h 187"/>
                  <a:gd name="T50" fmla="*/ 0 w 175"/>
                  <a:gd name="T51" fmla="*/ 0 h 187"/>
                  <a:gd name="T52" fmla="*/ 0 w 175"/>
                  <a:gd name="T53" fmla="*/ 0 h 187"/>
                  <a:gd name="T54" fmla="*/ 0 w 175"/>
                  <a:gd name="T55" fmla="*/ 0 h 187"/>
                  <a:gd name="T56" fmla="*/ 0 w 175"/>
                  <a:gd name="T57" fmla="*/ 0 h 187"/>
                  <a:gd name="T58" fmla="*/ 0 w 175"/>
                  <a:gd name="T59" fmla="*/ 0 h 187"/>
                  <a:gd name="T60" fmla="*/ 0 w 175"/>
                  <a:gd name="T61" fmla="*/ 0 h 187"/>
                  <a:gd name="T62" fmla="*/ 0 w 175"/>
                  <a:gd name="T63" fmla="*/ 0 h 187"/>
                  <a:gd name="T64" fmla="*/ 0 w 175"/>
                  <a:gd name="T65" fmla="*/ 0 h 187"/>
                  <a:gd name="T66" fmla="*/ 0 w 175"/>
                  <a:gd name="T67" fmla="*/ 0 h 187"/>
                  <a:gd name="T68" fmla="*/ 0 w 175"/>
                  <a:gd name="T69" fmla="*/ 0 h 187"/>
                  <a:gd name="T70" fmla="*/ 0 w 175"/>
                  <a:gd name="T71" fmla="*/ 0 h 187"/>
                  <a:gd name="T72" fmla="*/ 0 w 175"/>
                  <a:gd name="T73" fmla="*/ 0 h 187"/>
                  <a:gd name="T74" fmla="*/ 0 w 175"/>
                  <a:gd name="T75" fmla="*/ 0 h 187"/>
                  <a:gd name="T76" fmla="*/ 0 w 175"/>
                  <a:gd name="T77" fmla="*/ 0 h 187"/>
                  <a:gd name="T78" fmla="*/ 0 w 175"/>
                  <a:gd name="T79" fmla="*/ 0 h 187"/>
                  <a:gd name="T80" fmla="*/ 0 w 175"/>
                  <a:gd name="T81" fmla="*/ 0 h 187"/>
                  <a:gd name="T82" fmla="*/ 0 w 175"/>
                  <a:gd name="T83" fmla="*/ 0 h 187"/>
                  <a:gd name="T84" fmla="*/ 0 w 175"/>
                  <a:gd name="T85" fmla="*/ 0 h 187"/>
                  <a:gd name="T86" fmla="*/ 0 w 175"/>
                  <a:gd name="T87" fmla="*/ 0 h 187"/>
                  <a:gd name="T88" fmla="*/ 0 w 175"/>
                  <a:gd name="T89" fmla="*/ 0 h 187"/>
                  <a:gd name="T90" fmla="*/ 0 w 175"/>
                  <a:gd name="T91" fmla="*/ 0 h 187"/>
                  <a:gd name="T92" fmla="*/ 0 w 175"/>
                  <a:gd name="T93" fmla="*/ 0 h 187"/>
                  <a:gd name="T94" fmla="*/ 0 w 175"/>
                  <a:gd name="T95" fmla="*/ 0 h 187"/>
                  <a:gd name="T96" fmla="*/ 0 w 175"/>
                  <a:gd name="T97" fmla="*/ 0 h 187"/>
                  <a:gd name="T98" fmla="*/ 0 w 175"/>
                  <a:gd name="T99" fmla="*/ 0 h 187"/>
                  <a:gd name="T100" fmla="*/ 0 w 175"/>
                  <a:gd name="T101" fmla="*/ 0 h 187"/>
                  <a:gd name="T102" fmla="*/ 0 w 175"/>
                  <a:gd name="T103" fmla="*/ 0 h 187"/>
                  <a:gd name="T104" fmla="*/ 0 w 175"/>
                  <a:gd name="T105" fmla="*/ 0 h 187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75"/>
                  <a:gd name="T160" fmla="*/ 0 h 187"/>
                  <a:gd name="T161" fmla="*/ 175 w 175"/>
                  <a:gd name="T162" fmla="*/ 187 h 187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75" h="187">
                    <a:moveTo>
                      <a:pt x="75" y="186"/>
                    </a:moveTo>
                    <a:lnTo>
                      <a:pt x="87" y="187"/>
                    </a:lnTo>
                    <a:lnTo>
                      <a:pt x="99" y="186"/>
                    </a:lnTo>
                    <a:lnTo>
                      <a:pt x="112" y="185"/>
                    </a:lnTo>
                    <a:lnTo>
                      <a:pt x="124" y="182"/>
                    </a:lnTo>
                    <a:lnTo>
                      <a:pt x="135" y="178"/>
                    </a:lnTo>
                    <a:lnTo>
                      <a:pt x="145" y="172"/>
                    </a:lnTo>
                    <a:lnTo>
                      <a:pt x="153" y="163"/>
                    </a:lnTo>
                    <a:lnTo>
                      <a:pt x="160" y="152"/>
                    </a:lnTo>
                    <a:lnTo>
                      <a:pt x="165" y="146"/>
                    </a:lnTo>
                    <a:lnTo>
                      <a:pt x="170" y="141"/>
                    </a:lnTo>
                    <a:lnTo>
                      <a:pt x="174" y="137"/>
                    </a:lnTo>
                    <a:lnTo>
                      <a:pt x="175" y="135"/>
                    </a:lnTo>
                    <a:lnTo>
                      <a:pt x="175" y="130"/>
                    </a:lnTo>
                    <a:lnTo>
                      <a:pt x="175" y="125"/>
                    </a:lnTo>
                    <a:lnTo>
                      <a:pt x="175" y="120"/>
                    </a:lnTo>
                    <a:lnTo>
                      <a:pt x="175" y="113"/>
                    </a:lnTo>
                    <a:lnTo>
                      <a:pt x="65" y="135"/>
                    </a:lnTo>
                    <a:lnTo>
                      <a:pt x="36" y="118"/>
                    </a:lnTo>
                    <a:lnTo>
                      <a:pt x="31" y="109"/>
                    </a:lnTo>
                    <a:lnTo>
                      <a:pt x="30" y="100"/>
                    </a:lnTo>
                    <a:lnTo>
                      <a:pt x="31" y="89"/>
                    </a:lnTo>
                    <a:lnTo>
                      <a:pt x="34" y="79"/>
                    </a:lnTo>
                    <a:lnTo>
                      <a:pt x="39" y="69"/>
                    </a:lnTo>
                    <a:lnTo>
                      <a:pt x="45" y="58"/>
                    </a:lnTo>
                    <a:lnTo>
                      <a:pt x="51" y="48"/>
                    </a:lnTo>
                    <a:lnTo>
                      <a:pt x="58" y="39"/>
                    </a:lnTo>
                    <a:lnTo>
                      <a:pt x="63" y="39"/>
                    </a:lnTo>
                    <a:lnTo>
                      <a:pt x="69" y="41"/>
                    </a:lnTo>
                    <a:lnTo>
                      <a:pt x="75" y="44"/>
                    </a:lnTo>
                    <a:lnTo>
                      <a:pt x="82" y="44"/>
                    </a:lnTo>
                    <a:lnTo>
                      <a:pt x="136" y="10"/>
                    </a:lnTo>
                    <a:lnTo>
                      <a:pt x="128" y="3"/>
                    </a:lnTo>
                    <a:lnTo>
                      <a:pt x="118" y="0"/>
                    </a:lnTo>
                    <a:lnTo>
                      <a:pt x="106" y="0"/>
                    </a:lnTo>
                    <a:lnTo>
                      <a:pt x="92" y="2"/>
                    </a:lnTo>
                    <a:lnTo>
                      <a:pt x="78" y="6"/>
                    </a:lnTo>
                    <a:lnTo>
                      <a:pt x="65" y="11"/>
                    </a:lnTo>
                    <a:lnTo>
                      <a:pt x="52" y="16"/>
                    </a:lnTo>
                    <a:lnTo>
                      <a:pt x="41" y="20"/>
                    </a:lnTo>
                    <a:lnTo>
                      <a:pt x="28" y="31"/>
                    </a:lnTo>
                    <a:lnTo>
                      <a:pt x="18" y="45"/>
                    </a:lnTo>
                    <a:lnTo>
                      <a:pt x="10" y="61"/>
                    </a:lnTo>
                    <a:lnTo>
                      <a:pt x="4" y="78"/>
                    </a:lnTo>
                    <a:lnTo>
                      <a:pt x="1" y="95"/>
                    </a:lnTo>
                    <a:lnTo>
                      <a:pt x="0" y="112"/>
                    </a:lnTo>
                    <a:lnTo>
                      <a:pt x="1" y="128"/>
                    </a:lnTo>
                    <a:lnTo>
                      <a:pt x="4" y="142"/>
                    </a:lnTo>
                    <a:lnTo>
                      <a:pt x="10" y="149"/>
                    </a:lnTo>
                    <a:lnTo>
                      <a:pt x="15" y="156"/>
                    </a:lnTo>
                    <a:lnTo>
                      <a:pt x="18" y="160"/>
                    </a:lnTo>
                    <a:lnTo>
                      <a:pt x="19" y="162"/>
                    </a:lnTo>
                    <a:lnTo>
                      <a:pt x="75" y="18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10" name="Freeform 374"/>
              <p:cNvSpPr>
                <a:spLocks/>
              </p:cNvSpPr>
              <p:nvPr/>
            </p:nvSpPr>
            <p:spPr bwMode="auto">
              <a:xfrm>
                <a:off x="3649" y="664"/>
                <a:ext cx="45" cy="25"/>
              </a:xfrm>
              <a:custGeom>
                <a:avLst/>
                <a:gdLst>
                  <a:gd name="T0" fmla="*/ 0 w 312"/>
                  <a:gd name="T1" fmla="*/ 0 h 175"/>
                  <a:gd name="T2" fmla="*/ 0 w 312"/>
                  <a:gd name="T3" fmla="*/ 0 h 175"/>
                  <a:gd name="T4" fmla="*/ 0 w 312"/>
                  <a:gd name="T5" fmla="*/ 0 h 175"/>
                  <a:gd name="T6" fmla="*/ 0 w 312"/>
                  <a:gd name="T7" fmla="*/ 0 h 175"/>
                  <a:gd name="T8" fmla="*/ 0 w 312"/>
                  <a:gd name="T9" fmla="*/ 0 h 175"/>
                  <a:gd name="T10" fmla="*/ 0 w 312"/>
                  <a:gd name="T11" fmla="*/ 0 h 175"/>
                  <a:gd name="T12" fmla="*/ 0 w 312"/>
                  <a:gd name="T13" fmla="*/ 0 h 175"/>
                  <a:gd name="T14" fmla="*/ 0 w 312"/>
                  <a:gd name="T15" fmla="*/ 0 h 175"/>
                  <a:gd name="T16" fmla="*/ 0 w 312"/>
                  <a:gd name="T17" fmla="*/ 0 h 175"/>
                  <a:gd name="T18" fmla="*/ 0 w 312"/>
                  <a:gd name="T19" fmla="*/ 0 h 175"/>
                  <a:gd name="T20" fmla="*/ 0 w 312"/>
                  <a:gd name="T21" fmla="*/ 0 h 175"/>
                  <a:gd name="T22" fmla="*/ 0 w 312"/>
                  <a:gd name="T23" fmla="*/ 0 h 175"/>
                  <a:gd name="T24" fmla="*/ 0 w 312"/>
                  <a:gd name="T25" fmla="*/ 0 h 175"/>
                  <a:gd name="T26" fmla="*/ 0 w 312"/>
                  <a:gd name="T27" fmla="*/ 0 h 175"/>
                  <a:gd name="T28" fmla="*/ 0 w 312"/>
                  <a:gd name="T29" fmla="*/ 0 h 175"/>
                  <a:gd name="T30" fmla="*/ 0 w 312"/>
                  <a:gd name="T31" fmla="*/ 0 h 175"/>
                  <a:gd name="T32" fmla="*/ 0 w 312"/>
                  <a:gd name="T33" fmla="*/ 0 h 175"/>
                  <a:gd name="T34" fmla="*/ 0 w 312"/>
                  <a:gd name="T35" fmla="*/ 0 h 175"/>
                  <a:gd name="T36" fmla="*/ 0 w 312"/>
                  <a:gd name="T37" fmla="*/ 0 h 175"/>
                  <a:gd name="T38" fmla="*/ 0 w 312"/>
                  <a:gd name="T39" fmla="*/ 0 h 175"/>
                  <a:gd name="T40" fmla="*/ 0 w 312"/>
                  <a:gd name="T41" fmla="*/ 0 h 175"/>
                  <a:gd name="T42" fmla="*/ 0 w 312"/>
                  <a:gd name="T43" fmla="*/ 0 h 175"/>
                  <a:gd name="T44" fmla="*/ 0 w 312"/>
                  <a:gd name="T45" fmla="*/ 0 h 175"/>
                  <a:gd name="T46" fmla="*/ 0 w 312"/>
                  <a:gd name="T47" fmla="*/ 0 h 175"/>
                  <a:gd name="T48" fmla="*/ 0 w 312"/>
                  <a:gd name="T49" fmla="*/ 0 h 175"/>
                  <a:gd name="T50" fmla="*/ 0 w 312"/>
                  <a:gd name="T51" fmla="*/ 0 h 175"/>
                  <a:gd name="T52" fmla="*/ 0 w 312"/>
                  <a:gd name="T53" fmla="*/ 0 h 175"/>
                  <a:gd name="T54" fmla="*/ 0 w 312"/>
                  <a:gd name="T55" fmla="*/ 0 h 175"/>
                  <a:gd name="T56" fmla="*/ 0 w 312"/>
                  <a:gd name="T57" fmla="*/ 0 h 175"/>
                  <a:gd name="T58" fmla="*/ 0 w 312"/>
                  <a:gd name="T59" fmla="*/ 0 h 175"/>
                  <a:gd name="T60" fmla="*/ 0 w 312"/>
                  <a:gd name="T61" fmla="*/ 0 h 175"/>
                  <a:gd name="T62" fmla="*/ 0 w 312"/>
                  <a:gd name="T63" fmla="*/ 0 h 175"/>
                  <a:gd name="T64" fmla="*/ 0 w 312"/>
                  <a:gd name="T65" fmla="*/ 0 h 175"/>
                  <a:gd name="T66" fmla="*/ 0 w 312"/>
                  <a:gd name="T67" fmla="*/ 0 h 175"/>
                  <a:gd name="T68" fmla="*/ 0 w 312"/>
                  <a:gd name="T69" fmla="*/ 0 h 175"/>
                  <a:gd name="T70" fmla="*/ 0 w 312"/>
                  <a:gd name="T71" fmla="*/ 0 h 175"/>
                  <a:gd name="T72" fmla="*/ 0 w 312"/>
                  <a:gd name="T73" fmla="*/ 0 h 175"/>
                  <a:gd name="T74" fmla="*/ 0 w 312"/>
                  <a:gd name="T75" fmla="*/ 0 h 175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312"/>
                  <a:gd name="T115" fmla="*/ 0 h 175"/>
                  <a:gd name="T116" fmla="*/ 312 w 312"/>
                  <a:gd name="T117" fmla="*/ 175 h 175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312" h="175">
                    <a:moveTo>
                      <a:pt x="107" y="174"/>
                    </a:moveTo>
                    <a:lnTo>
                      <a:pt x="120" y="175"/>
                    </a:lnTo>
                    <a:lnTo>
                      <a:pt x="133" y="175"/>
                    </a:lnTo>
                    <a:lnTo>
                      <a:pt x="146" y="175"/>
                    </a:lnTo>
                    <a:lnTo>
                      <a:pt x="158" y="174"/>
                    </a:lnTo>
                    <a:lnTo>
                      <a:pt x="171" y="172"/>
                    </a:lnTo>
                    <a:lnTo>
                      <a:pt x="184" y="170"/>
                    </a:lnTo>
                    <a:lnTo>
                      <a:pt x="197" y="167"/>
                    </a:lnTo>
                    <a:lnTo>
                      <a:pt x="209" y="163"/>
                    </a:lnTo>
                    <a:lnTo>
                      <a:pt x="221" y="159"/>
                    </a:lnTo>
                    <a:lnTo>
                      <a:pt x="233" y="155"/>
                    </a:lnTo>
                    <a:lnTo>
                      <a:pt x="245" y="150"/>
                    </a:lnTo>
                    <a:lnTo>
                      <a:pt x="256" y="144"/>
                    </a:lnTo>
                    <a:lnTo>
                      <a:pt x="267" y="137"/>
                    </a:lnTo>
                    <a:lnTo>
                      <a:pt x="278" y="131"/>
                    </a:lnTo>
                    <a:lnTo>
                      <a:pt x="288" y="124"/>
                    </a:lnTo>
                    <a:lnTo>
                      <a:pt x="297" y="117"/>
                    </a:lnTo>
                    <a:lnTo>
                      <a:pt x="303" y="107"/>
                    </a:lnTo>
                    <a:lnTo>
                      <a:pt x="307" y="96"/>
                    </a:lnTo>
                    <a:lnTo>
                      <a:pt x="310" y="85"/>
                    </a:lnTo>
                    <a:lnTo>
                      <a:pt x="311" y="74"/>
                    </a:lnTo>
                    <a:lnTo>
                      <a:pt x="312" y="62"/>
                    </a:lnTo>
                    <a:lnTo>
                      <a:pt x="310" y="51"/>
                    </a:lnTo>
                    <a:lnTo>
                      <a:pt x="308" y="40"/>
                    </a:lnTo>
                    <a:lnTo>
                      <a:pt x="304" y="29"/>
                    </a:lnTo>
                    <a:lnTo>
                      <a:pt x="255" y="12"/>
                    </a:lnTo>
                    <a:lnTo>
                      <a:pt x="251" y="13"/>
                    </a:lnTo>
                    <a:lnTo>
                      <a:pt x="250" y="14"/>
                    </a:lnTo>
                    <a:lnTo>
                      <a:pt x="249" y="15"/>
                    </a:lnTo>
                    <a:lnTo>
                      <a:pt x="243" y="17"/>
                    </a:lnTo>
                    <a:lnTo>
                      <a:pt x="238" y="51"/>
                    </a:lnTo>
                    <a:lnTo>
                      <a:pt x="230" y="66"/>
                    </a:lnTo>
                    <a:lnTo>
                      <a:pt x="219" y="77"/>
                    </a:lnTo>
                    <a:lnTo>
                      <a:pt x="206" y="86"/>
                    </a:lnTo>
                    <a:lnTo>
                      <a:pt x="191" y="93"/>
                    </a:lnTo>
                    <a:lnTo>
                      <a:pt x="175" y="98"/>
                    </a:lnTo>
                    <a:lnTo>
                      <a:pt x="158" y="102"/>
                    </a:lnTo>
                    <a:lnTo>
                      <a:pt x="141" y="106"/>
                    </a:lnTo>
                    <a:lnTo>
                      <a:pt x="124" y="109"/>
                    </a:lnTo>
                    <a:lnTo>
                      <a:pt x="117" y="109"/>
                    </a:lnTo>
                    <a:lnTo>
                      <a:pt x="110" y="108"/>
                    </a:lnTo>
                    <a:lnTo>
                      <a:pt x="103" y="107"/>
                    </a:lnTo>
                    <a:lnTo>
                      <a:pt x="97" y="105"/>
                    </a:lnTo>
                    <a:lnTo>
                      <a:pt x="91" y="104"/>
                    </a:lnTo>
                    <a:lnTo>
                      <a:pt x="85" y="103"/>
                    </a:lnTo>
                    <a:lnTo>
                      <a:pt x="79" y="102"/>
                    </a:lnTo>
                    <a:lnTo>
                      <a:pt x="73" y="102"/>
                    </a:lnTo>
                    <a:lnTo>
                      <a:pt x="44" y="75"/>
                    </a:lnTo>
                    <a:lnTo>
                      <a:pt x="46" y="65"/>
                    </a:lnTo>
                    <a:lnTo>
                      <a:pt x="50" y="57"/>
                    </a:lnTo>
                    <a:lnTo>
                      <a:pt x="58" y="51"/>
                    </a:lnTo>
                    <a:lnTo>
                      <a:pt x="66" y="46"/>
                    </a:lnTo>
                    <a:lnTo>
                      <a:pt x="76" y="42"/>
                    </a:lnTo>
                    <a:lnTo>
                      <a:pt x="86" y="38"/>
                    </a:lnTo>
                    <a:lnTo>
                      <a:pt x="96" y="34"/>
                    </a:lnTo>
                    <a:lnTo>
                      <a:pt x="105" y="29"/>
                    </a:lnTo>
                    <a:lnTo>
                      <a:pt x="104" y="20"/>
                    </a:lnTo>
                    <a:lnTo>
                      <a:pt x="99" y="12"/>
                    </a:lnTo>
                    <a:lnTo>
                      <a:pt x="92" y="6"/>
                    </a:lnTo>
                    <a:lnTo>
                      <a:pt x="83" y="0"/>
                    </a:lnTo>
                    <a:lnTo>
                      <a:pt x="72" y="6"/>
                    </a:lnTo>
                    <a:lnTo>
                      <a:pt x="59" y="12"/>
                    </a:lnTo>
                    <a:lnTo>
                      <a:pt x="47" y="19"/>
                    </a:lnTo>
                    <a:lnTo>
                      <a:pt x="34" y="27"/>
                    </a:lnTo>
                    <a:lnTo>
                      <a:pt x="23" y="36"/>
                    </a:lnTo>
                    <a:lnTo>
                      <a:pt x="13" y="47"/>
                    </a:lnTo>
                    <a:lnTo>
                      <a:pt x="5" y="60"/>
                    </a:lnTo>
                    <a:lnTo>
                      <a:pt x="0" y="75"/>
                    </a:lnTo>
                    <a:lnTo>
                      <a:pt x="0" y="81"/>
                    </a:lnTo>
                    <a:lnTo>
                      <a:pt x="1" y="86"/>
                    </a:lnTo>
                    <a:lnTo>
                      <a:pt x="1" y="91"/>
                    </a:lnTo>
                    <a:lnTo>
                      <a:pt x="2" y="95"/>
                    </a:lnTo>
                    <a:lnTo>
                      <a:pt x="3" y="99"/>
                    </a:lnTo>
                    <a:lnTo>
                      <a:pt x="3" y="102"/>
                    </a:lnTo>
                    <a:lnTo>
                      <a:pt x="4" y="106"/>
                    </a:lnTo>
                    <a:lnTo>
                      <a:pt x="5" y="109"/>
                    </a:lnTo>
                    <a:lnTo>
                      <a:pt x="107" y="17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11" name="Freeform 375"/>
              <p:cNvSpPr>
                <a:spLocks/>
              </p:cNvSpPr>
              <p:nvPr/>
            </p:nvSpPr>
            <p:spPr bwMode="auto">
              <a:xfrm>
                <a:off x="3695" y="646"/>
                <a:ext cx="38" cy="25"/>
              </a:xfrm>
              <a:custGeom>
                <a:avLst/>
                <a:gdLst>
                  <a:gd name="T0" fmla="*/ 0 w 265"/>
                  <a:gd name="T1" fmla="*/ 0 h 179"/>
                  <a:gd name="T2" fmla="*/ 0 w 265"/>
                  <a:gd name="T3" fmla="*/ 0 h 179"/>
                  <a:gd name="T4" fmla="*/ 0 w 265"/>
                  <a:gd name="T5" fmla="*/ 0 h 179"/>
                  <a:gd name="T6" fmla="*/ 0 w 265"/>
                  <a:gd name="T7" fmla="*/ 0 h 179"/>
                  <a:gd name="T8" fmla="*/ 0 w 265"/>
                  <a:gd name="T9" fmla="*/ 0 h 179"/>
                  <a:gd name="T10" fmla="*/ 0 w 265"/>
                  <a:gd name="T11" fmla="*/ 0 h 179"/>
                  <a:gd name="T12" fmla="*/ 0 w 265"/>
                  <a:gd name="T13" fmla="*/ 0 h 179"/>
                  <a:gd name="T14" fmla="*/ 0 w 265"/>
                  <a:gd name="T15" fmla="*/ 0 h 179"/>
                  <a:gd name="T16" fmla="*/ 0 w 265"/>
                  <a:gd name="T17" fmla="*/ 0 h 179"/>
                  <a:gd name="T18" fmla="*/ 0 w 265"/>
                  <a:gd name="T19" fmla="*/ 0 h 179"/>
                  <a:gd name="T20" fmla="*/ 0 w 265"/>
                  <a:gd name="T21" fmla="*/ 0 h 179"/>
                  <a:gd name="T22" fmla="*/ 0 w 265"/>
                  <a:gd name="T23" fmla="*/ 0 h 179"/>
                  <a:gd name="T24" fmla="*/ 0 w 265"/>
                  <a:gd name="T25" fmla="*/ 0 h 179"/>
                  <a:gd name="T26" fmla="*/ 0 w 265"/>
                  <a:gd name="T27" fmla="*/ 0 h 179"/>
                  <a:gd name="T28" fmla="*/ 0 w 265"/>
                  <a:gd name="T29" fmla="*/ 0 h 179"/>
                  <a:gd name="T30" fmla="*/ 0 w 265"/>
                  <a:gd name="T31" fmla="*/ 0 h 179"/>
                  <a:gd name="T32" fmla="*/ 0 w 265"/>
                  <a:gd name="T33" fmla="*/ 0 h 179"/>
                  <a:gd name="T34" fmla="*/ 0 w 265"/>
                  <a:gd name="T35" fmla="*/ 0 h 179"/>
                  <a:gd name="T36" fmla="*/ 0 w 265"/>
                  <a:gd name="T37" fmla="*/ 0 h 179"/>
                  <a:gd name="T38" fmla="*/ 0 w 265"/>
                  <a:gd name="T39" fmla="*/ 0 h 179"/>
                  <a:gd name="T40" fmla="*/ 0 w 265"/>
                  <a:gd name="T41" fmla="*/ 0 h 179"/>
                  <a:gd name="T42" fmla="*/ 0 w 265"/>
                  <a:gd name="T43" fmla="*/ 0 h 179"/>
                  <a:gd name="T44" fmla="*/ 0 w 265"/>
                  <a:gd name="T45" fmla="*/ 0 h 179"/>
                  <a:gd name="T46" fmla="*/ 0 w 265"/>
                  <a:gd name="T47" fmla="*/ 0 h 179"/>
                  <a:gd name="T48" fmla="*/ 0 w 265"/>
                  <a:gd name="T49" fmla="*/ 0 h 179"/>
                  <a:gd name="T50" fmla="*/ 0 w 265"/>
                  <a:gd name="T51" fmla="*/ 0 h 179"/>
                  <a:gd name="T52" fmla="*/ 0 w 265"/>
                  <a:gd name="T53" fmla="*/ 0 h 179"/>
                  <a:gd name="T54" fmla="*/ 0 w 265"/>
                  <a:gd name="T55" fmla="*/ 0 h 179"/>
                  <a:gd name="T56" fmla="*/ 0 w 265"/>
                  <a:gd name="T57" fmla="*/ 0 h 179"/>
                  <a:gd name="T58" fmla="*/ 0 w 265"/>
                  <a:gd name="T59" fmla="*/ 0 h 179"/>
                  <a:gd name="T60" fmla="*/ 0 w 265"/>
                  <a:gd name="T61" fmla="*/ 0 h 179"/>
                  <a:gd name="T62" fmla="*/ 0 w 265"/>
                  <a:gd name="T63" fmla="*/ 0 h 179"/>
                  <a:gd name="T64" fmla="*/ 0 w 265"/>
                  <a:gd name="T65" fmla="*/ 0 h 179"/>
                  <a:gd name="T66" fmla="*/ 0 w 265"/>
                  <a:gd name="T67" fmla="*/ 0 h 179"/>
                  <a:gd name="T68" fmla="*/ 0 w 265"/>
                  <a:gd name="T69" fmla="*/ 0 h 179"/>
                  <a:gd name="T70" fmla="*/ 0 w 265"/>
                  <a:gd name="T71" fmla="*/ 0 h 179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265"/>
                  <a:gd name="T109" fmla="*/ 0 h 179"/>
                  <a:gd name="T110" fmla="*/ 265 w 265"/>
                  <a:gd name="T111" fmla="*/ 179 h 179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265" h="179">
                    <a:moveTo>
                      <a:pt x="82" y="179"/>
                    </a:moveTo>
                    <a:lnTo>
                      <a:pt x="95" y="178"/>
                    </a:lnTo>
                    <a:lnTo>
                      <a:pt x="107" y="177"/>
                    </a:lnTo>
                    <a:lnTo>
                      <a:pt x="119" y="175"/>
                    </a:lnTo>
                    <a:lnTo>
                      <a:pt x="131" y="172"/>
                    </a:lnTo>
                    <a:lnTo>
                      <a:pt x="143" y="168"/>
                    </a:lnTo>
                    <a:lnTo>
                      <a:pt x="154" y="164"/>
                    </a:lnTo>
                    <a:lnTo>
                      <a:pt x="165" y="159"/>
                    </a:lnTo>
                    <a:lnTo>
                      <a:pt x="175" y="153"/>
                    </a:lnTo>
                    <a:lnTo>
                      <a:pt x="186" y="147"/>
                    </a:lnTo>
                    <a:lnTo>
                      <a:pt x="196" y="141"/>
                    </a:lnTo>
                    <a:lnTo>
                      <a:pt x="205" y="133"/>
                    </a:lnTo>
                    <a:lnTo>
                      <a:pt x="215" y="126"/>
                    </a:lnTo>
                    <a:lnTo>
                      <a:pt x="224" y="117"/>
                    </a:lnTo>
                    <a:lnTo>
                      <a:pt x="233" y="108"/>
                    </a:lnTo>
                    <a:lnTo>
                      <a:pt x="242" y="99"/>
                    </a:lnTo>
                    <a:lnTo>
                      <a:pt x="250" y="89"/>
                    </a:lnTo>
                    <a:lnTo>
                      <a:pt x="256" y="83"/>
                    </a:lnTo>
                    <a:lnTo>
                      <a:pt x="261" y="78"/>
                    </a:lnTo>
                    <a:lnTo>
                      <a:pt x="264" y="74"/>
                    </a:lnTo>
                    <a:lnTo>
                      <a:pt x="265" y="72"/>
                    </a:lnTo>
                    <a:lnTo>
                      <a:pt x="258" y="23"/>
                    </a:lnTo>
                    <a:lnTo>
                      <a:pt x="249" y="12"/>
                    </a:lnTo>
                    <a:lnTo>
                      <a:pt x="237" y="5"/>
                    </a:lnTo>
                    <a:lnTo>
                      <a:pt x="222" y="1"/>
                    </a:lnTo>
                    <a:lnTo>
                      <a:pt x="207" y="0"/>
                    </a:lnTo>
                    <a:lnTo>
                      <a:pt x="190" y="0"/>
                    </a:lnTo>
                    <a:lnTo>
                      <a:pt x="173" y="1"/>
                    </a:lnTo>
                    <a:lnTo>
                      <a:pt x="156" y="1"/>
                    </a:lnTo>
                    <a:lnTo>
                      <a:pt x="141" y="1"/>
                    </a:lnTo>
                    <a:lnTo>
                      <a:pt x="133" y="3"/>
                    </a:lnTo>
                    <a:lnTo>
                      <a:pt x="133" y="8"/>
                    </a:lnTo>
                    <a:lnTo>
                      <a:pt x="137" y="14"/>
                    </a:lnTo>
                    <a:lnTo>
                      <a:pt x="141" y="19"/>
                    </a:lnTo>
                    <a:lnTo>
                      <a:pt x="146" y="23"/>
                    </a:lnTo>
                    <a:lnTo>
                      <a:pt x="150" y="26"/>
                    </a:lnTo>
                    <a:lnTo>
                      <a:pt x="155" y="29"/>
                    </a:lnTo>
                    <a:lnTo>
                      <a:pt x="158" y="31"/>
                    </a:lnTo>
                    <a:lnTo>
                      <a:pt x="162" y="33"/>
                    </a:lnTo>
                    <a:lnTo>
                      <a:pt x="165" y="35"/>
                    </a:lnTo>
                    <a:lnTo>
                      <a:pt x="169" y="37"/>
                    </a:lnTo>
                    <a:lnTo>
                      <a:pt x="172" y="40"/>
                    </a:lnTo>
                    <a:lnTo>
                      <a:pt x="170" y="72"/>
                    </a:lnTo>
                    <a:lnTo>
                      <a:pt x="58" y="106"/>
                    </a:lnTo>
                    <a:lnTo>
                      <a:pt x="48" y="102"/>
                    </a:lnTo>
                    <a:lnTo>
                      <a:pt x="43" y="96"/>
                    </a:lnTo>
                    <a:lnTo>
                      <a:pt x="42" y="88"/>
                    </a:lnTo>
                    <a:lnTo>
                      <a:pt x="43" y="79"/>
                    </a:lnTo>
                    <a:lnTo>
                      <a:pt x="46" y="69"/>
                    </a:lnTo>
                    <a:lnTo>
                      <a:pt x="49" y="59"/>
                    </a:lnTo>
                    <a:lnTo>
                      <a:pt x="50" y="49"/>
                    </a:lnTo>
                    <a:lnTo>
                      <a:pt x="48" y="40"/>
                    </a:lnTo>
                    <a:lnTo>
                      <a:pt x="42" y="35"/>
                    </a:lnTo>
                    <a:lnTo>
                      <a:pt x="35" y="33"/>
                    </a:lnTo>
                    <a:lnTo>
                      <a:pt x="27" y="33"/>
                    </a:lnTo>
                    <a:lnTo>
                      <a:pt x="19" y="36"/>
                    </a:lnTo>
                    <a:lnTo>
                      <a:pt x="11" y="45"/>
                    </a:lnTo>
                    <a:lnTo>
                      <a:pt x="6" y="57"/>
                    </a:lnTo>
                    <a:lnTo>
                      <a:pt x="2" y="70"/>
                    </a:lnTo>
                    <a:lnTo>
                      <a:pt x="0" y="84"/>
                    </a:lnTo>
                    <a:lnTo>
                      <a:pt x="0" y="99"/>
                    </a:lnTo>
                    <a:lnTo>
                      <a:pt x="1" y="112"/>
                    </a:lnTo>
                    <a:lnTo>
                      <a:pt x="4" y="125"/>
                    </a:lnTo>
                    <a:lnTo>
                      <a:pt x="7" y="135"/>
                    </a:lnTo>
                    <a:lnTo>
                      <a:pt x="16" y="144"/>
                    </a:lnTo>
                    <a:lnTo>
                      <a:pt x="25" y="152"/>
                    </a:lnTo>
                    <a:lnTo>
                      <a:pt x="34" y="159"/>
                    </a:lnTo>
                    <a:lnTo>
                      <a:pt x="44" y="164"/>
                    </a:lnTo>
                    <a:lnTo>
                      <a:pt x="53" y="169"/>
                    </a:lnTo>
                    <a:lnTo>
                      <a:pt x="63" y="173"/>
                    </a:lnTo>
                    <a:lnTo>
                      <a:pt x="72" y="176"/>
                    </a:lnTo>
                    <a:lnTo>
                      <a:pt x="82" y="17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12" name="Freeform 376"/>
              <p:cNvSpPr>
                <a:spLocks/>
              </p:cNvSpPr>
              <p:nvPr/>
            </p:nvSpPr>
            <p:spPr bwMode="auto">
              <a:xfrm>
                <a:off x="3598" y="637"/>
                <a:ext cx="39" cy="29"/>
              </a:xfrm>
              <a:custGeom>
                <a:avLst/>
                <a:gdLst>
                  <a:gd name="T0" fmla="*/ 0 w 271"/>
                  <a:gd name="T1" fmla="*/ 0 h 203"/>
                  <a:gd name="T2" fmla="*/ 0 w 271"/>
                  <a:gd name="T3" fmla="*/ 0 h 203"/>
                  <a:gd name="T4" fmla="*/ 0 w 271"/>
                  <a:gd name="T5" fmla="*/ 0 h 203"/>
                  <a:gd name="T6" fmla="*/ 0 w 271"/>
                  <a:gd name="T7" fmla="*/ 0 h 203"/>
                  <a:gd name="T8" fmla="*/ 0 w 271"/>
                  <a:gd name="T9" fmla="*/ 0 h 203"/>
                  <a:gd name="T10" fmla="*/ 0 w 271"/>
                  <a:gd name="T11" fmla="*/ 0 h 203"/>
                  <a:gd name="T12" fmla="*/ 0 w 271"/>
                  <a:gd name="T13" fmla="*/ 0 h 203"/>
                  <a:gd name="T14" fmla="*/ 0 w 271"/>
                  <a:gd name="T15" fmla="*/ 0 h 203"/>
                  <a:gd name="T16" fmla="*/ 0 w 271"/>
                  <a:gd name="T17" fmla="*/ 0 h 203"/>
                  <a:gd name="T18" fmla="*/ 0 w 271"/>
                  <a:gd name="T19" fmla="*/ 0 h 203"/>
                  <a:gd name="T20" fmla="*/ 0 w 271"/>
                  <a:gd name="T21" fmla="*/ 0 h 203"/>
                  <a:gd name="T22" fmla="*/ 0 w 271"/>
                  <a:gd name="T23" fmla="*/ 0 h 203"/>
                  <a:gd name="T24" fmla="*/ 0 w 271"/>
                  <a:gd name="T25" fmla="*/ 0 h 203"/>
                  <a:gd name="T26" fmla="*/ 0 w 271"/>
                  <a:gd name="T27" fmla="*/ 0 h 203"/>
                  <a:gd name="T28" fmla="*/ 0 w 271"/>
                  <a:gd name="T29" fmla="*/ 0 h 203"/>
                  <a:gd name="T30" fmla="*/ 0 w 271"/>
                  <a:gd name="T31" fmla="*/ 0 h 203"/>
                  <a:gd name="T32" fmla="*/ 0 w 271"/>
                  <a:gd name="T33" fmla="*/ 0 h 203"/>
                  <a:gd name="T34" fmla="*/ 0 w 271"/>
                  <a:gd name="T35" fmla="*/ 0 h 203"/>
                  <a:gd name="T36" fmla="*/ 0 w 271"/>
                  <a:gd name="T37" fmla="*/ 0 h 203"/>
                  <a:gd name="T38" fmla="*/ 0 w 271"/>
                  <a:gd name="T39" fmla="*/ 0 h 203"/>
                  <a:gd name="T40" fmla="*/ 0 w 271"/>
                  <a:gd name="T41" fmla="*/ 0 h 203"/>
                  <a:gd name="T42" fmla="*/ 0 w 271"/>
                  <a:gd name="T43" fmla="*/ 0 h 203"/>
                  <a:gd name="T44" fmla="*/ 0 w 271"/>
                  <a:gd name="T45" fmla="*/ 0 h 203"/>
                  <a:gd name="T46" fmla="*/ 0 w 271"/>
                  <a:gd name="T47" fmla="*/ 0 h 203"/>
                  <a:gd name="T48" fmla="*/ 0 w 271"/>
                  <a:gd name="T49" fmla="*/ 0 h 203"/>
                  <a:gd name="T50" fmla="*/ 0 w 271"/>
                  <a:gd name="T51" fmla="*/ 0 h 203"/>
                  <a:gd name="T52" fmla="*/ 0 w 271"/>
                  <a:gd name="T53" fmla="*/ 0 h 203"/>
                  <a:gd name="T54" fmla="*/ 0 w 271"/>
                  <a:gd name="T55" fmla="*/ 0 h 203"/>
                  <a:gd name="T56" fmla="*/ 0 w 271"/>
                  <a:gd name="T57" fmla="*/ 0 h 203"/>
                  <a:gd name="T58" fmla="*/ 0 w 271"/>
                  <a:gd name="T59" fmla="*/ 0 h 203"/>
                  <a:gd name="T60" fmla="*/ 0 w 271"/>
                  <a:gd name="T61" fmla="*/ 0 h 203"/>
                  <a:gd name="T62" fmla="*/ 0 w 271"/>
                  <a:gd name="T63" fmla="*/ 0 h 203"/>
                  <a:gd name="T64" fmla="*/ 0 w 271"/>
                  <a:gd name="T65" fmla="*/ 0 h 203"/>
                  <a:gd name="T66" fmla="*/ 0 w 271"/>
                  <a:gd name="T67" fmla="*/ 0 h 203"/>
                  <a:gd name="T68" fmla="*/ 0 w 271"/>
                  <a:gd name="T69" fmla="*/ 0 h 203"/>
                  <a:gd name="T70" fmla="*/ 0 w 271"/>
                  <a:gd name="T71" fmla="*/ 0 h 203"/>
                  <a:gd name="T72" fmla="*/ 0 w 271"/>
                  <a:gd name="T73" fmla="*/ 0 h 203"/>
                  <a:gd name="T74" fmla="*/ 0 w 271"/>
                  <a:gd name="T75" fmla="*/ 0 h 203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271"/>
                  <a:gd name="T115" fmla="*/ 0 h 203"/>
                  <a:gd name="T116" fmla="*/ 271 w 271"/>
                  <a:gd name="T117" fmla="*/ 203 h 203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271" h="203">
                    <a:moveTo>
                      <a:pt x="66" y="203"/>
                    </a:moveTo>
                    <a:lnTo>
                      <a:pt x="161" y="186"/>
                    </a:lnTo>
                    <a:lnTo>
                      <a:pt x="167" y="183"/>
                    </a:lnTo>
                    <a:lnTo>
                      <a:pt x="174" y="179"/>
                    </a:lnTo>
                    <a:lnTo>
                      <a:pt x="180" y="175"/>
                    </a:lnTo>
                    <a:lnTo>
                      <a:pt x="185" y="170"/>
                    </a:lnTo>
                    <a:lnTo>
                      <a:pt x="190" y="164"/>
                    </a:lnTo>
                    <a:lnTo>
                      <a:pt x="195" y="158"/>
                    </a:lnTo>
                    <a:lnTo>
                      <a:pt x="199" y="152"/>
                    </a:lnTo>
                    <a:lnTo>
                      <a:pt x="202" y="145"/>
                    </a:lnTo>
                    <a:lnTo>
                      <a:pt x="195" y="103"/>
                    </a:lnTo>
                    <a:lnTo>
                      <a:pt x="49" y="145"/>
                    </a:lnTo>
                    <a:lnTo>
                      <a:pt x="44" y="143"/>
                    </a:lnTo>
                    <a:lnTo>
                      <a:pt x="40" y="141"/>
                    </a:lnTo>
                    <a:lnTo>
                      <a:pt x="37" y="137"/>
                    </a:lnTo>
                    <a:lnTo>
                      <a:pt x="34" y="133"/>
                    </a:lnTo>
                    <a:lnTo>
                      <a:pt x="32" y="128"/>
                    </a:lnTo>
                    <a:lnTo>
                      <a:pt x="30" y="123"/>
                    </a:lnTo>
                    <a:lnTo>
                      <a:pt x="27" y="117"/>
                    </a:lnTo>
                    <a:lnTo>
                      <a:pt x="25" y="111"/>
                    </a:lnTo>
                    <a:lnTo>
                      <a:pt x="28" y="104"/>
                    </a:lnTo>
                    <a:lnTo>
                      <a:pt x="32" y="98"/>
                    </a:lnTo>
                    <a:lnTo>
                      <a:pt x="36" y="94"/>
                    </a:lnTo>
                    <a:lnTo>
                      <a:pt x="42" y="91"/>
                    </a:lnTo>
                    <a:lnTo>
                      <a:pt x="45" y="91"/>
                    </a:lnTo>
                    <a:lnTo>
                      <a:pt x="49" y="91"/>
                    </a:lnTo>
                    <a:lnTo>
                      <a:pt x="54" y="92"/>
                    </a:lnTo>
                    <a:lnTo>
                      <a:pt x="59" y="94"/>
                    </a:lnTo>
                    <a:lnTo>
                      <a:pt x="254" y="43"/>
                    </a:lnTo>
                    <a:lnTo>
                      <a:pt x="256" y="41"/>
                    </a:lnTo>
                    <a:lnTo>
                      <a:pt x="260" y="39"/>
                    </a:lnTo>
                    <a:lnTo>
                      <a:pt x="265" y="36"/>
                    </a:lnTo>
                    <a:lnTo>
                      <a:pt x="271" y="33"/>
                    </a:lnTo>
                    <a:lnTo>
                      <a:pt x="270" y="29"/>
                    </a:lnTo>
                    <a:lnTo>
                      <a:pt x="268" y="25"/>
                    </a:lnTo>
                    <a:lnTo>
                      <a:pt x="266" y="21"/>
                    </a:lnTo>
                    <a:lnTo>
                      <a:pt x="263" y="16"/>
                    </a:lnTo>
                    <a:lnTo>
                      <a:pt x="253" y="10"/>
                    </a:lnTo>
                    <a:lnTo>
                      <a:pt x="242" y="6"/>
                    </a:lnTo>
                    <a:lnTo>
                      <a:pt x="232" y="3"/>
                    </a:lnTo>
                    <a:lnTo>
                      <a:pt x="221" y="1"/>
                    </a:lnTo>
                    <a:lnTo>
                      <a:pt x="210" y="0"/>
                    </a:lnTo>
                    <a:lnTo>
                      <a:pt x="198" y="0"/>
                    </a:lnTo>
                    <a:lnTo>
                      <a:pt x="187" y="1"/>
                    </a:lnTo>
                    <a:lnTo>
                      <a:pt x="175" y="3"/>
                    </a:lnTo>
                    <a:lnTo>
                      <a:pt x="163" y="5"/>
                    </a:lnTo>
                    <a:lnTo>
                      <a:pt x="151" y="8"/>
                    </a:lnTo>
                    <a:lnTo>
                      <a:pt x="140" y="12"/>
                    </a:lnTo>
                    <a:lnTo>
                      <a:pt x="128" y="15"/>
                    </a:lnTo>
                    <a:lnTo>
                      <a:pt x="116" y="20"/>
                    </a:lnTo>
                    <a:lnTo>
                      <a:pt x="104" y="24"/>
                    </a:lnTo>
                    <a:lnTo>
                      <a:pt x="93" y="28"/>
                    </a:lnTo>
                    <a:lnTo>
                      <a:pt x="81" y="33"/>
                    </a:lnTo>
                    <a:lnTo>
                      <a:pt x="72" y="39"/>
                    </a:lnTo>
                    <a:lnTo>
                      <a:pt x="62" y="44"/>
                    </a:lnTo>
                    <a:lnTo>
                      <a:pt x="52" y="49"/>
                    </a:lnTo>
                    <a:lnTo>
                      <a:pt x="42" y="54"/>
                    </a:lnTo>
                    <a:lnTo>
                      <a:pt x="32" y="59"/>
                    </a:lnTo>
                    <a:lnTo>
                      <a:pt x="22" y="64"/>
                    </a:lnTo>
                    <a:lnTo>
                      <a:pt x="13" y="70"/>
                    </a:lnTo>
                    <a:lnTo>
                      <a:pt x="5" y="77"/>
                    </a:lnTo>
                    <a:lnTo>
                      <a:pt x="2" y="86"/>
                    </a:lnTo>
                    <a:lnTo>
                      <a:pt x="1" y="94"/>
                    </a:lnTo>
                    <a:lnTo>
                      <a:pt x="0" y="102"/>
                    </a:lnTo>
                    <a:lnTo>
                      <a:pt x="0" y="111"/>
                    </a:lnTo>
                    <a:lnTo>
                      <a:pt x="0" y="119"/>
                    </a:lnTo>
                    <a:lnTo>
                      <a:pt x="0" y="127"/>
                    </a:lnTo>
                    <a:lnTo>
                      <a:pt x="1" y="136"/>
                    </a:lnTo>
                    <a:lnTo>
                      <a:pt x="1" y="145"/>
                    </a:lnTo>
                    <a:lnTo>
                      <a:pt x="6" y="154"/>
                    </a:lnTo>
                    <a:lnTo>
                      <a:pt x="12" y="162"/>
                    </a:lnTo>
                    <a:lnTo>
                      <a:pt x="19" y="171"/>
                    </a:lnTo>
                    <a:lnTo>
                      <a:pt x="26" y="178"/>
                    </a:lnTo>
                    <a:lnTo>
                      <a:pt x="35" y="186"/>
                    </a:lnTo>
                    <a:lnTo>
                      <a:pt x="44" y="192"/>
                    </a:lnTo>
                    <a:lnTo>
                      <a:pt x="55" y="198"/>
                    </a:lnTo>
                    <a:lnTo>
                      <a:pt x="66" y="20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13" name="Freeform 377"/>
              <p:cNvSpPr>
                <a:spLocks/>
              </p:cNvSpPr>
              <p:nvPr/>
            </p:nvSpPr>
            <p:spPr bwMode="auto">
              <a:xfrm>
                <a:off x="3640" y="612"/>
                <a:ext cx="76" cy="44"/>
              </a:xfrm>
              <a:custGeom>
                <a:avLst/>
                <a:gdLst>
                  <a:gd name="T0" fmla="*/ 0 w 534"/>
                  <a:gd name="T1" fmla="*/ 0 h 309"/>
                  <a:gd name="T2" fmla="*/ 0 w 534"/>
                  <a:gd name="T3" fmla="*/ 0 h 309"/>
                  <a:gd name="T4" fmla="*/ 0 w 534"/>
                  <a:gd name="T5" fmla="*/ 0 h 309"/>
                  <a:gd name="T6" fmla="*/ 0 w 534"/>
                  <a:gd name="T7" fmla="*/ 0 h 309"/>
                  <a:gd name="T8" fmla="*/ 0 w 534"/>
                  <a:gd name="T9" fmla="*/ 0 h 309"/>
                  <a:gd name="T10" fmla="*/ 0 w 534"/>
                  <a:gd name="T11" fmla="*/ 0 h 309"/>
                  <a:gd name="T12" fmla="*/ 0 w 534"/>
                  <a:gd name="T13" fmla="*/ 0 h 309"/>
                  <a:gd name="T14" fmla="*/ 0 w 534"/>
                  <a:gd name="T15" fmla="*/ 0 h 309"/>
                  <a:gd name="T16" fmla="*/ 0 w 534"/>
                  <a:gd name="T17" fmla="*/ 0 h 309"/>
                  <a:gd name="T18" fmla="*/ 0 w 534"/>
                  <a:gd name="T19" fmla="*/ 0 h 309"/>
                  <a:gd name="T20" fmla="*/ 0 w 534"/>
                  <a:gd name="T21" fmla="*/ 0 h 309"/>
                  <a:gd name="T22" fmla="*/ 0 w 534"/>
                  <a:gd name="T23" fmla="*/ 0 h 309"/>
                  <a:gd name="T24" fmla="*/ 0 w 534"/>
                  <a:gd name="T25" fmla="*/ 0 h 309"/>
                  <a:gd name="T26" fmla="*/ 0 w 534"/>
                  <a:gd name="T27" fmla="*/ 0 h 309"/>
                  <a:gd name="T28" fmla="*/ 0 w 534"/>
                  <a:gd name="T29" fmla="*/ 0 h 309"/>
                  <a:gd name="T30" fmla="*/ 0 w 534"/>
                  <a:gd name="T31" fmla="*/ 0 h 309"/>
                  <a:gd name="T32" fmla="*/ 0 w 534"/>
                  <a:gd name="T33" fmla="*/ 0 h 309"/>
                  <a:gd name="T34" fmla="*/ 0 w 534"/>
                  <a:gd name="T35" fmla="*/ 0 h 309"/>
                  <a:gd name="T36" fmla="*/ 0 w 534"/>
                  <a:gd name="T37" fmla="*/ 0 h 309"/>
                  <a:gd name="T38" fmla="*/ 0 w 534"/>
                  <a:gd name="T39" fmla="*/ 0 h 309"/>
                  <a:gd name="T40" fmla="*/ 0 w 534"/>
                  <a:gd name="T41" fmla="*/ 0 h 309"/>
                  <a:gd name="T42" fmla="*/ 0 w 534"/>
                  <a:gd name="T43" fmla="*/ 0 h 309"/>
                  <a:gd name="T44" fmla="*/ 0 w 534"/>
                  <a:gd name="T45" fmla="*/ 0 h 309"/>
                  <a:gd name="T46" fmla="*/ 0 w 534"/>
                  <a:gd name="T47" fmla="*/ 0 h 309"/>
                  <a:gd name="T48" fmla="*/ 0 w 534"/>
                  <a:gd name="T49" fmla="*/ 0 h 309"/>
                  <a:gd name="T50" fmla="*/ 0 w 534"/>
                  <a:gd name="T51" fmla="*/ 0 h 309"/>
                  <a:gd name="T52" fmla="*/ 0 w 534"/>
                  <a:gd name="T53" fmla="*/ 0 h 309"/>
                  <a:gd name="T54" fmla="*/ 0 w 534"/>
                  <a:gd name="T55" fmla="*/ 0 h 309"/>
                  <a:gd name="T56" fmla="*/ 0 w 534"/>
                  <a:gd name="T57" fmla="*/ 0 h 309"/>
                  <a:gd name="T58" fmla="*/ 0 w 534"/>
                  <a:gd name="T59" fmla="*/ 0 h 309"/>
                  <a:gd name="T60" fmla="*/ 0 w 534"/>
                  <a:gd name="T61" fmla="*/ 0 h 309"/>
                  <a:gd name="T62" fmla="*/ 0 w 534"/>
                  <a:gd name="T63" fmla="*/ 0 h 309"/>
                  <a:gd name="T64" fmla="*/ 0 w 534"/>
                  <a:gd name="T65" fmla="*/ 0 h 309"/>
                  <a:gd name="T66" fmla="*/ 0 w 534"/>
                  <a:gd name="T67" fmla="*/ 0 h 309"/>
                  <a:gd name="T68" fmla="*/ 0 w 534"/>
                  <a:gd name="T69" fmla="*/ 0 h 309"/>
                  <a:gd name="T70" fmla="*/ 0 w 534"/>
                  <a:gd name="T71" fmla="*/ 0 h 309"/>
                  <a:gd name="T72" fmla="*/ 0 w 534"/>
                  <a:gd name="T73" fmla="*/ 0 h 309"/>
                  <a:gd name="T74" fmla="*/ 0 w 534"/>
                  <a:gd name="T75" fmla="*/ 0 h 309"/>
                  <a:gd name="T76" fmla="*/ 0 w 534"/>
                  <a:gd name="T77" fmla="*/ 0 h 309"/>
                  <a:gd name="T78" fmla="*/ 0 w 534"/>
                  <a:gd name="T79" fmla="*/ 0 h 309"/>
                  <a:gd name="T80" fmla="*/ 0 w 534"/>
                  <a:gd name="T81" fmla="*/ 0 h 309"/>
                  <a:gd name="T82" fmla="*/ 0 w 534"/>
                  <a:gd name="T83" fmla="*/ 0 h 309"/>
                  <a:gd name="T84" fmla="*/ 0 w 534"/>
                  <a:gd name="T85" fmla="*/ 0 h 309"/>
                  <a:gd name="T86" fmla="*/ 0 w 534"/>
                  <a:gd name="T87" fmla="*/ 0 h 309"/>
                  <a:gd name="T88" fmla="*/ 0 w 534"/>
                  <a:gd name="T89" fmla="*/ 0 h 309"/>
                  <a:gd name="T90" fmla="*/ 0 w 534"/>
                  <a:gd name="T91" fmla="*/ 0 h 309"/>
                  <a:gd name="T92" fmla="*/ 0 w 534"/>
                  <a:gd name="T93" fmla="*/ 0 h 309"/>
                  <a:gd name="T94" fmla="*/ 0 w 534"/>
                  <a:gd name="T95" fmla="*/ 0 h 309"/>
                  <a:gd name="T96" fmla="*/ 0 w 534"/>
                  <a:gd name="T97" fmla="*/ 0 h 309"/>
                  <a:gd name="T98" fmla="*/ 0 w 534"/>
                  <a:gd name="T99" fmla="*/ 0 h 309"/>
                  <a:gd name="T100" fmla="*/ 0 w 534"/>
                  <a:gd name="T101" fmla="*/ 0 h 309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534"/>
                  <a:gd name="T154" fmla="*/ 0 h 309"/>
                  <a:gd name="T155" fmla="*/ 534 w 534"/>
                  <a:gd name="T156" fmla="*/ 309 h 309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534" h="309">
                    <a:moveTo>
                      <a:pt x="137" y="309"/>
                    </a:moveTo>
                    <a:lnTo>
                      <a:pt x="188" y="287"/>
                    </a:lnTo>
                    <a:lnTo>
                      <a:pt x="190" y="285"/>
                    </a:lnTo>
                    <a:lnTo>
                      <a:pt x="192" y="283"/>
                    </a:lnTo>
                    <a:lnTo>
                      <a:pt x="194" y="280"/>
                    </a:lnTo>
                    <a:lnTo>
                      <a:pt x="198" y="277"/>
                    </a:lnTo>
                    <a:lnTo>
                      <a:pt x="200" y="273"/>
                    </a:lnTo>
                    <a:lnTo>
                      <a:pt x="202" y="269"/>
                    </a:lnTo>
                    <a:lnTo>
                      <a:pt x="203" y="264"/>
                    </a:lnTo>
                    <a:lnTo>
                      <a:pt x="204" y="259"/>
                    </a:lnTo>
                    <a:lnTo>
                      <a:pt x="205" y="254"/>
                    </a:lnTo>
                    <a:lnTo>
                      <a:pt x="205" y="248"/>
                    </a:lnTo>
                    <a:lnTo>
                      <a:pt x="205" y="243"/>
                    </a:lnTo>
                    <a:lnTo>
                      <a:pt x="205" y="238"/>
                    </a:lnTo>
                    <a:lnTo>
                      <a:pt x="201" y="233"/>
                    </a:lnTo>
                    <a:lnTo>
                      <a:pt x="198" y="229"/>
                    </a:lnTo>
                    <a:lnTo>
                      <a:pt x="194" y="225"/>
                    </a:lnTo>
                    <a:lnTo>
                      <a:pt x="191" y="222"/>
                    </a:lnTo>
                    <a:lnTo>
                      <a:pt x="187" y="219"/>
                    </a:lnTo>
                    <a:lnTo>
                      <a:pt x="182" y="216"/>
                    </a:lnTo>
                    <a:lnTo>
                      <a:pt x="177" y="214"/>
                    </a:lnTo>
                    <a:lnTo>
                      <a:pt x="171" y="212"/>
                    </a:lnTo>
                    <a:lnTo>
                      <a:pt x="158" y="218"/>
                    </a:lnTo>
                    <a:lnTo>
                      <a:pt x="144" y="224"/>
                    </a:lnTo>
                    <a:lnTo>
                      <a:pt x="129" y="229"/>
                    </a:lnTo>
                    <a:lnTo>
                      <a:pt x="114" y="233"/>
                    </a:lnTo>
                    <a:lnTo>
                      <a:pt x="99" y="235"/>
                    </a:lnTo>
                    <a:lnTo>
                      <a:pt x="84" y="234"/>
                    </a:lnTo>
                    <a:lnTo>
                      <a:pt x="70" y="230"/>
                    </a:lnTo>
                    <a:lnTo>
                      <a:pt x="57" y="221"/>
                    </a:lnTo>
                    <a:lnTo>
                      <a:pt x="54" y="218"/>
                    </a:lnTo>
                    <a:lnTo>
                      <a:pt x="52" y="214"/>
                    </a:lnTo>
                    <a:lnTo>
                      <a:pt x="50" y="211"/>
                    </a:lnTo>
                    <a:lnTo>
                      <a:pt x="50" y="207"/>
                    </a:lnTo>
                    <a:lnTo>
                      <a:pt x="50" y="199"/>
                    </a:lnTo>
                    <a:lnTo>
                      <a:pt x="51" y="192"/>
                    </a:lnTo>
                    <a:lnTo>
                      <a:pt x="53" y="186"/>
                    </a:lnTo>
                    <a:lnTo>
                      <a:pt x="57" y="183"/>
                    </a:lnTo>
                    <a:lnTo>
                      <a:pt x="71" y="174"/>
                    </a:lnTo>
                    <a:lnTo>
                      <a:pt x="87" y="167"/>
                    </a:lnTo>
                    <a:lnTo>
                      <a:pt x="104" y="161"/>
                    </a:lnTo>
                    <a:lnTo>
                      <a:pt x="122" y="155"/>
                    </a:lnTo>
                    <a:lnTo>
                      <a:pt x="140" y="150"/>
                    </a:lnTo>
                    <a:lnTo>
                      <a:pt x="157" y="143"/>
                    </a:lnTo>
                    <a:lnTo>
                      <a:pt x="173" y="135"/>
                    </a:lnTo>
                    <a:lnTo>
                      <a:pt x="188" y="124"/>
                    </a:lnTo>
                    <a:lnTo>
                      <a:pt x="201" y="124"/>
                    </a:lnTo>
                    <a:lnTo>
                      <a:pt x="214" y="123"/>
                    </a:lnTo>
                    <a:lnTo>
                      <a:pt x="227" y="123"/>
                    </a:lnTo>
                    <a:lnTo>
                      <a:pt x="240" y="123"/>
                    </a:lnTo>
                    <a:lnTo>
                      <a:pt x="252" y="124"/>
                    </a:lnTo>
                    <a:lnTo>
                      <a:pt x="264" y="125"/>
                    </a:lnTo>
                    <a:lnTo>
                      <a:pt x="275" y="127"/>
                    </a:lnTo>
                    <a:lnTo>
                      <a:pt x="285" y="131"/>
                    </a:lnTo>
                    <a:lnTo>
                      <a:pt x="290" y="138"/>
                    </a:lnTo>
                    <a:lnTo>
                      <a:pt x="294" y="146"/>
                    </a:lnTo>
                    <a:lnTo>
                      <a:pt x="299" y="155"/>
                    </a:lnTo>
                    <a:lnTo>
                      <a:pt x="303" y="164"/>
                    </a:lnTo>
                    <a:lnTo>
                      <a:pt x="308" y="173"/>
                    </a:lnTo>
                    <a:lnTo>
                      <a:pt x="315" y="180"/>
                    </a:lnTo>
                    <a:lnTo>
                      <a:pt x="323" y="186"/>
                    </a:lnTo>
                    <a:lnTo>
                      <a:pt x="334" y="190"/>
                    </a:lnTo>
                    <a:lnTo>
                      <a:pt x="368" y="190"/>
                    </a:lnTo>
                    <a:lnTo>
                      <a:pt x="372" y="187"/>
                    </a:lnTo>
                    <a:lnTo>
                      <a:pt x="377" y="183"/>
                    </a:lnTo>
                    <a:lnTo>
                      <a:pt x="381" y="179"/>
                    </a:lnTo>
                    <a:lnTo>
                      <a:pt x="385" y="173"/>
                    </a:lnTo>
                    <a:lnTo>
                      <a:pt x="361" y="107"/>
                    </a:lnTo>
                    <a:lnTo>
                      <a:pt x="361" y="100"/>
                    </a:lnTo>
                    <a:lnTo>
                      <a:pt x="362" y="93"/>
                    </a:lnTo>
                    <a:lnTo>
                      <a:pt x="364" y="88"/>
                    </a:lnTo>
                    <a:lnTo>
                      <a:pt x="368" y="85"/>
                    </a:lnTo>
                    <a:lnTo>
                      <a:pt x="441" y="68"/>
                    </a:lnTo>
                    <a:lnTo>
                      <a:pt x="448" y="69"/>
                    </a:lnTo>
                    <a:lnTo>
                      <a:pt x="452" y="72"/>
                    </a:lnTo>
                    <a:lnTo>
                      <a:pt x="454" y="77"/>
                    </a:lnTo>
                    <a:lnTo>
                      <a:pt x="456" y="82"/>
                    </a:lnTo>
                    <a:lnTo>
                      <a:pt x="457" y="89"/>
                    </a:lnTo>
                    <a:lnTo>
                      <a:pt x="458" y="95"/>
                    </a:lnTo>
                    <a:lnTo>
                      <a:pt x="460" y="101"/>
                    </a:lnTo>
                    <a:lnTo>
                      <a:pt x="463" y="107"/>
                    </a:lnTo>
                    <a:lnTo>
                      <a:pt x="463" y="110"/>
                    </a:lnTo>
                    <a:lnTo>
                      <a:pt x="465" y="112"/>
                    </a:lnTo>
                    <a:lnTo>
                      <a:pt x="469" y="113"/>
                    </a:lnTo>
                    <a:lnTo>
                      <a:pt x="475" y="114"/>
                    </a:lnTo>
                    <a:lnTo>
                      <a:pt x="477" y="114"/>
                    </a:lnTo>
                    <a:lnTo>
                      <a:pt x="481" y="113"/>
                    </a:lnTo>
                    <a:lnTo>
                      <a:pt x="486" y="112"/>
                    </a:lnTo>
                    <a:lnTo>
                      <a:pt x="490" y="112"/>
                    </a:lnTo>
                    <a:lnTo>
                      <a:pt x="534" y="17"/>
                    </a:lnTo>
                    <a:lnTo>
                      <a:pt x="530" y="14"/>
                    </a:lnTo>
                    <a:lnTo>
                      <a:pt x="530" y="13"/>
                    </a:lnTo>
                    <a:lnTo>
                      <a:pt x="529" y="12"/>
                    </a:lnTo>
                    <a:lnTo>
                      <a:pt x="524" y="7"/>
                    </a:lnTo>
                    <a:lnTo>
                      <a:pt x="512" y="3"/>
                    </a:lnTo>
                    <a:lnTo>
                      <a:pt x="499" y="1"/>
                    </a:lnTo>
                    <a:lnTo>
                      <a:pt x="487" y="0"/>
                    </a:lnTo>
                    <a:lnTo>
                      <a:pt x="475" y="0"/>
                    </a:lnTo>
                    <a:lnTo>
                      <a:pt x="463" y="1"/>
                    </a:lnTo>
                    <a:lnTo>
                      <a:pt x="451" y="4"/>
                    </a:lnTo>
                    <a:lnTo>
                      <a:pt x="438" y="6"/>
                    </a:lnTo>
                    <a:lnTo>
                      <a:pt x="426" y="10"/>
                    </a:lnTo>
                    <a:lnTo>
                      <a:pt x="414" y="14"/>
                    </a:lnTo>
                    <a:lnTo>
                      <a:pt x="402" y="18"/>
                    </a:lnTo>
                    <a:lnTo>
                      <a:pt x="390" y="22"/>
                    </a:lnTo>
                    <a:lnTo>
                      <a:pt x="377" y="26"/>
                    </a:lnTo>
                    <a:lnTo>
                      <a:pt x="365" y="31"/>
                    </a:lnTo>
                    <a:lnTo>
                      <a:pt x="352" y="35"/>
                    </a:lnTo>
                    <a:lnTo>
                      <a:pt x="340" y="38"/>
                    </a:lnTo>
                    <a:lnTo>
                      <a:pt x="327" y="41"/>
                    </a:lnTo>
                    <a:lnTo>
                      <a:pt x="322" y="45"/>
                    </a:lnTo>
                    <a:lnTo>
                      <a:pt x="316" y="51"/>
                    </a:lnTo>
                    <a:lnTo>
                      <a:pt x="311" y="57"/>
                    </a:lnTo>
                    <a:lnTo>
                      <a:pt x="306" y="64"/>
                    </a:lnTo>
                    <a:lnTo>
                      <a:pt x="300" y="71"/>
                    </a:lnTo>
                    <a:lnTo>
                      <a:pt x="293" y="77"/>
                    </a:lnTo>
                    <a:lnTo>
                      <a:pt x="285" y="82"/>
                    </a:lnTo>
                    <a:lnTo>
                      <a:pt x="276" y="85"/>
                    </a:lnTo>
                    <a:lnTo>
                      <a:pt x="265" y="85"/>
                    </a:lnTo>
                    <a:lnTo>
                      <a:pt x="254" y="85"/>
                    </a:lnTo>
                    <a:lnTo>
                      <a:pt x="243" y="85"/>
                    </a:lnTo>
                    <a:lnTo>
                      <a:pt x="231" y="85"/>
                    </a:lnTo>
                    <a:lnTo>
                      <a:pt x="220" y="85"/>
                    </a:lnTo>
                    <a:lnTo>
                      <a:pt x="208" y="85"/>
                    </a:lnTo>
                    <a:lnTo>
                      <a:pt x="196" y="86"/>
                    </a:lnTo>
                    <a:lnTo>
                      <a:pt x="184" y="87"/>
                    </a:lnTo>
                    <a:lnTo>
                      <a:pt x="173" y="89"/>
                    </a:lnTo>
                    <a:lnTo>
                      <a:pt x="161" y="91"/>
                    </a:lnTo>
                    <a:lnTo>
                      <a:pt x="150" y="94"/>
                    </a:lnTo>
                    <a:lnTo>
                      <a:pt x="139" y="97"/>
                    </a:lnTo>
                    <a:lnTo>
                      <a:pt x="128" y="101"/>
                    </a:lnTo>
                    <a:lnTo>
                      <a:pt x="117" y="106"/>
                    </a:lnTo>
                    <a:lnTo>
                      <a:pt x="107" y="112"/>
                    </a:lnTo>
                    <a:lnTo>
                      <a:pt x="98" y="119"/>
                    </a:lnTo>
                    <a:lnTo>
                      <a:pt x="93" y="119"/>
                    </a:lnTo>
                    <a:lnTo>
                      <a:pt x="87" y="118"/>
                    </a:lnTo>
                    <a:lnTo>
                      <a:pt x="81" y="117"/>
                    </a:lnTo>
                    <a:lnTo>
                      <a:pt x="74" y="114"/>
                    </a:lnTo>
                    <a:lnTo>
                      <a:pt x="61" y="119"/>
                    </a:lnTo>
                    <a:lnTo>
                      <a:pt x="49" y="125"/>
                    </a:lnTo>
                    <a:lnTo>
                      <a:pt x="38" y="133"/>
                    </a:lnTo>
                    <a:lnTo>
                      <a:pt x="29" y="143"/>
                    </a:lnTo>
                    <a:lnTo>
                      <a:pt x="21" y="154"/>
                    </a:lnTo>
                    <a:lnTo>
                      <a:pt x="14" y="165"/>
                    </a:lnTo>
                    <a:lnTo>
                      <a:pt x="8" y="177"/>
                    </a:lnTo>
                    <a:lnTo>
                      <a:pt x="3" y="190"/>
                    </a:lnTo>
                    <a:lnTo>
                      <a:pt x="1" y="201"/>
                    </a:lnTo>
                    <a:lnTo>
                      <a:pt x="0" y="212"/>
                    </a:lnTo>
                    <a:lnTo>
                      <a:pt x="1" y="223"/>
                    </a:lnTo>
                    <a:lnTo>
                      <a:pt x="3" y="233"/>
                    </a:lnTo>
                    <a:lnTo>
                      <a:pt x="6" y="242"/>
                    </a:lnTo>
                    <a:lnTo>
                      <a:pt x="10" y="250"/>
                    </a:lnTo>
                    <a:lnTo>
                      <a:pt x="16" y="258"/>
                    </a:lnTo>
                    <a:lnTo>
                      <a:pt x="23" y="265"/>
                    </a:lnTo>
                    <a:lnTo>
                      <a:pt x="137" y="30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14" name="Freeform 378"/>
              <p:cNvSpPr>
                <a:spLocks/>
              </p:cNvSpPr>
              <p:nvPr/>
            </p:nvSpPr>
            <p:spPr bwMode="auto">
              <a:xfrm>
                <a:off x="3561" y="524"/>
                <a:ext cx="133" cy="103"/>
              </a:xfrm>
              <a:custGeom>
                <a:avLst/>
                <a:gdLst>
                  <a:gd name="T0" fmla="*/ 0 w 935"/>
                  <a:gd name="T1" fmla="*/ 0 h 723"/>
                  <a:gd name="T2" fmla="*/ 0 w 935"/>
                  <a:gd name="T3" fmla="*/ 0 h 723"/>
                  <a:gd name="T4" fmla="*/ 0 w 935"/>
                  <a:gd name="T5" fmla="*/ 0 h 723"/>
                  <a:gd name="T6" fmla="*/ 0 w 935"/>
                  <a:gd name="T7" fmla="*/ 0 h 723"/>
                  <a:gd name="T8" fmla="*/ 0 w 935"/>
                  <a:gd name="T9" fmla="*/ 0 h 723"/>
                  <a:gd name="T10" fmla="*/ 0 w 935"/>
                  <a:gd name="T11" fmla="*/ 0 h 723"/>
                  <a:gd name="T12" fmla="*/ 0 w 935"/>
                  <a:gd name="T13" fmla="*/ 0 h 723"/>
                  <a:gd name="T14" fmla="*/ 0 w 935"/>
                  <a:gd name="T15" fmla="*/ 0 h 723"/>
                  <a:gd name="T16" fmla="*/ 0 w 935"/>
                  <a:gd name="T17" fmla="*/ 0 h 723"/>
                  <a:gd name="T18" fmla="*/ 0 w 935"/>
                  <a:gd name="T19" fmla="*/ 0 h 723"/>
                  <a:gd name="T20" fmla="*/ 0 w 935"/>
                  <a:gd name="T21" fmla="*/ 0 h 723"/>
                  <a:gd name="T22" fmla="*/ 0 w 935"/>
                  <a:gd name="T23" fmla="*/ 0 h 723"/>
                  <a:gd name="T24" fmla="*/ 0 w 935"/>
                  <a:gd name="T25" fmla="*/ 0 h 723"/>
                  <a:gd name="T26" fmla="*/ 0 w 935"/>
                  <a:gd name="T27" fmla="*/ 0 h 723"/>
                  <a:gd name="T28" fmla="*/ 0 w 935"/>
                  <a:gd name="T29" fmla="*/ 0 h 723"/>
                  <a:gd name="T30" fmla="*/ 0 w 935"/>
                  <a:gd name="T31" fmla="*/ 0 h 723"/>
                  <a:gd name="T32" fmla="*/ 0 w 935"/>
                  <a:gd name="T33" fmla="*/ 0 h 723"/>
                  <a:gd name="T34" fmla="*/ 0 w 935"/>
                  <a:gd name="T35" fmla="*/ 0 h 723"/>
                  <a:gd name="T36" fmla="*/ 0 w 935"/>
                  <a:gd name="T37" fmla="*/ 0 h 723"/>
                  <a:gd name="T38" fmla="*/ 0 w 935"/>
                  <a:gd name="T39" fmla="*/ 0 h 723"/>
                  <a:gd name="T40" fmla="*/ 0 w 935"/>
                  <a:gd name="T41" fmla="*/ 0 h 723"/>
                  <a:gd name="T42" fmla="*/ 0 w 935"/>
                  <a:gd name="T43" fmla="*/ 0 h 723"/>
                  <a:gd name="T44" fmla="*/ 0 w 935"/>
                  <a:gd name="T45" fmla="*/ 0 h 723"/>
                  <a:gd name="T46" fmla="*/ 0 w 935"/>
                  <a:gd name="T47" fmla="*/ 0 h 723"/>
                  <a:gd name="T48" fmla="*/ 0 w 935"/>
                  <a:gd name="T49" fmla="*/ 0 h 723"/>
                  <a:gd name="T50" fmla="*/ 0 w 935"/>
                  <a:gd name="T51" fmla="*/ 0 h 723"/>
                  <a:gd name="T52" fmla="*/ 0 w 935"/>
                  <a:gd name="T53" fmla="*/ 0 h 723"/>
                  <a:gd name="T54" fmla="*/ 0 w 935"/>
                  <a:gd name="T55" fmla="*/ 0 h 723"/>
                  <a:gd name="T56" fmla="*/ 0 w 935"/>
                  <a:gd name="T57" fmla="*/ 0 h 723"/>
                  <a:gd name="T58" fmla="*/ 0 w 935"/>
                  <a:gd name="T59" fmla="*/ 0 h 723"/>
                  <a:gd name="T60" fmla="*/ 0 w 935"/>
                  <a:gd name="T61" fmla="*/ 0 h 723"/>
                  <a:gd name="T62" fmla="*/ 0 w 935"/>
                  <a:gd name="T63" fmla="*/ 0 h 723"/>
                  <a:gd name="T64" fmla="*/ 0 w 935"/>
                  <a:gd name="T65" fmla="*/ 0 h 723"/>
                  <a:gd name="T66" fmla="*/ 0 w 935"/>
                  <a:gd name="T67" fmla="*/ 0 h 723"/>
                  <a:gd name="T68" fmla="*/ 0 w 935"/>
                  <a:gd name="T69" fmla="*/ 0 h 723"/>
                  <a:gd name="T70" fmla="*/ 0 w 935"/>
                  <a:gd name="T71" fmla="*/ 0 h 723"/>
                  <a:gd name="T72" fmla="*/ 0 w 935"/>
                  <a:gd name="T73" fmla="*/ 0 h 723"/>
                  <a:gd name="T74" fmla="*/ 0 w 935"/>
                  <a:gd name="T75" fmla="*/ 0 h 723"/>
                  <a:gd name="T76" fmla="*/ 0 w 935"/>
                  <a:gd name="T77" fmla="*/ 0 h 723"/>
                  <a:gd name="T78" fmla="*/ 0 w 935"/>
                  <a:gd name="T79" fmla="*/ 0 h 723"/>
                  <a:gd name="T80" fmla="*/ 0 w 935"/>
                  <a:gd name="T81" fmla="*/ 0 h 723"/>
                  <a:gd name="T82" fmla="*/ 0 w 935"/>
                  <a:gd name="T83" fmla="*/ 0 h 723"/>
                  <a:gd name="T84" fmla="*/ 0 w 935"/>
                  <a:gd name="T85" fmla="*/ 0 h 723"/>
                  <a:gd name="T86" fmla="*/ 0 w 935"/>
                  <a:gd name="T87" fmla="*/ 0 h 723"/>
                  <a:gd name="T88" fmla="*/ 0 w 935"/>
                  <a:gd name="T89" fmla="*/ 0 h 723"/>
                  <a:gd name="T90" fmla="*/ 0 w 935"/>
                  <a:gd name="T91" fmla="*/ 0 h 723"/>
                  <a:gd name="T92" fmla="*/ 0 w 935"/>
                  <a:gd name="T93" fmla="*/ 0 h 723"/>
                  <a:gd name="T94" fmla="*/ 0 w 935"/>
                  <a:gd name="T95" fmla="*/ 0 h 723"/>
                  <a:gd name="T96" fmla="*/ 0 w 935"/>
                  <a:gd name="T97" fmla="*/ 0 h 723"/>
                  <a:gd name="T98" fmla="*/ 0 w 935"/>
                  <a:gd name="T99" fmla="*/ 0 h 723"/>
                  <a:gd name="T100" fmla="*/ 0 w 935"/>
                  <a:gd name="T101" fmla="*/ 0 h 723"/>
                  <a:gd name="T102" fmla="*/ 0 w 935"/>
                  <a:gd name="T103" fmla="*/ 0 h 723"/>
                  <a:gd name="T104" fmla="*/ 0 w 935"/>
                  <a:gd name="T105" fmla="*/ 0 h 723"/>
                  <a:gd name="T106" fmla="*/ 0 w 935"/>
                  <a:gd name="T107" fmla="*/ 0 h 723"/>
                  <a:gd name="T108" fmla="*/ 0 w 935"/>
                  <a:gd name="T109" fmla="*/ 0 h 723"/>
                  <a:gd name="T110" fmla="*/ 0 w 935"/>
                  <a:gd name="T111" fmla="*/ 0 h 723"/>
                  <a:gd name="T112" fmla="*/ 0 w 935"/>
                  <a:gd name="T113" fmla="*/ 0 h 723"/>
                  <a:gd name="T114" fmla="*/ 0 w 935"/>
                  <a:gd name="T115" fmla="*/ 0 h 723"/>
                  <a:gd name="T116" fmla="*/ 0 w 935"/>
                  <a:gd name="T117" fmla="*/ 0 h 723"/>
                  <a:gd name="T118" fmla="*/ 0 w 935"/>
                  <a:gd name="T119" fmla="*/ 0 h 723"/>
                  <a:gd name="T120" fmla="*/ 0 w 935"/>
                  <a:gd name="T121" fmla="*/ 0 h 723"/>
                  <a:gd name="T122" fmla="*/ 0 w 935"/>
                  <a:gd name="T123" fmla="*/ 0 h 723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935"/>
                  <a:gd name="T187" fmla="*/ 0 h 723"/>
                  <a:gd name="T188" fmla="*/ 935 w 935"/>
                  <a:gd name="T189" fmla="*/ 723 h 723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935" h="723">
                    <a:moveTo>
                      <a:pt x="251" y="723"/>
                    </a:moveTo>
                    <a:lnTo>
                      <a:pt x="285" y="720"/>
                    </a:lnTo>
                    <a:lnTo>
                      <a:pt x="319" y="715"/>
                    </a:lnTo>
                    <a:lnTo>
                      <a:pt x="353" y="708"/>
                    </a:lnTo>
                    <a:lnTo>
                      <a:pt x="387" y="700"/>
                    </a:lnTo>
                    <a:lnTo>
                      <a:pt x="420" y="691"/>
                    </a:lnTo>
                    <a:lnTo>
                      <a:pt x="454" y="682"/>
                    </a:lnTo>
                    <a:lnTo>
                      <a:pt x="487" y="671"/>
                    </a:lnTo>
                    <a:lnTo>
                      <a:pt x="521" y="659"/>
                    </a:lnTo>
                    <a:lnTo>
                      <a:pt x="554" y="647"/>
                    </a:lnTo>
                    <a:lnTo>
                      <a:pt x="586" y="634"/>
                    </a:lnTo>
                    <a:lnTo>
                      <a:pt x="618" y="621"/>
                    </a:lnTo>
                    <a:lnTo>
                      <a:pt x="649" y="607"/>
                    </a:lnTo>
                    <a:lnTo>
                      <a:pt x="680" y="593"/>
                    </a:lnTo>
                    <a:lnTo>
                      <a:pt x="710" y="580"/>
                    </a:lnTo>
                    <a:lnTo>
                      <a:pt x="739" y="566"/>
                    </a:lnTo>
                    <a:lnTo>
                      <a:pt x="767" y="553"/>
                    </a:lnTo>
                    <a:lnTo>
                      <a:pt x="780" y="548"/>
                    </a:lnTo>
                    <a:lnTo>
                      <a:pt x="792" y="544"/>
                    </a:lnTo>
                    <a:lnTo>
                      <a:pt x="804" y="539"/>
                    </a:lnTo>
                    <a:lnTo>
                      <a:pt x="816" y="534"/>
                    </a:lnTo>
                    <a:lnTo>
                      <a:pt x="828" y="529"/>
                    </a:lnTo>
                    <a:lnTo>
                      <a:pt x="839" y="524"/>
                    </a:lnTo>
                    <a:lnTo>
                      <a:pt x="850" y="518"/>
                    </a:lnTo>
                    <a:lnTo>
                      <a:pt x="861" y="512"/>
                    </a:lnTo>
                    <a:lnTo>
                      <a:pt x="871" y="506"/>
                    </a:lnTo>
                    <a:lnTo>
                      <a:pt x="881" y="500"/>
                    </a:lnTo>
                    <a:lnTo>
                      <a:pt x="891" y="493"/>
                    </a:lnTo>
                    <a:lnTo>
                      <a:pt x="900" y="486"/>
                    </a:lnTo>
                    <a:lnTo>
                      <a:pt x="909" y="478"/>
                    </a:lnTo>
                    <a:lnTo>
                      <a:pt x="918" y="470"/>
                    </a:lnTo>
                    <a:lnTo>
                      <a:pt x="927" y="462"/>
                    </a:lnTo>
                    <a:lnTo>
                      <a:pt x="935" y="453"/>
                    </a:lnTo>
                    <a:lnTo>
                      <a:pt x="933" y="422"/>
                    </a:lnTo>
                    <a:lnTo>
                      <a:pt x="929" y="392"/>
                    </a:lnTo>
                    <a:lnTo>
                      <a:pt x="923" y="363"/>
                    </a:lnTo>
                    <a:lnTo>
                      <a:pt x="916" y="334"/>
                    </a:lnTo>
                    <a:lnTo>
                      <a:pt x="906" y="304"/>
                    </a:lnTo>
                    <a:lnTo>
                      <a:pt x="895" y="276"/>
                    </a:lnTo>
                    <a:lnTo>
                      <a:pt x="883" y="249"/>
                    </a:lnTo>
                    <a:lnTo>
                      <a:pt x="869" y="222"/>
                    </a:lnTo>
                    <a:lnTo>
                      <a:pt x="855" y="195"/>
                    </a:lnTo>
                    <a:lnTo>
                      <a:pt x="840" y="169"/>
                    </a:lnTo>
                    <a:lnTo>
                      <a:pt x="825" y="143"/>
                    </a:lnTo>
                    <a:lnTo>
                      <a:pt x="809" y="117"/>
                    </a:lnTo>
                    <a:lnTo>
                      <a:pt x="794" y="92"/>
                    </a:lnTo>
                    <a:lnTo>
                      <a:pt x="779" y="67"/>
                    </a:lnTo>
                    <a:lnTo>
                      <a:pt x="764" y="42"/>
                    </a:lnTo>
                    <a:lnTo>
                      <a:pt x="750" y="17"/>
                    </a:lnTo>
                    <a:lnTo>
                      <a:pt x="743" y="14"/>
                    </a:lnTo>
                    <a:lnTo>
                      <a:pt x="737" y="10"/>
                    </a:lnTo>
                    <a:lnTo>
                      <a:pt x="731" y="5"/>
                    </a:lnTo>
                    <a:lnTo>
                      <a:pt x="726" y="0"/>
                    </a:lnTo>
                    <a:lnTo>
                      <a:pt x="689" y="0"/>
                    </a:lnTo>
                    <a:lnTo>
                      <a:pt x="652" y="2"/>
                    </a:lnTo>
                    <a:lnTo>
                      <a:pt x="615" y="8"/>
                    </a:lnTo>
                    <a:lnTo>
                      <a:pt x="579" y="16"/>
                    </a:lnTo>
                    <a:lnTo>
                      <a:pt x="542" y="26"/>
                    </a:lnTo>
                    <a:lnTo>
                      <a:pt x="506" y="37"/>
                    </a:lnTo>
                    <a:lnTo>
                      <a:pt x="470" y="51"/>
                    </a:lnTo>
                    <a:lnTo>
                      <a:pt x="435" y="66"/>
                    </a:lnTo>
                    <a:lnTo>
                      <a:pt x="401" y="82"/>
                    </a:lnTo>
                    <a:lnTo>
                      <a:pt x="367" y="98"/>
                    </a:lnTo>
                    <a:lnTo>
                      <a:pt x="334" y="115"/>
                    </a:lnTo>
                    <a:lnTo>
                      <a:pt x="301" y="133"/>
                    </a:lnTo>
                    <a:lnTo>
                      <a:pt x="269" y="150"/>
                    </a:lnTo>
                    <a:lnTo>
                      <a:pt x="238" y="167"/>
                    </a:lnTo>
                    <a:lnTo>
                      <a:pt x="208" y="183"/>
                    </a:lnTo>
                    <a:lnTo>
                      <a:pt x="178" y="199"/>
                    </a:lnTo>
                    <a:lnTo>
                      <a:pt x="173" y="203"/>
                    </a:lnTo>
                    <a:lnTo>
                      <a:pt x="168" y="206"/>
                    </a:lnTo>
                    <a:lnTo>
                      <a:pt x="164" y="208"/>
                    </a:lnTo>
                    <a:lnTo>
                      <a:pt x="163" y="209"/>
                    </a:lnTo>
                    <a:lnTo>
                      <a:pt x="169" y="212"/>
                    </a:lnTo>
                    <a:lnTo>
                      <a:pt x="175" y="213"/>
                    </a:lnTo>
                    <a:lnTo>
                      <a:pt x="182" y="214"/>
                    </a:lnTo>
                    <a:lnTo>
                      <a:pt x="190" y="215"/>
                    </a:lnTo>
                    <a:lnTo>
                      <a:pt x="198" y="215"/>
                    </a:lnTo>
                    <a:lnTo>
                      <a:pt x="206" y="217"/>
                    </a:lnTo>
                    <a:lnTo>
                      <a:pt x="214" y="219"/>
                    </a:lnTo>
                    <a:lnTo>
                      <a:pt x="222" y="224"/>
                    </a:lnTo>
                    <a:lnTo>
                      <a:pt x="685" y="61"/>
                    </a:lnTo>
                    <a:lnTo>
                      <a:pt x="699" y="76"/>
                    </a:lnTo>
                    <a:lnTo>
                      <a:pt x="712" y="91"/>
                    </a:lnTo>
                    <a:lnTo>
                      <a:pt x="724" y="107"/>
                    </a:lnTo>
                    <a:lnTo>
                      <a:pt x="736" y="123"/>
                    </a:lnTo>
                    <a:lnTo>
                      <a:pt x="747" y="140"/>
                    </a:lnTo>
                    <a:lnTo>
                      <a:pt x="758" y="157"/>
                    </a:lnTo>
                    <a:lnTo>
                      <a:pt x="768" y="175"/>
                    </a:lnTo>
                    <a:lnTo>
                      <a:pt x="778" y="193"/>
                    </a:lnTo>
                    <a:lnTo>
                      <a:pt x="787" y="211"/>
                    </a:lnTo>
                    <a:lnTo>
                      <a:pt x="796" y="230"/>
                    </a:lnTo>
                    <a:lnTo>
                      <a:pt x="805" y="249"/>
                    </a:lnTo>
                    <a:lnTo>
                      <a:pt x="813" y="268"/>
                    </a:lnTo>
                    <a:lnTo>
                      <a:pt x="821" y="287"/>
                    </a:lnTo>
                    <a:lnTo>
                      <a:pt x="829" y="306"/>
                    </a:lnTo>
                    <a:lnTo>
                      <a:pt x="837" y="326"/>
                    </a:lnTo>
                    <a:lnTo>
                      <a:pt x="845" y="346"/>
                    </a:lnTo>
                    <a:lnTo>
                      <a:pt x="816" y="372"/>
                    </a:lnTo>
                    <a:lnTo>
                      <a:pt x="785" y="396"/>
                    </a:lnTo>
                    <a:lnTo>
                      <a:pt x="753" y="418"/>
                    </a:lnTo>
                    <a:lnTo>
                      <a:pt x="719" y="440"/>
                    </a:lnTo>
                    <a:lnTo>
                      <a:pt x="685" y="459"/>
                    </a:lnTo>
                    <a:lnTo>
                      <a:pt x="650" y="478"/>
                    </a:lnTo>
                    <a:lnTo>
                      <a:pt x="613" y="496"/>
                    </a:lnTo>
                    <a:lnTo>
                      <a:pt x="576" y="512"/>
                    </a:lnTo>
                    <a:lnTo>
                      <a:pt x="538" y="528"/>
                    </a:lnTo>
                    <a:lnTo>
                      <a:pt x="499" y="542"/>
                    </a:lnTo>
                    <a:lnTo>
                      <a:pt x="460" y="556"/>
                    </a:lnTo>
                    <a:lnTo>
                      <a:pt x="421" y="569"/>
                    </a:lnTo>
                    <a:lnTo>
                      <a:pt x="381" y="582"/>
                    </a:lnTo>
                    <a:lnTo>
                      <a:pt x="341" y="594"/>
                    </a:lnTo>
                    <a:lnTo>
                      <a:pt x="301" y="605"/>
                    </a:lnTo>
                    <a:lnTo>
                      <a:pt x="261" y="616"/>
                    </a:lnTo>
                    <a:lnTo>
                      <a:pt x="251" y="617"/>
                    </a:lnTo>
                    <a:lnTo>
                      <a:pt x="242" y="618"/>
                    </a:lnTo>
                    <a:lnTo>
                      <a:pt x="234" y="618"/>
                    </a:lnTo>
                    <a:lnTo>
                      <a:pt x="226" y="618"/>
                    </a:lnTo>
                    <a:lnTo>
                      <a:pt x="218" y="618"/>
                    </a:lnTo>
                    <a:lnTo>
                      <a:pt x="211" y="618"/>
                    </a:lnTo>
                    <a:lnTo>
                      <a:pt x="203" y="617"/>
                    </a:lnTo>
                    <a:lnTo>
                      <a:pt x="195" y="616"/>
                    </a:lnTo>
                    <a:lnTo>
                      <a:pt x="34" y="304"/>
                    </a:lnTo>
                    <a:lnTo>
                      <a:pt x="34" y="301"/>
                    </a:lnTo>
                    <a:lnTo>
                      <a:pt x="35" y="297"/>
                    </a:lnTo>
                    <a:lnTo>
                      <a:pt x="36" y="292"/>
                    </a:lnTo>
                    <a:lnTo>
                      <a:pt x="39" y="287"/>
                    </a:lnTo>
                    <a:lnTo>
                      <a:pt x="49" y="283"/>
                    </a:lnTo>
                    <a:lnTo>
                      <a:pt x="59" y="279"/>
                    </a:lnTo>
                    <a:lnTo>
                      <a:pt x="68" y="274"/>
                    </a:lnTo>
                    <a:lnTo>
                      <a:pt x="77" y="269"/>
                    </a:lnTo>
                    <a:lnTo>
                      <a:pt x="85" y="262"/>
                    </a:lnTo>
                    <a:lnTo>
                      <a:pt x="93" y="254"/>
                    </a:lnTo>
                    <a:lnTo>
                      <a:pt x="98" y="243"/>
                    </a:lnTo>
                    <a:lnTo>
                      <a:pt x="103" y="231"/>
                    </a:lnTo>
                    <a:lnTo>
                      <a:pt x="103" y="227"/>
                    </a:lnTo>
                    <a:lnTo>
                      <a:pt x="103" y="222"/>
                    </a:lnTo>
                    <a:lnTo>
                      <a:pt x="103" y="218"/>
                    </a:lnTo>
                    <a:lnTo>
                      <a:pt x="103" y="216"/>
                    </a:lnTo>
                    <a:lnTo>
                      <a:pt x="89" y="217"/>
                    </a:lnTo>
                    <a:lnTo>
                      <a:pt x="76" y="219"/>
                    </a:lnTo>
                    <a:lnTo>
                      <a:pt x="62" y="223"/>
                    </a:lnTo>
                    <a:lnTo>
                      <a:pt x="50" y="228"/>
                    </a:lnTo>
                    <a:lnTo>
                      <a:pt x="38" y="235"/>
                    </a:lnTo>
                    <a:lnTo>
                      <a:pt x="27" y="244"/>
                    </a:lnTo>
                    <a:lnTo>
                      <a:pt x="17" y="254"/>
                    </a:lnTo>
                    <a:lnTo>
                      <a:pt x="8" y="265"/>
                    </a:lnTo>
                    <a:lnTo>
                      <a:pt x="4" y="277"/>
                    </a:lnTo>
                    <a:lnTo>
                      <a:pt x="1" y="288"/>
                    </a:lnTo>
                    <a:lnTo>
                      <a:pt x="0" y="299"/>
                    </a:lnTo>
                    <a:lnTo>
                      <a:pt x="1" y="310"/>
                    </a:lnTo>
                    <a:lnTo>
                      <a:pt x="3" y="321"/>
                    </a:lnTo>
                    <a:lnTo>
                      <a:pt x="5" y="333"/>
                    </a:lnTo>
                    <a:lnTo>
                      <a:pt x="9" y="343"/>
                    </a:lnTo>
                    <a:lnTo>
                      <a:pt x="13" y="354"/>
                    </a:lnTo>
                    <a:lnTo>
                      <a:pt x="17" y="364"/>
                    </a:lnTo>
                    <a:lnTo>
                      <a:pt x="22" y="374"/>
                    </a:lnTo>
                    <a:lnTo>
                      <a:pt x="27" y="384"/>
                    </a:lnTo>
                    <a:lnTo>
                      <a:pt x="32" y="395"/>
                    </a:lnTo>
                    <a:lnTo>
                      <a:pt x="37" y="405"/>
                    </a:lnTo>
                    <a:lnTo>
                      <a:pt x="42" y="415"/>
                    </a:lnTo>
                    <a:lnTo>
                      <a:pt x="46" y="426"/>
                    </a:lnTo>
                    <a:lnTo>
                      <a:pt x="49" y="436"/>
                    </a:lnTo>
                    <a:lnTo>
                      <a:pt x="54" y="449"/>
                    </a:lnTo>
                    <a:lnTo>
                      <a:pt x="59" y="461"/>
                    </a:lnTo>
                    <a:lnTo>
                      <a:pt x="65" y="473"/>
                    </a:lnTo>
                    <a:lnTo>
                      <a:pt x="70" y="485"/>
                    </a:lnTo>
                    <a:lnTo>
                      <a:pt x="76" y="497"/>
                    </a:lnTo>
                    <a:lnTo>
                      <a:pt x="81" y="508"/>
                    </a:lnTo>
                    <a:lnTo>
                      <a:pt x="87" y="520"/>
                    </a:lnTo>
                    <a:lnTo>
                      <a:pt x="92" y="531"/>
                    </a:lnTo>
                    <a:lnTo>
                      <a:pt x="97" y="542"/>
                    </a:lnTo>
                    <a:lnTo>
                      <a:pt x="102" y="554"/>
                    </a:lnTo>
                    <a:lnTo>
                      <a:pt x="107" y="565"/>
                    </a:lnTo>
                    <a:lnTo>
                      <a:pt x="112" y="577"/>
                    </a:lnTo>
                    <a:lnTo>
                      <a:pt x="117" y="589"/>
                    </a:lnTo>
                    <a:lnTo>
                      <a:pt x="121" y="601"/>
                    </a:lnTo>
                    <a:lnTo>
                      <a:pt x="125" y="613"/>
                    </a:lnTo>
                    <a:lnTo>
                      <a:pt x="129" y="626"/>
                    </a:lnTo>
                    <a:lnTo>
                      <a:pt x="138" y="642"/>
                    </a:lnTo>
                    <a:lnTo>
                      <a:pt x="149" y="658"/>
                    </a:lnTo>
                    <a:lnTo>
                      <a:pt x="161" y="673"/>
                    </a:lnTo>
                    <a:lnTo>
                      <a:pt x="175" y="687"/>
                    </a:lnTo>
                    <a:lnTo>
                      <a:pt x="191" y="700"/>
                    </a:lnTo>
                    <a:lnTo>
                      <a:pt x="209" y="710"/>
                    </a:lnTo>
                    <a:lnTo>
                      <a:pt x="229" y="718"/>
                    </a:lnTo>
                    <a:lnTo>
                      <a:pt x="251" y="72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15" name="Freeform 379"/>
              <p:cNvSpPr>
                <a:spLocks/>
              </p:cNvSpPr>
              <p:nvPr/>
            </p:nvSpPr>
            <p:spPr bwMode="auto">
              <a:xfrm>
                <a:off x="3472" y="345"/>
                <a:ext cx="25" cy="40"/>
              </a:xfrm>
              <a:custGeom>
                <a:avLst/>
                <a:gdLst>
                  <a:gd name="T0" fmla="*/ 0 w 175"/>
                  <a:gd name="T1" fmla="*/ 0 h 277"/>
                  <a:gd name="T2" fmla="*/ 0 w 175"/>
                  <a:gd name="T3" fmla="*/ 0 h 277"/>
                  <a:gd name="T4" fmla="*/ 0 w 175"/>
                  <a:gd name="T5" fmla="*/ 0 h 277"/>
                  <a:gd name="T6" fmla="*/ 0 w 175"/>
                  <a:gd name="T7" fmla="*/ 0 h 277"/>
                  <a:gd name="T8" fmla="*/ 0 w 175"/>
                  <a:gd name="T9" fmla="*/ 0 h 277"/>
                  <a:gd name="T10" fmla="*/ 0 w 175"/>
                  <a:gd name="T11" fmla="*/ 0 h 277"/>
                  <a:gd name="T12" fmla="*/ 0 w 175"/>
                  <a:gd name="T13" fmla="*/ 0 h 277"/>
                  <a:gd name="T14" fmla="*/ 0 w 175"/>
                  <a:gd name="T15" fmla="*/ 0 h 277"/>
                  <a:gd name="T16" fmla="*/ 0 w 175"/>
                  <a:gd name="T17" fmla="*/ 0 h 277"/>
                  <a:gd name="T18" fmla="*/ 0 w 175"/>
                  <a:gd name="T19" fmla="*/ 0 h 277"/>
                  <a:gd name="T20" fmla="*/ 0 w 175"/>
                  <a:gd name="T21" fmla="*/ 0 h 277"/>
                  <a:gd name="T22" fmla="*/ 0 w 175"/>
                  <a:gd name="T23" fmla="*/ 0 h 277"/>
                  <a:gd name="T24" fmla="*/ 0 w 175"/>
                  <a:gd name="T25" fmla="*/ 0 h 277"/>
                  <a:gd name="T26" fmla="*/ 0 w 175"/>
                  <a:gd name="T27" fmla="*/ 0 h 277"/>
                  <a:gd name="T28" fmla="*/ 0 w 175"/>
                  <a:gd name="T29" fmla="*/ 0 h 277"/>
                  <a:gd name="T30" fmla="*/ 0 w 175"/>
                  <a:gd name="T31" fmla="*/ 0 h 277"/>
                  <a:gd name="T32" fmla="*/ 0 w 175"/>
                  <a:gd name="T33" fmla="*/ 0 h 277"/>
                  <a:gd name="T34" fmla="*/ 0 w 175"/>
                  <a:gd name="T35" fmla="*/ 0 h 277"/>
                  <a:gd name="T36" fmla="*/ 0 w 175"/>
                  <a:gd name="T37" fmla="*/ 0 h 277"/>
                  <a:gd name="T38" fmla="*/ 0 w 175"/>
                  <a:gd name="T39" fmla="*/ 0 h 277"/>
                  <a:gd name="T40" fmla="*/ 0 w 175"/>
                  <a:gd name="T41" fmla="*/ 0 h 277"/>
                  <a:gd name="T42" fmla="*/ 0 w 175"/>
                  <a:gd name="T43" fmla="*/ 0 h 277"/>
                  <a:gd name="T44" fmla="*/ 0 w 175"/>
                  <a:gd name="T45" fmla="*/ 0 h 277"/>
                  <a:gd name="T46" fmla="*/ 0 w 175"/>
                  <a:gd name="T47" fmla="*/ 0 h 27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75"/>
                  <a:gd name="T73" fmla="*/ 0 h 277"/>
                  <a:gd name="T74" fmla="*/ 175 w 175"/>
                  <a:gd name="T75" fmla="*/ 277 h 277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75" h="277">
                    <a:moveTo>
                      <a:pt x="175" y="275"/>
                    </a:moveTo>
                    <a:lnTo>
                      <a:pt x="169" y="257"/>
                    </a:lnTo>
                    <a:lnTo>
                      <a:pt x="162" y="238"/>
                    </a:lnTo>
                    <a:lnTo>
                      <a:pt x="156" y="220"/>
                    </a:lnTo>
                    <a:lnTo>
                      <a:pt x="149" y="202"/>
                    </a:lnTo>
                    <a:lnTo>
                      <a:pt x="141" y="184"/>
                    </a:lnTo>
                    <a:lnTo>
                      <a:pt x="133" y="165"/>
                    </a:lnTo>
                    <a:lnTo>
                      <a:pt x="125" y="148"/>
                    </a:lnTo>
                    <a:lnTo>
                      <a:pt x="117" y="130"/>
                    </a:lnTo>
                    <a:lnTo>
                      <a:pt x="107" y="113"/>
                    </a:lnTo>
                    <a:lnTo>
                      <a:pt x="98" y="95"/>
                    </a:lnTo>
                    <a:lnTo>
                      <a:pt x="88" y="79"/>
                    </a:lnTo>
                    <a:lnTo>
                      <a:pt x="78" y="62"/>
                    </a:lnTo>
                    <a:lnTo>
                      <a:pt x="67" y="46"/>
                    </a:lnTo>
                    <a:lnTo>
                      <a:pt x="55" y="30"/>
                    </a:lnTo>
                    <a:lnTo>
                      <a:pt x="43" y="15"/>
                    </a:lnTo>
                    <a:lnTo>
                      <a:pt x="31" y="0"/>
                    </a:lnTo>
                    <a:lnTo>
                      <a:pt x="0" y="0"/>
                    </a:lnTo>
                    <a:lnTo>
                      <a:pt x="97" y="180"/>
                    </a:lnTo>
                    <a:lnTo>
                      <a:pt x="175" y="277"/>
                    </a:lnTo>
                    <a:lnTo>
                      <a:pt x="175" y="276"/>
                    </a:lnTo>
                    <a:lnTo>
                      <a:pt x="175" y="275"/>
                    </a:lnTo>
                    <a:close/>
                  </a:path>
                </a:pathLst>
              </a:custGeom>
              <a:solidFill>
                <a:srgbClr val="3D595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7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7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7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7688" grpId="0" animBg="1" autoUpdateAnimBg="0"/>
      <p:bldP spid="447689" grpId="0" animBg="1" autoUpdateAnimBg="0"/>
      <p:bldP spid="447690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62000" y="304800"/>
            <a:ext cx="7620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/>
              <a:t>Goal: </a:t>
            </a:r>
            <a:r>
              <a:rPr lang="en-US" sz="3200" b="1" u="sng"/>
              <a:t>Minimize</a:t>
            </a:r>
            <a:r>
              <a:rPr lang="en-US" sz="3200" b="1"/>
              <a:t> the total number of frequencies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2719388"/>
            <a:ext cx="517525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99163" y="4941888"/>
            <a:ext cx="4000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5200" y="4471988"/>
            <a:ext cx="517525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2924175"/>
            <a:ext cx="517525" cy="63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Oval 7"/>
          <p:cNvSpPr>
            <a:spLocks noChangeArrowheads="1"/>
          </p:cNvSpPr>
          <p:nvPr/>
        </p:nvSpPr>
        <p:spPr bwMode="auto">
          <a:xfrm>
            <a:off x="4714875" y="1341438"/>
            <a:ext cx="3744913" cy="3889375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8200" name="Oval 8"/>
          <p:cNvSpPr>
            <a:spLocks noChangeArrowheads="1"/>
          </p:cNvSpPr>
          <p:nvPr/>
        </p:nvSpPr>
        <p:spPr bwMode="auto">
          <a:xfrm>
            <a:off x="1547813" y="1987550"/>
            <a:ext cx="2592387" cy="252095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auto">
          <a:xfrm>
            <a:off x="1692275" y="2781300"/>
            <a:ext cx="4248150" cy="3887788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8202" name="Oval 10"/>
          <p:cNvSpPr>
            <a:spLocks noChangeArrowheads="1"/>
          </p:cNvSpPr>
          <p:nvPr/>
        </p:nvSpPr>
        <p:spPr bwMode="auto">
          <a:xfrm>
            <a:off x="5003800" y="3860800"/>
            <a:ext cx="2411413" cy="2232025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762000" y="3048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More motivations: RFID-tags network</a:t>
            </a:r>
          </a:p>
        </p:txBody>
      </p:sp>
      <p:pic>
        <p:nvPicPr>
          <p:cNvPr id="9219" name="Picture 205" descr="RFID-Tag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268413"/>
            <a:ext cx="2592387" cy="257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AutoShape 206"/>
          <p:cNvSpPr>
            <a:spLocks noChangeArrowheads="1"/>
          </p:cNvSpPr>
          <p:nvPr/>
        </p:nvSpPr>
        <p:spPr bwMode="auto">
          <a:xfrm>
            <a:off x="3492500" y="1196975"/>
            <a:ext cx="5545138" cy="1223963"/>
          </a:xfrm>
          <a:prstGeom prst="wedgeRectCallout">
            <a:avLst>
              <a:gd name="adj1" fmla="val -46995"/>
              <a:gd name="adj2" fmla="val 83722"/>
            </a:avLst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l"/>
            <a:r>
              <a:rPr lang="en-US"/>
              <a:t>RFID tag: No battery needed. Can be triggered by a </a:t>
            </a:r>
            <a:r>
              <a:rPr lang="en-US" b="1" u="sng"/>
              <a:t>reader</a:t>
            </a:r>
            <a:r>
              <a:rPr lang="en-US"/>
              <a:t> to trasmit data (e.g., its ID)</a:t>
            </a:r>
          </a:p>
        </p:txBody>
      </p:sp>
      <p:pic>
        <p:nvPicPr>
          <p:cNvPr id="9221" name="Picture 207" descr="rfid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860800"/>
            <a:ext cx="3455987" cy="257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762000" y="3048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dirty="0" err="1" smtClean="0"/>
              <a:t>Leggo</a:t>
            </a:r>
            <a:r>
              <a:rPr lang="en-US" b="1" dirty="0" smtClean="0"/>
              <a:t> land</a:t>
            </a:r>
            <a:endParaRPr lang="en-US" b="1" dirty="0"/>
          </a:p>
        </p:txBody>
      </p:sp>
      <p:pic>
        <p:nvPicPr>
          <p:cNvPr id="7" name="Picture 6" descr="231075681_2e8b7d01b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857232"/>
            <a:ext cx="6318273" cy="4738704"/>
          </a:xfrm>
          <a:prstGeom prst="rect">
            <a:avLst/>
          </a:prstGeom>
        </p:spPr>
      </p:pic>
      <p:pic>
        <p:nvPicPr>
          <p:cNvPr id="87044" name="Picture 4" descr="C:\Program Files\Microsoft Office\MEDIA\CAGCAT10\j0297551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1928802"/>
            <a:ext cx="1195121" cy="18233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0" y="188913"/>
            <a:ext cx="8964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dirty="0"/>
              <a:t>More motivations: RFID-tags </a:t>
            </a:r>
            <a:r>
              <a:rPr lang="en-US" b="1" dirty="0" smtClean="0"/>
              <a:t>network</a:t>
            </a:r>
            <a:endParaRPr lang="en-US" b="1" dirty="0">
              <a:solidFill>
                <a:schemeClr val="folHlink"/>
              </a:solidFill>
            </a:endParaRPr>
          </a:p>
        </p:txBody>
      </p:sp>
      <p:sp>
        <p:nvSpPr>
          <p:cNvPr id="10243" name="Text Box 6"/>
          <p:cNvSpPr txBox="1">
            <a:spLocks noChangeArrowheads="1"/>
          </p:cNvSpPr>
          <p:nvPr/>
        </p:nvSpPr>
        <p:spPr bwMode="auto">
          <a:xfrm>
            <a:off x="395288" y="1120775"/>
            <a:ext cx="27368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/>
              <a:t>Tags and …</a:t>
            </a:r>
          </a:p>
        </p:txBody>
      </p:sp>
      <p:sp>
        <p:nvSpPr>
          <p:cNvPr id="10244" name="Oval 15"/>
          <p:cNvSpPr>
            <a:spLocks noChangeArrowheads="1"/>
          </p:cNvSpPr>
          <p:nvPr/>
        </p:nvSpPr>
        <p:spPr bwMode="auto">
          <a:xfrm>
            <a:off x="1549400" y="5373688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0245" name="Oval 16"/>
          <p:cNvSpPr>
            <a:spLocks noChangeArrowheads="1"/>
          </p:cNvSpPr>
          <p:nvPr/>
        </p:nvSpPr>
        <p:spPr bwMode="auto">
          <a:xfrm>
            <a:off x="828675" y="4365625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0246" name="Oval 17"/>
          <p:cNvSpPr>
            <a:spLocks noChangeArrowheads="1"/>
          </p:cNvSpPr>
          <p:nvPr/>
        </p:nvSpPr>
        <p:spPr bwMode="auto">
          <a:xfrm>
            <a:off x="3332163" y="5562600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0247" name="Oval 18"/>
          <p:cNvSpPr>
            <a:spLocks noChangeArrowheads="1"/>
          </p:cNvSpPr>
          <p:nvPr/>
        </p:nvSpPr>
        <p:spPr bwMode="auto">
          <a:xfrm>
            <a:off x="5005388" y="5445125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0248" name="Oval 19"/>
          <p:cNvSpPr>
            <a:spLocks noChangeArrowheads="1"/>
          </p:cNvSpPr>
          <p:nvPr/>
        </p:nvSpPr>
        <p:spPr bwMode="auto">
          <a:xfrm>
            <a:off x="3565525" y="1989138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0249" name="Oval 20"/>
          <p:cNvSpPr>
            <a:spLocks noChangeArrowheads="1"/>
          </p:cNvSpPr>
          <p:nvPr/>
        </p:nvSpPr>
        <p:spPr bwMode="auto">
          <a:xfrm>
            <a:off x="1044575" y="2852738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0250" name="Oval 21"/>
          <p:cNvSpPr>
            <a:spLocks noChangeArrowheads="1"/>
          </p:cNvSpPr>
          <p:nvPr/>
        </p:nvSpPr>
        <p:spPr bwMode="auto">
          <a:xfrm>
            <a:off x="2989263" y="3933825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0251" name="Oval 22"/>
          <p:cNvSpPr>
            <a:spLocks noChangeArrowheads="1"/>
          </p:cNvSpPr>
          <p:nvPr/>
        </p:nvSpPr>
        <p:spPr bwMode="auto">
          <a:xfrm>
            <a:off x="5365750" y="3716338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82690" name="Text Box 34"/>
          <p:cNvSpPr txBox="1">
            <a:spLocks noChangeArrowheads="1"/>
          </p:cNvSpPr>
          <p:nvPr/>
        </p:nvSpPr>
        <p:spPr bwMode="auto">
          <a:xfrm>
            <a:off x="5795963" y="1052513"/>
            <a:ext cx="2736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/>
              <a:t>Readers</a:t>
            </a:r>
          </a:p>
        </p:txBody>
      </p:sp>
      <p:sp>
        <p:nvSpPr>
          <p:cNvPr id="582691" name="Oval 35"/>
          <p:cNvSpPr>
            <a:spLocks noChangeArrowheads="1"/>
          </p:cNvSpPr>
          <p:nvPr/>
        </p:nvSpPr>
        <p:spPr bwMode="auto">
          <a:xfrm>
            <a:off x="2124075" y="3068638"/>
            <a:ext cx="3384550" cy="3168650"/>
          </a:xfrm>
          <a:prstGeom prst="ellipse">
            <a:avLst/>
          </a:prstGeom>
          <a:solidFill>
            <a:schemeClr val="bg2">
              <a:alpha val="30196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82692" name="Oval 36"/>
          <p:cNvSpPr>
            <a:spLocks noChangeArrowheads="1"/>
          </p:cNvSpPr>
          <p:nvPr/>
        </p:nvSpPr>
        <p:spPr bwMode="auto">
          <a:xfrm>
            <a:off x="107950" y="3140075"/>
            <a:ext cx="3384550" cy="3168650"/>
          </a:xfrm>
          <a:prstGeom prst="ellipse">
            <a:avLst/>
          </a:prstGeom>
          <a:solidFill>
            <a:schemeClr val="bg2">
              <a:alpha val="30196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82693" name="Oval 37"/>
          <p:cNvSpPr>
            <a:spLocks noChangeArrowheads="1"/>
          </p:cNvSpPr>
          <p:nvPr/>
        </p:nvSpPr>
        <p:spPr bwMode="auto">
          <a:xfrm>
            <a:off x="323850" y="1557338"/>
            <a:ext cx="3384550" cy="3168650"/>
          </a:xfrm>
          <a:prstGeom prst="ellipse">
            <a:avLst/>
          </a:prstGeom>
          <a:solidFill>
            <a:schemeClr val="bg2">
              <a:alpha val="30196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82694" name="Oval 38"/>
          <p:cNvSpPr>
            <a:spLocks noChangeArrowheads="1"/>
          </p:cNvSpPr>
          <p:nvPr/>
        </p:nvSpPr>
        <p:spPr bwMode="auto">
          <a:xfrm>
            <a:off x="2928938" y="2643188"/>
            <a:ext cx="3384550" cy="3168650"/>
          </a:xfrm>
          <a:prstGeom prst="ellipse">
            <a:avLst/>
          </a:prstGeom>
          <a:solidFill>
            <a:schemeClr val="bg2">
              <a:alpha val="30196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82695" name="Oval 39"/>
          <p:cNvSpPr>
            <a:spLocks noChangeArrowheads="1"/>
          </p:cNvSpPr>
          <p:nvPr/>
        </p:nvSpPr>
        <p:spPr bwMode="auto">
          <a:xfrm>
            <a:off x="2484438" y="1052513"/>
            <a:ext cx="3384550" cy="3168650"/>
          </a:xfrm>
          <a:prstGeom prst="ellipse">
            <a:avLst/>
          </a:prstGeom>
          <a:solidFill>
            <a:schemeClr val="bg2">
              <a:alpha val="30196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82696" name="AutoShape 40"/>
          <p:cNvSpPr>
            <a:spLocks noChangeArrowheads="1"/>
          </p:cNvSpPr>
          <p:nvPr/>
        </p:nvSpPr>
        <p:spPr bwMode="auto">
          <a:xfrm>
            <a:off x="4932363" y="5373688"/>
            <a:ext cx="4103687" cy="1295400"/>
          </a:xfrm>
          <a:prstGeom prst="wedgeRoundRectCallout">
            <a:avLst>
              <a:gd name="adj1" fmla="val -92204"/>
              <a:gd name="adj2" fmla="val -151718"/>
              <a:gd name="adj3" fmla="val 16667"/>
            </a:avLst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l"/>
            <a:r>
              <a:rPr lang="en-US" sz="2000"/>
              <a:t>A tag can be read at a given time only if one reader is triggering a read action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2690" grpId="0"/>
      <p:bldP spid="582691" grpId="0" animBg="1"/>
      <p:bldP spid="582692" grpId="0" animBg="1"/>
      <p:bldP spid="582693" grpId="0" animBg="1"/>
      <p:bldP spid="582694" grpId="0" animBg="1"/>
      <p:bldP spid="582695" grpId="0" animBg="1"/>
      <p:bldP spid="582695" grpId="1" animBg="1"/>
      <p:bldP spid="58269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762000" y="304800"/>
            <a:ext cx="7620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/>
              <a:t>RFID-tags network (cont)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755650" y="1052513"/>
            <a:ext cx="2736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/>
              <a:t>Tags and …</a:t>
            </a:r>
          </a:p>
        </p:txBody>
      </p:sp>
      <p:sp>
        <p:nvSpPr>
          <p:cNvPr id="11268" name="Oval 4"/>
          <p:cNvSpPr>
            <a:spLocks noChangeArrowheads="1"/>
          </p:cNvSpPr>
          <p:nvPr/>
        </p:nvSpPr>
        <p:spPr bwMode="auto">
          <a:xfrm>
            <a:off x="1549400" y="5373688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69" name="Oval 5"/>
          <p:cNvSpPr>
            <a:spLocks noChangeArrowheads="1"/>
          </p:cNvSpPr>
          <p:nvPr/>
        </p:nvSpPr>
        <p:spPr bwMode="auto">
          <a:xfrm>
            <a:off x="828675" y="4365625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70" name="Oval 6"/>
          <p:cNvSpPr>
            <a:spLocks noChangeArrowheads="1"/>
          </p:cNvSpPr>
          <p:nvPr/>
        </p:nvSpPr>
        <p:spPr bwMode="auto">
          <a:xfrm>
            <a:off x="3332163" y="5562600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71" name="Oval 7"/>
          <p:cNvSpPr>
            <a:spLocks noChangeArrowheads="1"/>
          </p:cNvSpPr>
          <p:nvPr/>
        </p:nvSpPr>
        <p:spPr bwMode="auto">
          <a:xfrm>
            <a:off x="5005388" y="5445125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72" name="Oval 8"/>
          <p:cNvSpPr>
            <a:spLocks noChangeArrowheads="1"/>
          </p:cNvSpPr>
          <p:nvPr/>
        </p:nvSpPr>
        <p:spPr bwMode="auto">
          <a:xfrm>
            <a:off x="3565525" y="1989138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73" name="Oval 9"/>
          <p:cNvSpPr>
            <a:spLocks noChangeArrowheads="1"/>
          </p:cNvSpPr>
          <p:nvPr/>
        </p:nvSpPr>
        <p:spPr bwMode="auto">
          <a:xfrm>
            <a:off x="1044575" y="2852738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74" name="Oval 10"/>
          <p:cNvSpPr>
            <a:spLocks noChangeArrowheads="1"/>
          </p:cNvSpPr>
          <p:nvPr/>
        </p:nvSpPr>
        <p:spPr bwMode="auto">
          <a:xfrm>
            <a:off x="2989263" y="3933825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75" name="Oval 11"/>
          <p:cNvSpPr>
            <a:spLocks noChangeArrowheads="1"/>
          </p:cNvSpPr>
          <p:nvPr/>
        </p:nvSpPr>
        <p:spPr bwMode="auto">
          <a:xfrm>
            <a:off x="5365750" y="3716338"/>
            <a:ext cx="152400" cy="1524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5795963" y="1052513"/>
            <a:ext cx="2736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/>
              <a:t>Readers</a:t>
            </a:r>
          </a:p>
        </p:txBody>
      </p:sp>
      <p:sp>
        <p:nvSpPr>
          <p:cNvPr id="11277" name="Oval 13"/>
          <p:cNvSpPr>
            <a:spLocks noChangeArrowheads="1"/>
          </p:cNvSpPr>
          <p:nvPr/>
        </p:nvSpPr>
        <p:spPr bwMode="auto">
          <a:xfrm>
            <a:off x="2197100" y="2924175"/>
            <a:ext cx="3384550" cy="3168650"/>
          </a:xfrm>
          <a:prstGeom prst="ellipse">
            <a:avLst/>
          </a:prstGeom>
          <a:solidFill>
            <a:schemeClr val="bg2">
              <a:alpha val="30196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78" name="Oval 14"/>
          <p:cNvSpPr>
            <a:spLocks noChangeArrowheads="1"/>
          </p:cNvSpPr>
          <p:nvPr/>
        </p:nvSpPr>
        <p:spPr bwMode="auto">
          <a:xfrm>
            <a:off x="107950" y="3140075"/>
            <a:ext cx="3384550" cy="3168650"/>
          </a:xfrm>
          <a:prstGeom prst="ellipse">
            <a:avLst/>
          </a:prstGeom>
          <a:solidFill>
            <a:schemeClr val="bg2">
              <a:alpha val="30196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79" name="Oval 15"/>
          <p:cNvSpPr>
            <a:spLocks noChangeArrowheads="1"/>
          </p:cNvSpPr>
          <p:nvPr/>
        </p:nvSpPr>
        <p:spPr bwMode="auto">
          <a:xfrm>
            <a:off x="323850" y="1557338"/>
            <a:ext cx="3384550" cy="3168650"/>
          </a:xfrm>
          <a:prstGeom prst="ellipse">
            <a:avLst/>
          </a:prstGeom>
          <a:solidFill>
            <a:schemeClr val="bg2">
              <a:alpha val="30196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80" name="Oval 16"/>
          <p:cNvSpPr>
            <a:spLocks noChangeArrowheads="1"/>
          </p:cNvSpPr>
          <p:nvPr/>
        </p:nvSpPr>
        <p:spPr bwMode="auto">
          <a:xfrm>
            <a:off x="2928938" y="2552700"/>
            <a:ext cx="3384550" cy="3168650"/>
          </a:xfrm>
          <a:prstGeom prst="ellipse">
            <a:avLst/>
          </a:prstGeom>
          <a:solidFill>
            <a:schemeClr val="bg2">
              <a:alpha val="30196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81" name="Oval 17"/>
          <p:cNvSpPr>
            <a:spLocks noChangeArrowheads="1"/>
          </p:cNvSpPr>
          <p:nvPr/>
        </p:nvSpPr>
        <p:spPr bwMode="auto">
          <a:xfrm>
            <a:off x="2571736" y="1071546"/>
            <a:ext cx="3384550" cy="3168650"/>
          </a:xfrm>
          <a:prstGeom prst="ellipse">
            <a:avLst/>
          </a:prstGeom>
          <a:solidFill>
            <a:schemeClr val="bg2">
              <a:alpha val="30196"/>
            </a:schemeClr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84724" name="Text Box 20"/>
          <p:cNvSpPr txBox="1">
            <a:spLocks noChangeArrowheads="1"/>
          </p:cNvSpPr>
          <p:nvPr/>
        </p:nvSpPr>
        <p:spPr bwMode="auto">
          <a:xfrm>
            <a:off x="6299200" y="2133600"/>
            <a:ext cx="2736850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dirty="0">
                <a:solidFill>
                  <a:srgbClr val="3333FF"/>
                </a:solidFill>
              </a:rPr>
              <a:t>Goal</a:t>
            </a:r>
            <a:r>
              <a:rPr lang="en-US" sz="2800" dirty="0"/>
              <a:t>: Assign time slots to readers from </a:t>
            </a:r>
            <a:r>
              <a:rPr lang="en-US" sz="2800" dirty="0">
                <a:solidFill>
                  <a:schemeClr val="hlink"/>
                </a:solidFill>
              </a:rPr>
              <a:t>{1,..,t}</a:t>
            </a:r>
            <a:r>
              <a:rPr lang="en-US" sz="2800" dirty="0"/>
              <a:t> such that all tags are read. </a:t>
            </a:r>
            <a:r>
              <a:rPr lang="en-US" sz="2800" dirty="0">
                <a:solidFill>
                  <a:srgbClr val="3333FF"/>
                </a:solidFill>
              </a:rPr>
              <a:t>Minimize</a:t>
            </a:r>
            <a:r>
              <a:rPr lang="en-US" sz="2800" dirty="0"/>
              <a:t> </a:t>
            </a:r>
            <a:r>
              <a:rPr lang="en-US" sz="2800" dirty="0">
                <a:solidFill>
                  <a:schemeClr val="hlink"/>
                </a:solidFill>
              </a:rPr>
              <a:t>t</a:t>
            </a:r>
          </a:p>
        </p:txBody>
      </p:sp>
      <p:pic>
        <p:nvPicPr>
          <p:cNvPr id="11283" name="Picture 22" descr="j02341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5373688"/>
            <a:ext cx="12446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724" grpId="0"/>
      <p:bldP spid="584724" grpId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218" name="Text Box 2"/>
          <p:cNvSpPr txBox="1">
            <a:spLocks noChangeArrowheads="1"/>
          </p:cNvSpPr>
          <p:nvPr/>
        </p:nvSpPr>
        <p:spPr bwMode="auto">
          <a:xfrm>
            <a:off x="3429000" y="33528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1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590800" y="3733800"/>
            <a:ext cx="3505200" cy="2362200"/>
            <a:chOff x="1632" y="2160"/>
            <a:chExt cx="2208" cy="1488"/>
          </a:xfrm>
        </p:grpSpPr>
        <p:sp>
          <p:nvSpPr>
            <p:cNvPr id="13329" name="Oval 4"/>
            <p:cNvSpPr>
              <a:spLocks noChangeArrowheads="1"/>
            </p:cNvSpPr>
            <p:nvPr/>
          </p:nvSpPr>
          <p:spPr bwMode="auto">
            <a:xfrm>
              <a:off x="2592" y="3024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3330" name="Oval 5"/>
            <p:cNvSpPr>
              <a:spLocks noChangeArrowheads="1"/>
            </p:cNvSpPr>
            <p:nvPr/>
          </p:nvSpPr>
          <p:spPr bwMode="auto">
            <a:xfrm>
              <a:off x="1632" y="3456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3331" name="Oval 6"/>
            <p:cNvSpPr>
              <a:spLocks noChangeArrowheads="1"/>
            </p:cNvSpPr>
            <p:nvPr/>
          </p:nvSpPr>
          <p:spPr bwMode="auto">
            <a:xfrm>
              <a:off x="2688" y="331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3332" name="Oval 7"/>
            <p:cNvSpPr>
              <a:spLocks noChangeArrowheads="1"/>
            </p:cNvSpPr>
            <p:nvPr/>
          </p:nvSpPr>
          <p:spPr bwMode="auto">
            <a:xfrm>
              <a:off x="3216" y="355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3333" name="Oval 8"/>
            <p:cNvSpPr>
              <a:spLocks noChangeArrowheads="1"/>
            </p:cNvSpPr>
            <p:nvPr/>
          </p:nvSpPr>
          <p:spPr bwMode="auto">
            <a:xfrm>
              <a:off x="2064" y="30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3334" name="Oval 9"/>
            <p:cNvSpPr>
              <a:spLocks noChangeArrowheads="1"/>
            </p:cNvSpPr>
            <p:nvPr/>
          </p:nvSpPr>
          <p:spPr bwMode="auto">
            <a:xfrm>
              <a:off x="2112" y="216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3335" name="Oval 10"/>
            <p:cNvSpPr>
              <a:spLocks noChangeArrowheads="1"/>
            </p:cNvSpPr>
            <p:nvPr/>
          </p:nvSpPr>
          <p:spPr bwMode="auto">
            <a:xfrm>
              <a:off x="2736" y="264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3336" name="Oval 11"/>
            <p:cNvSpPr>
              <a:spLocks noChangeArrowheads="1"/>
            </p:cNvSpPr>
            <p:nvPr/>
          </p:nvSpPr>
          <p:spPr bwMode="auto">
            <a:xfrm>
              <a:off x="3744" y="288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13317" name="Text Box 13"/>
          <p:cNvSpPr txBox="1">
            <a:spLocks noChangeArrowheads="1"/>
          </p:cNvSpPr>
          <p:nvPr/>
        </p:nvSpPr>
        <p:spPr bwMode="auto">
          <a:xfrm>
            <a:off x="457200" y="304800"/>
            <a:ext cx="83820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u="sng" dirty="0"/>
              <a:t>Problem</a:t>
            </a:r>
            <a:r>
              <a:rPr lang="en-US" b="1" dirty="0"/>
              <a:t>: Conflict-Free Coloring of </a:t>
            </a:r>
            <a:endParaRPr lang="en-US" b="1" dirty="0" smtClean="0"/>
          </a:p>
          <a:p>
            <a:pPr>
              <a:spcBef>
                <a:spcPct val="50000"/>
              </a:spcBef>
            </a:pPr>
            <a:r>
              <a:rPr lang="en-US" sz="2800" b="1" u="sng" dirty="0" smtClean="0"/>
              <a:t>Points </a:t>
            </a:r>
            <a:r>
              <a:rPr lang="en-US" sz="2800" b="1" u="sng" dirty="0" err="1"/>
              <a:t>w.r.t</a:t>
            </a:r>
            <a:r>
              <a:rPr lang="en-US" sz="2800" b="1" u="sng" dirty="0"/>
              <a:t> Discs</a:t>
            </a:r>
          </a:p>
        </p:txBody>
      </p:sp>
      <p:sp>
        <p:nvSpPr>
          <p:cNvPr id="521230" name="Text Box 14"/>
          <p:cNvSpPr txBox="1">
            <a:spLocks noChangeArrowheads="1"/>
          </p:cNvSpPr>
          <p:nvPr/>
        </p:nvSpPr>
        <p:spPr bwMode="auto">
          <a:xfrm>
            <a:off x="2362200" y="54864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dirty="0"/>
              <a:t>2</a:t>
            </a:r>
          </a:p>
        </p:txBody>
      </p:sp>
      <p:sp>
        <p:nvSpPr>
          <p:cNvPr id="521231" name="Text Box 15"/>
          <p:cNvSpPr txBox="1">
            <a:spLocks noChangeArrowheads="1"/>
          </p:cNvSpPr>
          <p:nvPr/>
        </p:nvSpPr>
        <p:spPr bwMode="auto">
          <a:xfrm>
            <a:off x="5181600" y="56388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dirty="0"/>
              <a:t>1</a:t>
            </a:r>
          </a:p>
        </p:txBody>
      </p:sp>
      <p:sp>
        <p:nvSpPr>
          <p:cNvPr id="521232" name="Text Box 16"/>
          <p:cNvSpPr txBox="1">
            <a:spLocks noChangeArrowheads="1"/>
          </p:cNvSpPr>
          <p:nvPr/>
        </p:nvSpPr>
        <p:spPr bwMode="auto">
          <a:xfrm>
            <a:off x="5867400" y="44958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2</a:t>
            </a:r>
          </a:p>
        </p:txBody>
      </p:sp>
      <p:sp>
        <p:nvSpPr>
          <p:cNvPr id="521233" name="Text Box 17"/>
          <p:cNvSpPr txBox="1">
            <a:spLocks noChangeArrowheads="1"/>
          </p:cNvSpPr>
          <p:nvPr/>
        </p:nvSpPr>
        <p:spPr bwMode="auto">
          <a:xfrm>
            <a:off x="4419600" y="41148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3</a:t>
            </a:r>
          </a:p>
        </p:txBody>
      </p:sp>
      <p:sp>
        <p:nvSpPr>
          <p:cNvPr id="521234" name="Text Box 18"/>
          <p:cNvSpPr txBox="1">
            <a:spLocks noChangeArrowheads="1"/>
          </p:cNvSpPr>
          <p:nvPr/>
        </p:nvSpPr>
        <p:spPr bwMode="auto">
          <a:xfrm>
            <a:off x="3352800" y="48768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3</a:t>
            </a:r>
          </a:p>
        </p:txBody>
      </p:sp>
      <p:sp>
        <p:nvSpPr>
          <p:cNvPr id="521235" name="Text Box 19"/>
          <p:cNvSpPr txBox="1">
            <a:spLocks noChangeArrowheads="1"/>
          </p:cNvSpPr>
          <p:nvPr/>
        </p:nvSpPr>
        <p:spPr bwMode="auto">
          <a:xfrm>
            <a:off x="4343400" y="53340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3</a:t>
            </a:r>
          </a:p>
        </p:txBody>
      </p:sp>
      <p:sp>
        <p:nvSpPr>
          <p:cNvPr id="521236" name="Text Box 20"/>
          <p:cNvSpPr txBox="1">
            <a:spLocks noChangeArrowheads="1"/>
          </p:cNvSpPr>
          <p:nvPr/>
        </p:nvSpPr>
        <p:spPr bwMode="auto">
          <a:xfrm>
            <a:off x="4114800" y="47244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4</a:t>
            </a:r>
          </a:p>
        </p:txBody>
      </p:sp>
      <p:sp>
        <p:nvSpPr>
          <p:cNvPr id="521238" name="Oval 22"/>
          <p:cNvSpPr>
            <a:spLocks noChangeArrowheads="1"/>
          </p:cNvSpPr>
          <p:nvPr/>
        </p:nvSpPr>
        <p:spPr bwMode="auto">
          <a:xfrm>
            <a:off x="1828800" y="2667000"/>
            <a:ext cx="4648200" cy="4343400"/>
          </a:xfrm>
          <a:prstGeom prst="ellips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21239" name="AutoShape 23"/>
          <p:cNvSpPr>
            <a:spLocks noChangeArrowheads="1"/>
          </p:cNvSpPr>
          <p:nvPr/>
        </p:nvSpPr>
        <p:spPr bwMode="auto">
          <a:xfrm>
            <a:off x="6211888" y="3343275"/>
            <a:ext cx="511175" cy="466725"/>
          </a:xfrm>
          <a:prstGeom prst="wedgeRectCallout">
            <a:avLst>
              <a:gd name="adj1" fmla="val -428667"/>
              <a:gd name="adj2" fmla="val 330273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hlink"/>
                </a:solidFill>
              </a:rPr>
              <a:t>4 </a:t>
            </a:r>
          </a:p>
        </p:txBody>
      </p:sp>
      <p:sp>
        <p:nvSpPr>
          <p:cNvPr id="521240" name="Text Box 24"/>
          <p:cNvSpPr txBox="1">
            <a:spLocks noChangeArrowheads="1"/>
          </p:cNvSpPr>
          <p:nvPr/>
        </p:nvSpPr>
        <p:spPr bwMode="auto">
          <a:xfrm>
            <a:off x="5491194" y="1589086"/>
            <a:ext cx="3581400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dirty="0"/>
              <a:t>Any (non-empty) disc contains a unique color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1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1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1238" grpId="0" animBg="1"/>
      <p:bldP spid="521239" grpId="0" animBg="1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3429000" y="33528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1</a:t>
            </a:r>
          </a:p>
        </p:txBody>
      </p:sp>
      <p:grpSp>
        <p:nvGrpSpPr>
          <p:cNvPr id="14339" name="Group 3"/>
          <p:cNvGrpSpPr>
            <a:grpSpLocks/>
          </p:cNvGrpSpPr>
          <p:nvPr/>
        </p:nvGrpSpPr>
        <p:grpSpPr bwMode="auto">
          <a:xfrm>
            <a:off x="2590800" y="3733800"/>
            <a:ext cx="3505200" cy="2362200"/>
            <a:chOff x="1632" y="2160"/>
            <a:chExt cx="2208" cy="1488"/>
          </a:xfrm>
        </p:grpSpPr>
        <p:sp>
          <p:nvSpPr>
            <p:cNvPr id="14353" name="Oval 4"/>
            <p:cNvSpPr>
              <a:spLocks noChangeArrowheads="1"/>
            </p:cNvSpPr>
            <p:nvPr/>
          </p:nvSpPr>
          <p:spPr bwMode="auto">
            <a:xfrm>
              <a:off x="2592" y="3024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4" name="Oval 5"/>
            <p:cNvSpPr>
              <a:spLocks noChangeArrowheads="1"/>
            </p:cNvSpPr>
            <p:nvPr/>
          </p:nvSpPr>
          <p:spPr bwMode="auto">
            <a:xfrm>
              <a:off x="1632" y="3456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5" name="Oval 6"/>
            <p:cNvSpPr>
              <a:spLocks noChangeArrowheads="1"/>
            </p:cNvSpPr>
            <p:nvPr/>
          </p:nvSpPr>
          <p:spPr bwMode="auto">
            <a:xfrm>
              <a:off x="2688" y="331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6" name="Oval 7"/>
            <p:cNvSpPr>
              <a:spLocks noChangeArrowheads="1"/>
            </p:cNvSpPr>
            <p:nvPr/>
          </p:nvSpPr>
          <p:spPr bwMode="auto">
            <a:xfrm>
              <a:off x="3216" y="355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7" name="Oval 8"/>
            <p:cNvSpPr>
              <a:spLocks noChangeArrowheads="1"/>
            </p:cNvSpPr>
            <p:nvPr/>
          </p:nvSpPr>
          <p:spPr bwMode="auto">
            <a:xfrm>
              <a:off x="2064" y="30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8" name="Oval 9"/>
            <p:cNvSpPr>
              <a:spLocks noChangeArrowheads="1"/>
            </p:cNvSpPr>
            <p:nvPr/>
          </p:nvSpPr>
          <p:spPr bwMode="auto">
            <a:xfrm>
              <a:off x="2112" y="216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59" name="Oval 10"/>
            <p:cNvSpPr>
              <a:spLocks noChangeArrowheads="1"/>
            </p:cNvSpPr>
            <p:nvPr/>
          </p:nvSpPr>
          <p:spPr bwMode="auto">
            <a:xfrm>
              <a:off x="2736" y="264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4360" name="Oval 11"/>
            <p:cNvSpPr>
              <a:spLocks noChangeArrowheads="1"/>
            </p:cNvSpPr>
            <p:nvPr/>
          </p:nvSpPr>
          <p:spPr bwMode="auto">
            <a:xfrm>
              <a:off x="3744" y="288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14341" name="Text Box 14"/>
          <p:cNvSpPr txBox="1">
            <a:spLocks noChangeArrowheads="1"/>
          </p:cNvSpPr>
          <p:nvPr/>
        </p:nvSpPr>
        <p:spPr bwMode="auto">
          <a:xfrm>
            <a:off x="2362200" y="54864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2</a:t>
            </a:r>
          </a:p>
        </p:txBody>
      </p:sp>
      <p:sp>
        <p:nvSpPr>
          <p:cNvPr id="14342" name="Text Box 15"/>
          <p:cNvSpPr txBox="1">
            <a:spLocks noChangeArrowheads="1"/>
          </p:cNvSpPr>
          <p:nvPr/>
        </p:nvSpPr>
        <p:spPr bwMode="auto">
          <a:xfrm>
            <a:off x="5181600" y="56388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1</a:t>
            </a:r>
          </a:p>
        </p:txBody>
      </p:sp>
      <p:sp>
        <p:nvSpPr>
          <p:cNvPr id="14343" name="Text Box 16"/>
          <p:cNvSpPr txBox="1">
            <a:spLocks noChangeArrowheads="1"/>
          </p:cNvSpPr>
          <p:nvPr/>
        </p:nvSpPr>
        <p:spPr bwMode="auto">
          <a:xfrm>
            <a:off x="5867400" y="44958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2</a:t>
            </a:r>
          </a:p>
        </p:txBody>
      </p:sp>
      <p:sp>
        <p:nvSpPr>
          <p:cNvPr id="14344" name="Text Box 17"/>
          <p:cNvSpPr txBox="1">
            <a:spLocks noChangeArrowheads="1"/>
          </p:cNvSpPr>
          <p:nvPr/>
        </p:nvSpPr>
        <p:spPr bwMode="auto">
          <a:xfrm>
            <a:off x="4419600" y="41148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3</a:t>
            </a:r>
          </a:p>
        </p:txBody>
      </p:sp>
      <p:sp>
        <p:nvSpPr>
          <p:cNvPr id="14345" name="Text Box 18"/>
          <p:cNvSpPr txBox="1">
            <a:spLocks noChangeArrowheads="1"/>
          </p:cNvSpPr>
          <p:nvPr/>
        </p:nvSpPr>
        <p:spPr bwMode="auto">
          <a:xfrm>
            <a:off x="3352800" y="48768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3</a:t>
            </a:r>
          </a:p>
        </p:txBody>
      </p:sp>
      <p:sp>
        <p:nvSpPr>
          <p:cNvPr id="14346" name="Text Box 19"/>
          <p:cNvSpPr txBox="1">
            <a:spLocks noChangeArrowheads="1"/>
          </p:cNvSpPr>
          <p:nvPr/>
        </p:nvSpPr>
        <p:spPr bwMode="auto">
          <a:xfrm>
            <a:off x="4343400" y="53340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3</a:t>
            </a:r>
          </a:p>
        </p:txBody>
      </p:sp>
      <p:sp>
        <p:nvSpPr>
          <p:cNvPr id="14347" name="Text Box 20"/>
          <p:cNvSpPr txBox="1">
            <a:spLocks noChangeArrowheads="1"/>
          </p:cNvSpPr>
          <p:nvPr/>
        </p:nvSpPr>
        <p:spPr bwMode="auto">
          <a:xfrm>
            <a:off x="4114800" y="47244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4</a:t>
            </a:r>
          </a:p>
        </p:txBody>
      </p:sp>
      <p:sp>
        <p:nvSpPr>
          <p:cNvPr id="523286" name="Oval 22"/>
          <p:cNvSpPr>
            <a:spLocks noChangeArrowheads="1"/>
          </p:cNvSpPr>
          <p:nvPr/>
        </p:nvSpPr>
        <p:spPr bwMode="auto">
          <a:xfrm>
            <a:off x="1828800" y="2743200"/>
            <a:ext cx="2819400" cy="2667000"/>
          </a:xfrm>
          <a:prstGeom prst="ellips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23287" name="AutoShape 23"/>
          <p:cNvSpPr>
            <a:spLocks noChangeArrowheads="1"/>
          </p:cNvSpPr>
          <p:nvPr/>
        </p:nvSpPr>
        <p:spPr bwMode="auto">
          <a:xfrm>
            <a:off x="4783138" y="1743075"/>
            <a:ext cx="511175" cy="466725"/>
          </a:xfrm>
          <a:prstGeom prst="wedgeRectCallout">
            <a:avLst>
              <a:gd name="adj1" fmla="val -310667"/>
              <a:gd name="adj2" fmla="val 394556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hlink"/>
                </a:solidFill>
              </a:rPr>
              <a:t>1 </a:t>
            </a:r>
          </a:p>
        </p:txBody>
      </p:sp>
      <p:sp>
        <p:nvSpPr>
          <p:cNvPr id="25" name="Text Box 13"/>
          <p:cNvSpPr txBox="1">
            <a:spLocks noChangeArrowheads="1"/>
          </p:cNvSpPr>
          <p:nvPr/>
        </p:nvSpPr>
        <p:spPr bwMode="auto">
          <a:xfrm>
            <a:off x="457200" y="304800"/>
            <a:ext cx="83820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u="sng" dirty="0"/>
              <a:t>Problem</a:t>
            </a:r>
            <a:r>
              <a:rPr lang="en-US" b="1" dirty="0"/>
              <a:t>: Conflict-Free Coloring of </a:t>
            </a:r>
            <a:endParaRPr lang="en-US" b="1" dirty="0" smtClean="0"/>
          </a:p>
          <a:p>
            <a:pPr>
              <a:spcBef>
                <a:spcPct val="50000"/>
              </a:spcBef>
            </a:pPr>
            <a:r>
              <a:rPr lang="en-US" sz="2800" b="1" u="sng" dirty="0" smtClean="0"/>
              <a:t>Points </a:t>
            </a:r>
            <a:r>
              <a:rPr lang="en-US" sz="2800" b="1" u="sng" dirty="0" err="1"/>
              <a:t>w.r.t</a:t>
            </a:r>
            <a:r>
              <a:rPr lang="en-US" sz="2800" b="1" u="sng" dirty="0"/>
              <a:t> Discs</a:t>
            </a: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5491194" y="1589086"/>
            <a:ext cx="3581400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dirty="0"/>
              <a:t>Any (non-empty) disc contains a unique color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3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3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3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3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3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3286" grpId="0" animBg="1"/>
      <p:bldP spid="523287" grpId="0" animBg="1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"/>
          <p:cNvSpPr txBox="1">
            <a:spLocks noChangeArrowheads="1"/>
          </p:cNvSpPr>
          <p:nvPr/>
        </p:nvSpPr>
        <p:spPr bwMode="auto">
          <a:xfrm>
            <a:off x="179388" y="304800"/>
            <a:ext cx="8785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b="1"/>
              <a:t>How many colors are necessary ? </a:t>
            </a:r>
            <a:r>
              <a:rPr lang="en-US" sz="2000" b="1"/>
              <a:t>(in the worst case)</a:t>
            </a:r>
          </a:p>
        </p:txBody>
      </p:sp>
      <p:sp>
        <p:nvSpPr>
          <p:cNvPr id="492547" name="Text Box 3"/>
          <p:cNvSpPr txBox="1">
            <a:spLocks noChangeArrowheads="1"/>
          </p:cNvSpPr>
          <p:nvPr/>
        </p:nvSpPr>
        <p:spPr bwMode="auto">
          <a:xfrm>
            <a:off x="2771775" y="1541463"/>
            <a:ext cx="335280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u="sng" dirty="0"/>
              <a:t>Lower Bound</a:t>
            </a:r>
            <a:r>
              <a:rPr lang="en-US" sz="3200" b="1" i="1" dirty="0">
                <a:solidFill>
                  <a:schemeClr val="hlink"/>
                </a:solidFill>
              </a:rPr>
              <a:t>  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sym typeface="Symbol" pitchFamily="18" charset="2"/>
              </a:rPr>
              <a:t>log n</a:t>
            </a:r>
            <a:r>
              <a:rPr lang="en-US" sz="2000" dirty="0">
                <a:solidFill>
                  <a:srgbClr val="0066FF"/>
                </a:solidFill>
                <a:sym typeface="Symbol" pitchFamily="18" charset="2"/>
              </a:rPr>
              <a:t> </a:t>
            </a:r>
          </a:p>
        </p:txBody>
      </p:sp>
      <p:sp>
        <p:nvSpPr>
          <p:cNvPr id="492548" name="Text Box 4"/>
          <p:cNvSpPr txBox="1">
            <a:spLocks noChangeArrowheads="1"/>
          </p:cNvSpPr>
          <p:nvPr/>
        </p:nvSpPr>
        <p:spPr bwMode="auto">
          <a:xfrm>
            <a:off x="381000" y="2924175"/>
            <a:ext cx="8229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dirty="0"/>
              <a:t>Easy:</a:t>
            </a:r>
          </a:p>
          <a:p>
            <a:pPr algn="l">
              <a:spcBef>
                <a:spcPct val="50000"/>
              </a:spcBef>
            </a:pPr>
            <a:r>
              <a:rPr lang="en-US" sz="2800" dirty="0" smtClean="0">
                <a:sym typeface="Symbol" pitchFamily="18" charset="2"/>
              </a:rPr>
              <a:t>Place</a:t>
            </a:r>
            <a:r>
              <a:rPr lang="en-US" sz="2800" dirty="0" smtClean="0">
                <a:solidFill>
                  <a:srgbClr val="FF0000"/>
                </a:solidFill>
                <a:sym typeface="Symbol" pitchFamily="18" charset="2"/>
              </a:rPr>
              <a:t> n</a:t>
            </a:r>
            <a:r>
              <a:rPr lang="en-US" sz="3200" dirty="0" smtClean="0"/>
              <a:t> </a:t>
            </a:r>
            <a:r>
              <a:rPr lang="en-US" sz="3200" dirty="0"/>
              <a:t>points on a line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990600" y="6146800"/>
            <a:ext cx="5791200" cy="165100"/>
            <a:chOff x="624" y="3872"/>
            <a:chExt cx="3648" cy="104"/>
          </a:xfrm>
        </p:grpSpPr>
        <p:sp>
          <p:nvSpPr>
            <p:cNvPr id="1046" name="Line 6"/>
            <p:cNvSpPr>
              <a:spLocks noChangeShapeType="1"/>
            </p:cNvSpPr>
            <p:nvPr/>
          </p:nvSpPr>
          <p:spPr bwMode="auto">
            <a:xfrm>
              <a:off x="624" y="3936"/>
              <a:ext cx="36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n-US"/>
            </a:p>
          </p:txBody>
        </p:sp>
        <p:sp>
          <p:nvSpPr>
            <p:cNvPr id="1047" name="Oval 7"/>
            <p:cNvSpPr>
              <a:spLocks noChangeArrowheads="1"/>
            </p:cNvSpPr>
            <p:nvPr/>
          </p:nvSpPr>
          <p:spPr bwMode="auto">
            <a:xfrm>
              <a:off x="2448" y="38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048" name="Oval 8"/>
            <p:cNvSpPr>
              <a:spLocks noChangeArrowheads="1"/>
            </p:cNvSpPr>
            <p:nvPr/>
          </p:nvSpPr>
          <p:spPr bwMode="auto">
            <a:xfrm>
              <a:off x="1632" y="38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049" name="Oval 9"/>
            <p:cNvSpPr>
              <a:spLocks noChangeArrowheads="1"/>
            </p:cNvSpPr>
            <p:nvPr/>
          </p:nvSpPr>
          <p:spPr bwMode="auto">
            <a:xfrm>
              <a:off x="2064" y="38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050" name="Oval 10"/>
            <p:cNvSpPr>
              <a:spLocks noChangeArrowheads="1"/>
            </p:cNvSpPr>
            <p:nvPr/>
          </p:nvSpPr>
          <p:spPr bwMode="auto">
            <a:xfrm>
              <a:off x="2744" y="38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051" name="Oval 11"/>
            <p:cNvSpPr>
              <a:spLocks noChangeArrowheads="1"/>
            </p:cNvSpPr>
            <p:nvPr/>
          </p:nvSpPr>
          <p:spPr bwMode="auto">
            <a:xfrm>
              <a:off x="3536" y="38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052" name="Oval 12"/>
            <p:cNvSpPr>
              <a:spLocks noChangeArrowheads="1"/>
            </p:cNvSpPr>
            <p:nvPr/>
          </p:nvSpPr>
          <p:spPr bwMode="auto">
            <a:xfrm>
              <a:off x="2960" y="38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053" name="Oval 13"/>
            <p:cNvSpPr>
              <a:spLocks noChangeArrowheads="1"/>
            </p:cNvSpPr>
            <p:nvPr/>
          </p:nvSpPr>
          <p:spPr bwMode="auto">
            <a:xfrm>
              <a:off x="3224" y="388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492558" name="Text Box 14"/>
          <p:cNvSpPr txBox="1">
            <a:spLocks noChangeArrowheads="1"/>
          </p:cNvSpPr>
          <p:nvPr/>
        </p:nvSpPr>
        <p:spPr bwMode="auto">
          <a:xfrm>
            <a:off x="3213100" y="62484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1</a:t>
            </a:r>
          </a:p>
        </p:txBody>
      </p:sp>
      <p:sp>
        <p:nvSpPr>
          <p:cNvPr id="492559" name="Text Box 15"/>
          <p:cNvSpPr txBox="1">
            <a:spLocks noChangeArrowheads="1"/>
          </p:cNvSpPr>
          <p:nvPr/>
        </p:nvSpPr>
        <p:spPr bwMode="auto">
          <a:xfrm>
            <a:off x="3810000" y="62357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3</a:t>
            </a:r>
          </a:p>
        </p:txBody>
      </p:sp>
      <p:sp>
        <p:nvSpPr>
          <p:cNvPr id="492560" name="Text Box 16"/>
          <p:cNvSpPr txBox="1">
            <a:spLocks noChangeArrowheads="1"/>
          </p:cNvSpPr>
          <p:nvPr/>
        </p:nvSpPr>
        <p:spPr bwMode="auto">
          <a:xfrm>
            <a:off x="5029200" y="6248400"/>
            <a:ext cx="30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2</a:t>
            </a:r>
          </a:p>
        </p:txBody>
      </p: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6019800" y="4876800"/>
            <a:ext cx="3124200" cy="1219200"/>
            <a:chOff x="3792" y="3072"/>
            <a:chExt cx="1968" cy="768"/>
          </a:xfrm>
        </p:grpSpPr>
        <p:sp>
          <p:nvSpPr>
            <p:cNvPr id="1044" name="AutoShape 18"/>
            <p:cNvSpPr>
              <a:spLocks/>
            </p:cNvSpPr>
            <p:nvPr/>
          </p:nvSpPr>
          <p:spPr bwMode="auto">
            <a:xfrm>
              <a:off x="3792" y="3120"/>
              <a:ext cx="528" cy="720"/>
            </a:xfrm>
            <a:prstGeom prst="rightBrace">
              <a:avLst>
                <a:gd name="adj1" fmla="val 11364"/>
                <a:gd name="adj2" fmla="val 50000"/>
              </a:avLst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045" name="Text Box 19"/>
            <p:cNvSpPr txBox="1">
              <a:spLocks noChangeArrowheads="1"/>
            </p:cNvSpPr>
            <p:nvPr/>
          </p:nvSpPr>
          <p:spPr bwMode="auto">
            <a:xfrm>
              <a:off x="4176" y="3072"/>
              <a:ext cx="158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2000" b="1" dirty="0">
                  <a:solidFill>
                    <a:srgbClr val="FF0000"/>
                  </a:solidFill>
                  <a:sym typeface="Symbol" pitchFamily="18" charset="2"/>
                </a:rPr>
                <a:t></a:t>
              </a:r>
              <a:r>
                <a:rPr lang="en-US" sz="3200" b="1" i="1" dirty="0">
                  <a:solidFill>
                    <a:schemeClr val="hlink"/>
                  </a:solidFill>
                  <a:sym typeface="Symbol" pitchFamily="18" charset="2"/>
                </a:rPr>
                <a:t> </a:t>
              </a:r>
              <a:r>
                <a:rPr lang="en-US" dirty="0">
                  <a:solidFill>
                    <a:srgbClr val="FF0000"/>
                  </a:solidFill>
                  <a:sym typeface="Symbol" pitchFamily="18" charset="2"/>
                </a:rPr>
                <a:t>log</a:t>
              </a:r>
              <a:r>
                <a:rPr lang="en-US" sz="2000" dirty="0">
                  <a:solidFill>
                    <a:srgbClr val="0066FF"/>
                  </a:solidFill>
                  <a:sym typeface="Symbol" pitchFamily="18" charset="2"/>
                </a:rPr>
                <a:t> </a:t>
              </a:r>
              <a:r>
                <a:rPr lang="en-US" dirty="0">
                  <a:solidFill>
                    <a:srgbClr val="FF0000"/>
                  </a:solidFill>
                  <a:sym typeface="Symbol" pitchFamily="18" charset="2"/>
                </a:rPr>
                <a:t>n</a:t>
              </a:r>
              <a:r>
                <a:rPr lang="en-US" sz="3200" b="1" i="1" dirty="0">
                  <a:solidFill>
                    <a:schemeClr val="hlink"/>
                  </a:solidFill>
                </a:rPr>
                <a:t> </a:t>
              </a:r>
              <a:r>
                <a:rPr lang="en-US" sz="3200" dirty="0"/>
                <a:t>colors</a:t>
              </a:r>
            </a:p>
          </p:txBody>
        </p:sp>
      </p:grp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1447800" y="4953001"/>
            <a:ext cx="4343400" cy="461963"/>
            <a:chOff x="912" y="3120"/>
            <a:chExt cx="2736" cy="291"/>
          </a:xfrm>
        </p:grpSpPr>
        <p:sp>
          <p:nvSpPr>
            <p:cNvPr id="1042" name="Line 21"/>
            <p:cNvSpPr>
              <a:spLocks noChangeShapeType="1"/>
            </p:cNvSpPr>
            <p:nvPr/>
          </p:nvSpPr>
          <p:spPr bwMode="auto">
            <a:xfrm>
              <a:off x="1648" y="3360"/>
              <a:ext cx="20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n-US"/>
            </a:p>
          </p:txBody>
        </p:sp>
        <p:sp>
          <p:nvSpPr>
            <p:cNvPr id="1043" name="Text Box 22"/>
            <p:cNvSpPr txBox="1">
              <a:spLocks noChangeArrowheads="1"/>
            </p:cNvSpPr>
            <p:nvPr/>
          </p:nvSpPr>
          <p:spPr bwMode="auto">
            <a:xfrm>
              <a:off x="912" y="3120"/>
              <a:ext cx="81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dirty="0">
                  <a:solidFill>
                    <a:srgbClr val="FF0000"/>
                  </a:solidFill>
                  <a:sym typeface="Symbol" pitchFamily="18" charset="2"/>
                </a:rPr>
                <a:t>n</a:t>
              </a:r>
              <a:r>
                <a:rPr lang="en-US" b="1" dirty="0"/>
                <a:t> pts</a:t>
              </a:r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2574925" y="5257801"/>
            <a:ext cx="3149600" cy="461963"/>
            <a:chOff x="1440" y="3312"/>
            <a:chExt cx="2192" cy="291"/>
          </a:xfrm>
        </p:grpSpPr>
        <p:sp>
          <p:nvSpPr>
            <p:cNvPr id="1040" name="Line 24"/>
            <p:cNvSpPr>
              <a:spLocks noChangeShapeType="1"/>
            </p:cNvSpPr>
            <p:nvPr/>
          </p:nvSpPr>
          <p:spPr bwMode="auto">
            <a:xfrm>
              <a:off x="2080" y="3552"/>
              <a:ext cx="155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041" name="Text Box 25"/>
            <p:cNvSpPr txBox="1">
              <a:spLocks noChangeArrowheads="1"/>
            </p:cNvSpPr>
            <p:nvPr/>
          </p:nvSpPr>
          <p:spPr bwMode="auto">
            <a:xfrm>
              <a:off x="1440" y="3312"/>
              <a:ext cx="67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2000" dirty="0">
                  <a:solidFill>
                    <a:srgbClr val="FF0000"/>
                  </a:solidFill>
                  <a:sym typeface="Symbol" pitchFamily="18" charset="2"/>
                </a:rPr>
                <a:t></a:t>
              </a:r>
              <a:r>
                <a:rPr lang="en-US" dirty="0">
                  <a:solidFill>
                    <a:srgbClr val="FF0000"/>
                  </a:solidFill>
                  <a:sym typeface="Symbol" pitchFamily="18" charset="2"/>
                </a:rPr>
                <a:t>n/2</a:t>
              </a:r>
            </a:p>
          </p:txBody>
        </p:sp>
      </p:grpSp>
      <p:grpSp>
        <p:nvGrpSpPr>
          <p:cNvPr id="6" name="Group 26"/>
          <p:cNvGrpSpPr>
            <a:grpSpLocks/>
          </p:cNvGrpSpPr>
          <p:nvPr/>
        </p:nvGrpSpPr>
        <p:grpSpPr bwMode="auto">
          <a:xfrm>
            <a:off x="2571736" y="5572140"/>
            <a:ext cx="2425700" cy="461963"/>
            <a:chOff x="1488" y="3504"/>
            <a:chExt cx="1776" cy="291"/>
          </a:xfrm>
        </p:grpSpPr>
        <p:sp>
          <p:nvSpPr>
            <p:cNvPr id="1038" name="Line 27"/>
            <p:cNvSpPr>
              <a:spLocks noChangeShapeType="1"/>
            </p:cNvSpPr>
            <p:nvPr/>
          </p:nvSpPr>
          <p:spPr bwMode="auto">
            <a:xfrm>
              <a:off x="2104" y="3736"/>
              <a:ext cx="116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039" name="Text Box 28"/>
            <p:cNvSpPr txBox="1">
              <a:spLocks noChangeArrowheads="1"/>
            </p:cNvSpPr>
            <p:nvPr/>
          </p:nvSpPr>
          <p:spPr bwMode="auto">
            <a:xfrm>
              <a:off x="1488" y="3504"/>
              <a:ext cx="719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dirty="0">
                  <a:solidFill>
                    <a:srgbClr val="FF0000"/>
                  </a:solidFill>
                  <a:sym typeface="Symbol" pitchFamily="18" charset="2"/>
                </a:rPr>
                <a:t></a:t>
              </a:r>
              <a:r>
                <a:rPr lang="en-US" sz="2000" dirty="0">
                  <a:solidFill>
                    <a:srgbClr val="0066FF"/>
                  </a:solidFill>
                  <a:sym typeface="Symbol" pitchFamily="18" charset="2"/>
                </a:rPr>
                <a:t> </a:t>
              </a:r>
              <a:r>
                <a:rPr lang="en-US" dirty="0">
                  <a:solidFill>
                    <a:srgbClr val="FF0000"/>
                  </a:solidFill>
                  <a:sym typeface="Symbol" pitchFamily="18" charset="2"/>
                </a:rPr>
                <a:t>n/4</a:t>
              </a:r>
            </a:p>
          </p:txBody>
        </p:sp>
      </p:grpSp>
      <p:graphicFrame>
        <p:nvGraphicFramePr>
          <p:cNvPr id="1026" name="Object 2"/>
          <p:cNvGraphicFramePr>
            <a:graphicFrameLocks/>
          </p:cNvGraphicFramePr>
          <p:nvPr/>
        </p:nvGraphicFramePr>
        <p:xfrm>
          <a:off x="7524750" y="1052513"/>
          <a:ext cx="1276350" cy="1584325"/>
        </p:xfrm>
        <a:graphic>
          <a:graphicData uri="http://schemas.openxmlformats.org/presentationml/2006/ole">
            <p:oleObj spid="_x0000_s1026" name="Clip" r:id="rId4" imgW="3403440" imgH="3659040" progId="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2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2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2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2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2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2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2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92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2547" grpId="0" autoUpdateAnimBg="0"/>
      <p:bldP spid="492548" grpId="0" build="p" autoUpdateAnimBg="0"/>
      <p:bldP spid="492558" grpId="0" autoUpdateAnimBg="0"/>
      <p:bldP spid="492559" grpId="0" autoUpdateAnimBg="0"/>
      <p:bldP spid="492560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762000" y="304800"/>
            <a:ext cx="7620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/>
              <a:t>CF-coloring points w.r.t discs (cont)</a:t>
            </a:r>
          </a:p>
        </p:txBody>
      </p:sp>
      <p:sp>
        <p:nvSpPr>
          <p:cNvPr id="494595" name="Text Box 3"/>
          <p:cNvSpPr txBox="1">
            <a:spLocks noChangeArrowheads="1"/>
          </p:cNvSpPr>
          <p:nvPr/>
        </p:nvSpPr>
        <p:spPr bwMode="auto">
          <a:xfrm>
            <a:off x="609600" y="12192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 i="1">
                <a:solidFill>
                  <a:srgbClr val="3333FF"/>
                </a:solidFill>
              </a:rPr>
              <a:t>Remark:</a:t>
            </a:r>
            <a:r>
              <a:rPr lang="en-US" sz="3200"/>
              <a:t> Same works for any </a:t>
            </a:r>
            <a:r>
              <a:rPr lang="en-US" sz="3200" b="1" i="1">
                <a:solidFill>
                  <a:schemeClr val="hlink"/>
                </a:solidFill>
              </a:rPr>
              <a:t>n</a:t>
            </a:r>
            <a:r>
              <a:rPr lang="en-US" sz="3200"/>
              <a:t> pts in </a:t>
            </a:r>
            <a:r>
              <a:rPr lang="en-US" sz="3200" u="sng">
                <a:solidFill>
                  <a:srgbClr val="3333FF"/>
                </a:solidFill>
              </a:rPr>
              <a:t>convex position</a:t>
            </a:r>
            <a:r>
              <a:rPr lang="en-US" sz="3200"/>
              <a:t> 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828800" y="2667000"/>
            <a:ext cx="4267200" cy="1676400"/>
            <a:chOff x="1152" y="1680"/>
            <a:chExt cx="2688" cy="1056"/>
          </a:xfrm>
        </p:grpSpPr>
        <p:sp>
          <p:nvSpPr>
            <p:cNvPr id="15370" name="Oval 6"/>
            <p:cNvSpPr>
              <a:spLocks noChangeArrowheads="1"/>
            </p:cNvSpPr>
            <p:nvPr/>
          </p:nvSpPr>
          <p:spPr bwMode="auto">
            <a:xfrm>
              <a:off x="1488" y="2448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5371" name="Oval 7"/>
            <p:cNvSpPr>
              <a:spLocks noChangeArrowheads="1"/>
            </p:cNvSpPr>
            <p:nvPr/>
          </p:nvSpPr>
          <p:spPr bwMode="auto">
            <a:xfrm>
              <a:off x="3120" y="2544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5372" name="Oval 8"/>
            <p:cNvSpPr>
              <a:spLocks noChangeArrowheads="1"/>
            </p:cNvSpPr>
            <p:nvPr/>
          </p:nvSpPr>
          <p:spPr bwMode="auto">
            <a:xfrm>
              <a:off x="2208" y="264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5373" name="Oval 9"/>
            <p:cNvSpPr>
              <a:spLocks noChangeArrowheads="1"/>
            </p:cNvSpPr>
            <p:nvPr/>
          </p:nvSpPr>
          <p:spPr bwMode="auto">
            <a:xfrm>
              <a:off x="1152" y="1776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5374" name="Oval 10"/>
            <p:cNvSpPr>
              <a:spLocks noChangeArrowheads="1"/>
            </p:cNvSpPr>
            <p:nvPr/>
          </p:nvSpPr>
          <p:spPr bwMode="auto">
            <a:xfrm>
              <a:off x="3696" y="168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5375" name="Oval 11"/>
            <p:cNvSpPr>
              <a:spLocks noChangeArrowheads="1"/>
            </p:cNvSpPr>
            <p:nvPr/>
          </p:nvSpPr>
          <p:spPr bwMode="auto">
            <a:xfrm>
              <a:off x="3744" y="211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494604" name="Oval 12"/>
          <p:cNvSpPr>
            <a:spLocks noChangeArrowheads="1"/>
          </p:cNvSpPr>
          <p:nvPr/>
        </p:nvSpPr>
        <p:spPr bwMode="auto">
          <a:xfrm>
            <a:off x="762000" y="3733800"/>
            <a:ext cx="4876800" cy="42672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4605" name="Oval 13"/>
          <p:cNvSpPr>
            <a:spLocks noChangeArrowheads="1"/>
          </p:cNvSpPr>
          <p:nvPr/>
        </p:nvSpPr>
        <p:spPr bwMode="auto">
          <a:xfrm>
            <a:off x="3124200" y="3048000"/>
            <a:ext cx="4876800" cy="42672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4606" name="Line 14"/>
          <p:cNvSpPr>
            <a:spLocks noChangeShapeType="1"/>
          </p:cNvSpPr>
          <p:nvPr/>
        </p:nvSpPr>
        <p:spPr bwMode="auto">
          <a:xfrm>
            <a:off x="685800" y="3200400"/>
            <a:ext cx="6553200" cy="1905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494607" name="Line 15"/>
          <p:cNvSpPr>
            <a:spLocks noChangeShapeType="1"/>
          </p:cNvSpPr>
          <p:nvPr/>
        </p:nvSpPr>
        <p:spPr bwMode="auto">
          <a:xfrm flipV="1">
            <a:off x="1981200" y="2514600"/>
            <a:ext cx="6248400" cy="1981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494608" name="Text Box 16"/>
          <p:cNvSpPr txBox="1">
            <a:spLocks noChangeArrowheads="1"/>
          </p:cNvSpPr>
          <p:nvPr/>
        </p:nvSpPr>
        <p:spPr bwMode="auto">
          <a:xfrm>
            <a:off x="533400" y="4754563"/>
            <a:ext cx="822960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u="sng" kern="0" dirty="0" err="1" smtClean="0">
                <a:solidFill>
                  <a:srgbClr val="000000"/>
                </a:solidFill>
                <a:latin typeface="+mn-lt"/>
                <a:cs typeface="+mn-cs"/>
              </a:rPr>
              <a:t>Thm</a:t>
            </a:r>
            <a:r>
              <a:rPr lang="en-US" sz="2000" b="1" u="sng" kern="0" dirty="0" smtClean="0">
                <a:solidFill>
                  <a:srgbClr val="000000"/>
                </a:solidFill>
                <a:latin typeface="+mn-lt"/>
                <a:cs typeface="+mn-cs"/>
              </a:rPr>
              <a:t>:</a:t>
            </a:r>
            <a:r>
              <a:rPr lang="en-US" sz="3200" dirty="0" smtClean="0"/>
              <a:t> </a:t>
            </a:r>
            <a:r>
              <a:rPr lang="en-US" dirty="0"/>
              <a:t>[</a:t>
            </a:r>
            <a:r>
              <a:rPr lang="en-US" b="1" dirty="0" err="1">
                <a:solidFill>
                  <a:srgbClr val="00B050"/>
                </a:solidFill>
              </a:rPr>
              <a:t>Pach,Tóth</a:t>
            </a:r>
            <a:r>
              <a:rPr lang="en-US" dirty="0"/>
              <a:t> 03]:</a:t>
            </a:r>
            <a:endParaRPr lang="en-US" sz="3200" dirty="0"/>
          </a:p>
          <a:p>
            <a:pPr algn="l">
              <a:spcBef>
                <a:spcPct val="50000"/>
              </a:spcBef>
            </a:pPr>
            <a:r>
              <a:rPr lang="en-US" sz="2800" b="1" u="sng" dirty="0"/>
              <a:t>Any</a:t>
            </a:r>
            <a:r>
              <a:rPr lang="en-US" sz="2800" dirty="0"/>
              <a:t> set of </a:t>
            </a:r>
            <a:r>
              <a:rPr lang="en-US" sz="2800" dirty="0">
                <a:solidFill>
                  <a:schemeClr val="hlink"/>
                </a:solidFill>
              </a:rPr>
              <a:t>n</a:t>
            </a:r>
            <a:r>
              <a:rPr lang="en-US" sz="2800" dirty="0"/>
              <a:t> points in the plane needs </a:t>
            </a:r>
            <a:r>
              <a:rPr lang="en-US" sz="2800" b="1" dirty="0">
                <a:solidFill>
                  <a:schemeClr val="hlink"/>
                </a:solidFill>
                <a:sym typeface="Symbol" pitchFamily="18" charset="2"/>
              </a:rPr>
              <a:t></a:t>
            </a:r>
            <a:r>
              <a:rPr lang="en-US" sz="2800" dirty="0">
                <a:solidFill>
                  <a:schemeClr val="hlink"/>
                </a:solidFill>
              </a:rPr>
              <a:t>(log n)</a:t>
            </a:r>
            <a:r>
              <a:rPr lang="en-US" sz="2800" dirty="0"/>
              <a:t> colors.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4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4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4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4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94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4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4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4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4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4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4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46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46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4595" grpId="0" build="p" autoUpdateAnimBg="0"/>
      <p:bldP spid="494604" grpId="0" animBg="1"/>
      <p:bldP spid="494605" grpId="0" animBg="1"/>
      <p:bldP spid="494606" grpId="0" animBg="1"/>
      <p:bldP spid="494607" grpId="0" animBg="1"/>
      <p:bldP spid="494608" grpId="0" build="p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762000" y="304800"/>
            <a:ext cx="7620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/>
              <a:t>Points on a line: </a:t>
            </a:r>
            <a:r>
              <a:rPr lang="en-US" sz="3200" b="1" u="sng"/>
              <a:t>Upper</a:t>
            </a:r>
            <a:r>
              <a:rPr lang="en-US" sz="3200" b="1"/>
              <a:t> Bound (cont)</a:t>
            </a:r>
          </a:p>
        </p:txBody>
      </p:sp>
      <p:sp>
        <p:nvSpPr>
          <p:cNvPr id="496643" name="Text Box 3"/>
          <p:cNvSpPr txBox="1">
            <a:spLocks noChangeArrowheads="1"/>
          </p:cNvSpPr>
          <p:nvPr/>
        </p:nvSpPr>
        <p:spPr bwMode="auto">
          <a:xfrm>
            <a:off x="609600" y="1219200"/>
            <a:ext cx="8229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 dirty="0">
                <a:solidFill>
                  <a:schemeClr val="hlink"/>
                </a:solidFill>
              </a:rPr>
              <a:t>log n</a:t>
            </a:r>
            <a:r>
              <a:rPr lang="en-US" sz="3200" dirty="0"/>
              <a:t> colors suffice  (when pts </a:t>
            </a:r>
            <a:r>
              <a:rPr lang="en-US" sz="3200" dirty="0" err="1"/>
              <a:t>colinear</a:t>
            </a:r>
            <a:r>
              <a:rPr lang="en-US" sz="3200" dirty="0"/>
              <a:t>)</a:t>
            </a:r>
          </a:p>
          <a:p>
            <a:pPr algn="l">
              <a:spcBef>
                <a:spcPct val="50000"/>
              </a:spcBef>
            </a:pPr>
            <a:r>
              <a:rPr lang="en-US" sz="3200" b="1" i="1" dirty="0">
                <a:solidFill>
                  <a:srgbClr val="3333FF"/>
                </a:solidFill>
              </a:rPr>
              <a:t>Divide </a:t>
            </a:r>
            <a:r>
              <a:rPr lang="en-US" sz="3200" b="1" dirty="0">
                <a:solidFill>
                  <a:srgbClr val="3333FF"/>
                </a:solidFill>
              </a:rPr>
              <a:t>&amp; </a:t>
            </a:r>
            <a:r>
              <a:rPr lang="en-US" sz="3200" b="1" i="1" dirty="0">
                <a:solidFill>
                  <a:srgbClr val="3333FF"/>
                </a:solidFill>
              </a:rPr>
              <a:t>Conquer</a:t>
            </a:r>
            <a:r>
              <a:rPr lang="en-US" sz="3200" dirty="0"/>
              <a:t>  (induction)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28700" y="3206750"/>
            <a:ext cx="5791200" cy="165100"/>
            <a:chOff x="624" y="3872"/>
            <a:chExt cx="3648" cy="104"/>
          </a:xfrm>
        </p:grpSpPr>
        <p:sp>
          <p:nvSpPr>
            <p:cNvPr id="16400" name="Line 5"/>
            <p:cNvSpPr>
              <a:spLocks noChangeShapeType="1"/>
            </p:cNvSpPr>
            <p:nvPr/>
          </p:nvSpPr>
          <p:spPr bwMode="auto">
            <a:xfrm>
              <a:off x="624" y="3936"/>
              <a:ext cx="36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n-US"/>
            </a:p>
          </p:txBody>
        </p:sp>
        <p:sp>
          <p:nvSpPr>
            <p:cNvPr id="16401" name="Oval 6"/>
            <p:cNvSpPr>
              <a:spLocks noChangeArrowheads="1"/>
            </p:cNvSpPr>
            <p:nvPr/>
          </p:nvSpPr>
          <p:spPr bwMode="auto">
            <a:xfrm>
              <a:off x="2448" y="38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6402" name="Oval 7"/>
            <p:cNvSpPr>
              <a:spLocks noChangeArrowheads="1"/>
            </p:cNvSpPr>
            <p:nvPr/>
          </p:nvSpPr>
          <p:spPr bwMode="auto">
            <a:xfrm>
              <a:off x="1632" y="38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6403" name="Oval 8"/>
            <p:cNvSpPr>
              <a:spLocks noChangeArrowheads="1"/>
            </p:cNvSpPr>
            <p:nvPr/>
          </p:nvSpPr>
          <p:spPr bwMode="auto">
            <a:xfrm>
              <a:off x="2064" y="38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6404" name="Oval 9"/>
            <p:cNvSpPr>
              <a:spLocks noChangeArrowheads="1"/>
            </p:cNvSpPr>
            <p:nvPr/>
          </p:nvSpPr>
          <p:spPr bwMode="auto">
            <a:xfrm>
              <a:off x="2744" y="38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6405" name="Oval 10"/>
            <p:cNvSpPr>
              <a:spLocks noChangeArrowheads="1"/>
            </p:cNvSpPr>
            <p:nvPr/>
          </p:nvSpPr>
          <p:spPr bwMode="auto">
            <a:xfrm>
              <a:off x="3536" y="38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6406" name="Oval 11"/>
            <p:cNvSpPr>
              <a:spLocks noChangeArrowheads="1"/>
            </p:cNvSpPr>
            <p:nvPr/>
          </p:nvSpPr>
          <p:spPr bwMode="auto">
            <a:xfrm>
              <a:off x="2960" y="3872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6407" name="Oval 12"/>
            <p:cNvSpPr>
              <a:spLocks noChangeArrowheads="1"/>
            </p:cNvSpPr>
            <p:nvPr/>
          </p:nvSpPr>
          <p:spPr bwMode="auto">
            <a:xfrm>
              <a:off x="3224" y="3880"/>
              <a:ext cx="96" cy="96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496653" name="Text Box 13"/>
          <p:cNvSpPr txBox="1">
            <a:spLocks noChangeArrowheads="1"/>
          </p:cNvSpPr>
          <p:nvPr/>
        </p:nvSpPr>
        <p:spPr bwMode="auto">
          <a:xfrm>
            <a:off x="4267200" y="3276600"/>
            <a:ext cx="30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>
                <a:solidFill>
                  <a:srgbClr val="000099"/>
                </a:solidFill>
              </a:rPr>
              <a:t>1</a:t>
            </a:r>
          </a:p>
        </p:txBody>
      </p:sp>
      <p:sp>
        <p:nvSpPr>
          <p:cNvPr id="496654" name="Text Box 14"/>
          <p:cNvSpPr txBox="1">
            <a:spLocks noChangeArrowheads="1"/>
          </p:cNvSpPr>
          <p:nvPr/>
        </p:nvSpPr>
        <p:spPr bwMode="auto">
          <a:xfrm>
            <a:off x="5562600" y="3276600"/>
            <a:ext cx="30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>
                <a:solidFill>
                  <a:srgbClr val="000099"/>
                </a:solidFill>
              </a:rPr>
              <a:t>3</a:t>
            </a:r>
          </a:p>
        </p:txBody>
      </p:sp>
      <p:sp>
        <p:nvSpPr>
          <p:cNvPr id="496655" name="Text Box 15"/>
          <p:cNvSpPr txBox="1">
            <a:spLocks noChangeArrowheads="1"/>
          </p:cNvSpPr>
          <p:nvPr/>
        </p:nvSpPr>
        <p:spPr bwMode="auto">
          <a:xfrm>
            <a:off x="5080000" y="3276600"/>
            <a:ext cx="30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>
                <a:solidFill>
                  <a:srgbClr val="000099"/>
                </a:solidFill>
              </a:rPr>
              <a:t>2</a:t>
            </a:r>
          </a:p>
        </p:txBody>
      </p:sp>
      <p:sp>
        <p:nvSpPr>
          <p:cNvPr id="496656" name="Text Box 16"/>
          <p:cNvSpPr txBox="1">
            <a:spLocks noChangeArrowheads="1"/>
          </p:cNvSpPr>
          <p:nvPr/>
        </p:nvSpPr>
        <p:spPr bwMode="auto">
          <a:xfrm>
            <a:off x="762000" y="3916363"/>
            <a:ext cx="8229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/>
              <a:t>Color median with </a:t>
            </a:r>
            <a:r>
              <a:rPr lang="en-US" sz="3200" b="1">
                <a:solidFill>
                  <a:srgbClr val="000099"/>
                </a:solidFill>
              </a:rPr>
              <a:t>1</a:t>
            </a:r>
          </a:p>
        </p:txBody>
      </p:sp>
      <p:sp>
        <p:nvSpPr>
          <p:cNvPr id="496657" name="Text Box 17"/>
          <p:cNvSpPr txBox="1">
            <a:spLocks noChangeArrowheads="1"/>
          </p:cNvSpPr>
          <p:nvPr/>
        </p:nvSpPr>
        <p:spPr bwMode="auto">
          <a:xfrm>
            <a:off x="762000" y="4602163"/>
            <a:ext cx="8229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/>
              <a:t>Recurse on right and left</a:t>
            </a:r>
          </a:p>
          <a:p>
            <a:pPr algn="l">
              <a:spcBef>
                <a:spcPct val="50000"/>
              </a:spcBef>
            </a:pPr>
            <a:r>
              <a:rPr lang="en-US" sz="3200"/>
              <a:t>Reusing colors!</a:t>
            </a:r>
          </a:p>
        </p:txBody>
      </p:sp>
      <p:sp>
        <p:nvSpPr>
          <p:cNvPr id="496658" name="Text Box 18"/>
          <p:cNvSpPr txBox="1">
            <a:spLocks noChangeArrowheads="1"/>
          </p:cNvSpPr>
          <p:nvPr/>
        </p:nvSpPr>
        <p:spPr bwMode="auto">
          <a:xfrm>
            <a:off x="4635500" y="3276600"/>
            <a:ext cx="30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>
                <a:solidFill>
                  <a:srgbClr val="000099"/>
                </a:solidFill>
              </a:rPr>
              <a:t>3</a:t>
            </a:r>
          </a:p>
        </p:txBody>
      </p:sp>
      <p:sp>
        <p:nvSpPr>
          <p:cNvPr id="496659" name="Text Box 19"/>
          <p:cNvSpPr txBox="1">
            <a:spLocks noChangeArrowheads="1"/>
          </p:cNvSpPr>
          <p:nvPr/>
        </p:nvSpPr>
        <p:spPr bwMode="auto">
          <a:xfrm>
            <a:off x="3200400" y="3276600"/>
            <a:ext cx="30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>
                <a:solidFill>
                  <a:srgbClr val="000099"/>
                </a:solidFill>
              </a:rPr>
              <a:t>2</a:t>
            </a:r>
          </a:p>
        </p:txBody>
      </p:sp>
      <p:sp>
        <p:nvSpPr>
          <p:cNvPr id="496660" name="Text Box 20"/>
          <p:cNvSpPr txBox="1">
            <a:spLocks noChangeArrowheads="1"/>
          </p:cNvSpPr>
          <p:nvPr/>
        </p:nvSpPr>
        <p:spPr bwMode="auto">
          <a:xfrm>
            <a:off x="3810000" y="3263900"/>
            <a:ext cx="30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>
                <a:solidFill>
                  <a:srgbClr val="000099"/>
                </a:solidFill>
              </a:rPr>
              <a:t>3</a:t>
            </a:r>
          </a:p>
        </p:txBody>
      </p:sp>
      <p:sp>
        <p:nvSpPr>
          <p:cNvPr id="496661" name="Text Box 21"/>
          <p:cNvSpPr txBox="1">
            <a:spLocks noChangeArrowheads="1"/>
          </p:cNvSpPr>
          <p:nvPr/>
        </p:nvSpPr>
        <p:spPr bwMode="auto">
          <a:xfrm>
            <a:off x="2514600" y="3276600"/>
            <a:ext cx="30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200" b="1">
                <a:solidFill>
                  <a:srgbClr val="000099"/>
                </a:solidFill>
              </a:rPr>
              <a:t>3</a:t>
            </a:r>
          </a:p>
        </p:txBody>
      </p:sp>
      <p:sp>
        <p:nvSpPr>
          <p:cNvPr id="496662" name="Line 22"/>
          <p:cNvSpPr>
            <a:spLocks noChangeShapeType="1"/>
          </p:cNvSpPr>
          <p:nvPr/>
        </p:nvSpPr>
        <p:spPr bwMode="auto">
          <a:xfrm>
            <a:off x="3403600" y="3030538"/>
            <a:ext cx="1422400" cy="0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496663" name="AutoShape 23"/>
          <p:cNvSpPr>
            <a:spLocks noChangeArrowheads="1"/>
          </p:cNvSpPr>
          <p:nvPr/>
        </p:nvSpPr>
        <p:spPr bwMode="auto">
          <a:xfrm>
            <a:off x="5364163" y="1890713"/>
            <a:ext cx="517525" cy="588962"/>
          </a:xfrm>
          <a:prstGeom prst="wedgeRectCallout">
            <a:avLst>
              <a:gd name="adj1" fmla="val -239667"/>
              <a:gd name="adj2" fmla="val 185042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 </a:t>
            </a:r>
            <a:r>
              <a:rPr lang="en-US" sz="3200" b="1">
                <a:solidFill>
                  <a:srgbClr val="000099"/>
                </a:solidFill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96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6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6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6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96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6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96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96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96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6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96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96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96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6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96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96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96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96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6643" grpId="0" autoUpdateAnimBg="0"/>
      <p:bldP spid="496653" grpId="0" autoUpdateAnimBg="0"/>
      <p:bldP spid="496654" grpId="0" autoUpdateAnimBg="0"/>
      <p:bldP spid="496655" grpId="0" autoUpdateAnimBg="0"/>
      <p:bldP spid="496656" grpId="0" build="p" autoUpdateAnimBg="0"/>
      <p:bldP spid="496657" grpId="0" build="p" autoUpdateAnimBg="0"/>
      <p:bldP spid="496658" grpId="0" autoUpdateAnimBg="0"/>
      <p:bldP spid="496659" grpId="0" autoUpdateAnimBg="0"/>
      <p:bldP spid="496660" grpId="0" autoUpdateAnimBg="0"/>
      <p:bldP spid="496661" grpId="0" autoUpdateAnimBg="0"/>
      <p:bldP spid="496662" grpId="0" animBg="1"/>
      <p:bldP spid="496663" grpId="0" animBg="1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977900" y="188913"/>
            <a:ext cx="7620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3333FF"/>
                </a:solidFill>
                <a:ea typeface="Shruti" pitchFamily="2"/>
                <a:cs typeface="Shruti" pitchFamily="2"/>
              </a:rPr>
              <a:t>Old news</a:t>
            </a:r>
            <a:endParaRPr lang="en-US" sz="3600" b="1">
              <a:solidFill>
                <a:srgbClr val="3333FF"/>
              </a:solidFill>
              <a:ea typeface="Shruti" pitchFamily="2"/>
              <a:cs typeface="Shruti" pitchFamily="2"/>
            </a:endParaRPr>
          </a:p>
        </p:txBody>
      </p:sp>
      <p:graphicFrame>
        <p:nvGraphicFramePr>
          <p:cNvPr id="2050" name="Object 4"/>
          <p:cNvGraphicFramePr>
            <a:graphicFrameLocks/>
          </p:cNvGraphicFramePr>
          <p:nvPr/>
        </p:nvGraphicFramePr>
        <p:xfrm>
          <a:off x="7451725" y="188913"/>
          <a:ext cx="1476375" cy="1368425"/>
        </p:xfrm>
        <a:graphic>
          <a:graphicData uri="http://schemas.openxmlformats.org/presentationml/2006/ole">
            <p:oleObj spid="_x0000_s2050" name="Clip" r:id="rId4" imgW="2427120" imgH="3657600" progId="">
              <p:embed/>
            </p:oleObj>
          </a:graphicData>
        </a:graphic>
      </p:graphicFrame>
      <p:sp>
        <p:nvSpPr>
          <p:cNvPr id="649222" name="Text Box 6"/>
          <p:cNvSpPr txBox="1">
            <a:spLocks noChangeArrowheads="1"/>
          </p:cNvSpPr>
          <p:nvPr/>
        </p:nvSpPr>
        <p:spPr bwMode="auto">
          <a:xfrm>
            <a:off x="76200" y="857232"/>
            <a:ext cx="8888413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spcBef>
                <a:spcPct val="50000"/>
              </a:spcBef>
              <a:buFontTx/>
              <a:buChar char="•"/>
            </a:pPr>
            <a:r>
              <a:rPr lang="en-US" sz="1800" b="1" dirty="0">
                <a:solidFill>
                  <a:srgbClr val="3333FF"/>
                </a:solidFill>
              </a:rPr>
              <a:t>[</a:t>
            </a:r>
            <a:r>
              <a:rPr lang="en-US" sz="2000" b="1" dirty="0">
                <a:solidFill>
                  <a:schemeClr val="folHlink"/>
                </a:solidFill>
              </a:rPr>
              <a:t>Even, </a:t>
            </a:r>
            <a:r>
              <a:rPr lang="en-US" sz="2000" b="1" dirty="0" err="1">
                <a:solidFill>
                  <a:schemeClr val="folHlink"/>
                </a:solidFill>
              </a:rPr>
              <a:t>Lotker</a:t>
            </a:r>
            <a:r>
              <a:rPr lang="en-US" sz="2000" b="1" dirty="0">
                <a:solidFill>
                  <a:schemeClr val="folHlink"/>
                </a:solidFill>
              </a:rPr>
              <a:t>, Ron,</a:t>
            </a:r>
            <a:r>
              <a:rPr lang="en-US" sz="1800" b="1" dirty="0">
                <a:solidFill>
                  <a:schemeClr val="folHlink"/>
                </a:solidFill>
              </a:rPr>
              <a:t> </a:t>
            </a:r>
            <a:r>
              <a:rPr lang="en-US" sz="2000" b="1" dirty="0">
                <a:solidFill>
                  <a:srgbClr val="3333FF"/>
                </a:solidFill>
              </a:rPr>
              <a:t>S</a:t>
            </a:r>
            <a:r>
              <a:rPr lang="en-US" sz="1800" b="1" dirty="0">
                <a:solidFill>
                  <a:schemeClr val="folHlink"/>
                </a:solidFill>
              </a:rPr>
              <a:t>, </a:t>
            </a:r>
            <a:r>
              <a:rPr lang="en-US" sz="1800" b="1" dirty="0">
                <a:solidFill>
                  <a:srgbClr val="800000"/>
                </a:solidFill>
              </a:rPr>
              <a:t>2003</a:t>
            </a:r>
            <a:r>
              <a:rPr lang="en-US" sz="1800" b="1" dirty="0">
                <a:solidFill>
                  <a:srgbClr val="3333FF"/>
                </a:solidFill>
              </a:rPr>
              <a:t>]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>
                <a:solidFill>
                  <a:srgbClr val="000000"/>
                </a:solidFill>
              </a:rPr>
              <a:t>Any</a:t>
            </a:r>
            <a:r>
              <a:rPr lang="en-US" sz="2800" dirty="0"/>
              <a:t> </a:t>
            </a:r>
            <a:r>
              <a:rPr lang="en-US" sz="2800" dirty="0">
                <a:solidFill>
                  <a:schemeClr val="hlink"/>
                </a:solidFill>
              </a:rPr>
              <a:t>n</a:t>
            </a:r>
            <a:r>
              <a:rPr lang="en-US" sz="2800" dirty="0"/>
              <a:t> </a:t>
            </a:r>
            <a:r>
              <a:rPr lang="en-US" sz="2000" dirty="0">
                <a:solidFill>
                  <a:srgbClr val="000000"/>
                </a:solidFill>
              </a:rPr>
              <a:t>discs can be CF-colored with</a:t>
            </a:r>
            <a:r>
              <a:rPr lang="en-US" sz="2800" dirty="0"/>
              <a:t> </a:t>
            </a:r>
            <a:r>
              <a:rPr lang="en-US" sz="2800" dirty="0">
                <a:solidFill>
                  <a:schemeClr val="hlink"/>
                </a:solidFill>
              </a:rPr>
              <a:t>O(log n)</a:t>
            </a:r>
            <a:r>
              <a:rPr lang="en-US" sz="2800" dirty="0"/>
              <a:t> </a:t>
            </a:r>
            <a:r>
              <a:rPr lang="en-US" sz="2000" dirty="0">
                <a:solidFill>
                  <a:srgbClr val="000000"/>
                </a:solidFill>
              </a:rPr>
              <a:t>colors.  </a:t>
            </a:r>
            <a:r>
              <a:rPr lang="en-US" sz="2000" b="1" u="sng" dirty="0">
                <a:solidFill>
                  <a:srgbClr val="000000"/>
                </a:solidFill>
              </a:rPr>
              <a:t>Tight</a:t>
            </a:r>
            <a:r>
              <a:rPr lang="en-US" sz="2000" dirty="0">
                <a:solidFill>
                  <a:srgbClr val="000000"/>
                </a:solidFill>
              </a:rPr>
              <a:t>!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14313" y="2000240"/>
            <a:ext cx="8888412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spcBef>
                <a:spcPct val="50000"/>
              </a:spcBef>
              <a:buFontTx/>
              <a:buChar char="•"/>
            </a:pPr>
            <a:r>
              <a:rPr lang="en-US" sz="1800" b="1" dirty="0">
                <a:solidFill>
                  <a:srgbClr val="3333FF"/>
                </a:solidFill>
              </a:rPr>
              <a:t>[</a:t>
            </a:r>
            <a:r>
              <a:rPr lang="en-US" sz="2000" b="1" dirty="0" err="1">
                <a:solidFill>
                  <a:schemeClr val="folHlink"/>
                </a:solidFill>
              </a:rPr>
              <a:t>Har-Peled</a:t>
            </a:r>
            <a:r>
              <a:rPr lang="en-US" sz="2000" b="1" dirty="0">
                <a:solidFill>
                  <a:srgbClr val="FF0000"/>
                </a:solidFill>
              </a:rPr>
              <a:t>,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2000" b="1" dirty="0">
                <a:solidFill>
                  <a:srgbClr val="3333FF"/>
                </a:solidFill>
              </a:rPr>
              <a:t>S</a:t>
            </a:r>
            <a:r>
              <a:rPr lang="en-US" sz="1800" b="1" dirty="0">
                <a:solidFill>
                  <a:srgbClr val="800000"/>
                </a:solidFill>
              </a:rPr>
              <a:t> 2005</a:t>
            </a:r>
            <a:r>
              <a:rPr lang="en-US" sz="1800" b="1" dirty="0">
                <a:solidFill>
                  <a:srgbClr val="3333FF"/>
                </a:solidFill>
              </a:rPr>
              <a:t>]</a:t>
            </a:r>
            <a:r>
              <a:rPr lang="en-US" sz="1800" dirty="0">
                <a:solidFill>
                  <a:srgbClr val="FF0000"/>
                </a:solidFill>
              </a:rPr>
              <a:t> 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>
                <a:solidFill>
                  <a:srgbClr val="000000"/>
                </a:solidFill>
              </a:rPr>
              <a:t>Any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>
                <a:solidFill>
                  <a:schemeClr val="hlink"/>
                </a:solidFill>
              </a:rPr>
              <a:t>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000" u="sng" dirty="0">
                <a:solidFill>
                  <a:srgbClr val="000000"/>
                </a:solidFill>
              </a:rPr>
              <a:t>pseudo-discs</a:t>
            </a:r>
            <a:r>
              <a:rPr lang="en-US" sz="2000" dirty="0">
                <a:solidFill>
                  <a:srgbClr val="000000"/>
                </a:solidFill>
              </a:rPr>
              <a:t> can be CF-colored with</a:t>
            </a:r>
            <a:r>
              <a:rPr lang="en-US" sz="2800" dirty="0"/>
              <a:t> </a:t>
            </a:r>
            <a:r>
              <a:rPr lang="en-US" sz="2800" dirty="0">
                <a:solidFill>
                  <a:schemeClr val="hlink"/>
                </a:solidFill>
              </a:rPr>
              <a:t>O(log n)</a:t>
            </a:r>
            <a:r>
              <a:rPr lang="en-US" sz="2800" dirty="0"/>
              <a:t> </a:t>
            </a:r>
            <a:r>
              <a:rPr lang="en-US" sz="2000" dirty="0">
                <a:solidFill>
                  <a:srgbClr val="000000"/>
                </a:solidFill>
              </a:rPr>
              <a:t>colors.  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>
                <a:solidFill>
                  <a:srgbClr val="000000"/>
                </a:solidFill>
              </a:rPr>
              <a:t>Any </a:t>
            </a:r>
            <a:r>
              <a:rPr lang="en-US" sz="2800" dirty="0">
                <a:solidFill>
                  <a:schemeClr val="hlink"/>
                </a:solidFill>
              </a:rPr>
              <a:t>n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u="sng" dirty="0">
                <a:solidFill>
                  <a:srgbClr val="000000"/>
                </a:solidFill>
              </a:rPr>
              <a:t>axis-parallel</a:t>
            </a:r>
            <a:r>
              <a:rPr lang="en-US" sz="2000" dirty="0">
                <a:solidFill>
                  <a:srgbClr val="000000"/>
                </a:solidFill>
              </a:rPr>
              <a:t> rectangles can be CF-colored with </a:t>
            </a:r>
            <a:r>
              <a:rPr lang="en-US" sz="2800" dirty="0">
                <a:solidFill>
                  <a:schemeClr val="hlink"/>
                </a:solidFill>
              </a:rPr>
              <a:t>O(log</a:t>
            </a:r>
            <a:r>
              <a:rPr lang="en-US" sz="2800" baseline="30000" dirty="0">
                <a:solidFill>
                  <a:schemeClr val="hlink"/>
                </a:solidFill>
              </a:rPr>
              <a:t>2</a:t>
            </a:r>
            <a:r>
              <a:rPr lang="en-US" sz="2800" dirty="0">
                <a:solidFill>
                  <a:schemeClr val="hlink"/>
                </a:solidFill>
              </a:rPr>
              <a:t> n)</a:t>
            </a:r>
            <a:r>
              <a:rPr lang="en-US" sz="2000" dirty="0">
                <a:solidFill>
                  <a:srgbClr val="000000"/>
                </a:solidFill>
              </a:rPr>
              <a:t> colors.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14313" y="3857628"/>
            <a:ext cx="8888412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spcBef>
                <a:spcPct val="50000"/>
              </a:spcBef>
              <a:buFontTx/>
              <a:buChar char="•"/>
            </a:pPr>
            <a:r>
              <a:rPr lang="en-US" sz="2000" b="1" dirty="0">
                <a:solidFill>
                  <a:srgbClr val="3333FF"/>
                </a:solidFill>
              </a:rPr>
              <a:t>More results different settings (i.e., coloring pts </a:t>
            </a:r>
            <a:r>
              <a:rPr lang="en-US" sz="2000" b="1" dirty="0" err="1">
                <a:solidFill>
                  <a:srgbClr val="3333FF"/>
                </a:solidFill>
              </a:rPr>
              <a:t>w.r.t</a:t>
            </a:r>
            <a:r>
              <a:rPr lang="en-US" sz="2000" b="1" dirty="0">
                <a:solidFill>
                  <a:srgbClr val="3333FF"/>
                </a:solidFill>
              </a:rPr>
              <a:t> various ranges, online algorithms, relaxed coloring versions etc…)</a:t>
            </a:r>
            <a:endParaRPr lang="en-US" sz="2000" dirty="0">
              <a:solidFill>
                <a:srgbClr val="FF0000"/>
              </a:solidFill>
            </a:endParaRPr>
          </a:p>
          <a:p>
            <a:pPr marL="457200" indent="-457200" algn="l">
              <a:spcBef>
                <a:spcPct val="50000"/>
              </a:spcBef>
            </a:pPr>
            <a:r>
              <a:rPr lang="en-US" b="1" dirty="0">
                <a:solidFill>
                  <a:schemeClr val="folHlink"/>
                </a:solidFill>
              </a:rPr>
              <a:t> </a:t>
            </a:r>
            <a:r>
              <a:rPr lang="en-US" sz="2000" b="1" dirty="0" smtClean="0">
                <a:solidFill>
                  <a:schemeClr val="folHlink"/>
                </a:solidFill>
              </a:rPr>
              <a:t>[</a:t>
            </a:r>
            <a:r>
              <a:rPr lang="en-US" sz="1800" b="1" dirty="0" smtClean="0">
                <a:solidFill>
                  <a:schemeClr val="folHlink"/>
                </a:solidFill>
              </a:rPr>
              <a:t>Chen et </a:t>
            </a:r>
            <a:r>
              <a:rPr lang="en-US" sz="1800" b="1" dirty="0">
                <a:solidFill>
                  <a:schemeClr val="folHlink"/>
                </a:solidFill>
              </a:rPr>
              <a:t>al</a:t>
            </a:r>
            <a:r>
              <a:rPr lang="en-US" sz="2000" b="1" dirty="0">
                <a:solidFill>
                  <a:schemeClr val="folHlink"/>
                </a:solidFill>
              </a:rPr>
              <a:t>. </a:t>
            </a:r>
            <a:r>
              <a:rPr lang="en-US" sz="1800" b="1" dirty="0" smtClean="0">
                <a:solidFill>
                  <a:srgbClr val="800000"/>
                </a:solidFill>
              </a:rPr>
              <a:t>05</a:t>
            </a:r>
            <a:r>
              <a:rPr lang="en-US" sz="2000" b="1" dirty="0">
                <a:solidFill>
                  <a:schemeClr val="folHlink"/>
                </a:solidFill>
              </a:rPr>
              <a:t>], [</a:t>
            </a:r>
            <a:r>
              <a:rPr lang="en-US" sz="1800" b="1" dirty="0">
                <a:solidFill>
                  <a:srgbClr val="3333FF"/>
                </a:solidFill>
                <a:ea typeface="Shruti" pitchFamily="2"/>
                <a:cs typeface="Shruti" pitchFamily="2"/>
              </a:rPr>
              <a:t>S</a:t>
            </a:r>
            <a:r>
              <a:rPr lang="en-US" sz="2000" b="1" dirty="0">
                <a:solidFill>
                  <a:schemeClr val="folHlink"/>
                </a:solidFill>
              </a:rPr>
              <a:t> </a:t>
            </a:r>
            <a:r>
              <a:rPr lang="en-US" sz="1800" b="1" dirty="0" smtClean="0">
                <a:solidFill>
                  <a:srgbClr val="800000"/>
                </a:solidFill>
              </a:rPr>
              <a:t>06</a:t>
            </a:r>
            <a:r>
              <a:rPr lang="en-US" sz="2000" b="1" dirty="0" smtClean="0">
                <a:solidFill>
                  <a:schemeClr val="folHlink"/>
                </a:solidFill>
              </a:rPr>
              <a:t>], </a:t>
            </a:r>
            <a:r>
              <a:rPr lang="en-US" sz="2000" b="1" dirty="0">
                <a:solidFill>
                  <a:schemeClr val="folHlink"/>
                </a:solidFill>
              </a:rPr>
              <a:t>[</a:t>
            </a:r>
            <a:r>
              <a:rPr lang="en-US" sz="1800" b="1" dirty="0" err="1" smtClean="0">
                <a:solidFill>
                  <a:schemeClr val="folHlink"/>
                </a:solidFill>
              </a:rPr>
              <a:t>Alon</a:t>
            </a:r>
            <a:r>
              <a:rPr lang="en-US" sz="2000" b="1" dirty="0">
                <a:solidFill>
                  <a:schemeClr val="folHlink"/>
                </a:solidFill>
              </a:rPr>
              <a:t>, </a:t>
            </a:r>
            <a:r>
              <a:rPr lang="en-US" sz="1800" b="1" dirty="0">
                <a:solidFill>
                  <a:srgbClr val="3333FF"/>
                </a:solidFill>
                <a:ea typeface="Shruti" pitchFamily="2"/>
                <a:cs typeface="Shruti" pitchFamily="2"/>
              </a:rPr>
              <a:t>S</a:t>
            </a:r>
            <a:r>
              <a:rPr lang="en-US" sz="2000" b="1" dirty="0">
                <a:solidFill>
                  <a:schemeClr val="folHlink"/>
                </a:solidFill>
              </a:rPr>
              <a:t> </a:t>
            </a:r>
            <a:r>
              <a:rPr lang="en-US" sz="1800" b="1" dirty="0" smtClean="0">
                <a:solidFill>
                  <a:srgbClr val="800000"/>
                </a:solidFill>
              </a:rPr>
              <a:t>06</a:t>
            </a:r>
            <a:r>
              <a:rPr lang="en-US" sz="2000" b="1" dirty="0" smtClean="0">
                <a:solidFill>
                  <a:schemeClr val="folHlink"/>
                </a:solidFill>
              </a:rPr>
              <a:t>],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b="1" dirty="0" smtClean="0">
                <a:solidFill>
                  <a:schemeClr val="folHlink"/>
                </a:solidFill>
              </a:rPr>
              <a:t> </a:t>
            </a:r>
            <a:r>
              <a:rPr lang="en-US" sz="2000" b="1" dirty="0">
                <a:solidFill>
                  <a:schemeClr val="folHlink"/>
                </a:solidFill>
              </a:rPr>
              <a:t>[</a:t>
            </a:r>
            <a:r>
              <a:rPr lang="en-US" sz="1800" b="1" dirty="0" smtClean="0">
                <a:solidFill>
                  <a:schemeClr val="folHlink"/>
                </a:solidFill>
              </a:rPr>
              <a:t>Bar-</a:t>
            </a:r>
            <a:r>
              <a:rPr lang="en-US" sz="1800" b="1" dirty="0" err="1" smtClean="0">
                <a:solidFill>
                  <a:schemeClr val="folHlink"/>
                </a:solidFill>
              </a:rPr>
              <a:t>Noy</a:t>
            </a:r>
            <a:r>
              <a:rPr lang="en-US" sz="1800" b="1" dirty="0" smtClean="0">
                <a:solidFill>
                  <a:schemeClr val="folHlink"/>
                </a:solidFill>
              </a:rPr>
              <a:t>, </a:t>
            </a:r>
            <a:r>
              <a:rPr lang="en-US" sz="1800" b="1" dirty="0" err="1" smtClean="0">
                <a:solidFill>
                  <a:schemeClr val="folHlink"/>
                </a:solidFill>
              </a:rPr>
              <a:t>Cheilaris</a:t>
            </a:r>
            <a:r>
              <a:rPr lang="en-US" sz="1800" b="1" dirty="0" smtClean="0">
                <a:solidFill>
                  <a:schemeClr val="folHlink"/>
                </a:solidFill>
              </a:rPr>
              <a:t>, </a:t>
            </a:r>
            <a:r>
              <a:rPr lang="en-US" sz="1800" b="1" dirty="0" err="1">
                <a:solidFill>
                  <a:schemeClr val="folHlink"/>
                </a:solidFill>
              </a:rPr>
              <a:t>Olonetsky</a:t>
            </a:r>
            <a:r>
              <a:rPr lang="en-US" sz="1800" b="1" dirty="0">
                <a:solidFill>
                  <a:schemeClr val="folHlink"/>
                </a:solidFill>
              </a:rPr>
              <a:t>, </a:t>
            </a:r>
            <a:r>
              <a:rPr lang="en-US" sz="1800" b="1" dirty="0">
                <a:solidFill>
                  <a:srgbClr val="3333FF"/>
                </a:solidFill>
                <a:ea typeface="Shruti" pitchFamily="2"/>
                <a:cs typeface="Shruti" pitchFamily="2"/>
              </a:rPr>
              <a:t>S</a:t>
            </a:r>
            <a:r>
              <a:rPr lang="en-US" sz="2000" b="1" dirty="0">
                <a:solidFill>
                  <a:schemeClr val="folHlink"/>
                </a:solidFill>
              </a:rPr>
              <a:t> </a:t>
            </a:r>
            <a:r>
              <a:rPr lang="en-US" sz="1800" b="1" dirty="0" smtClean="0">
                <a:solidFill>
                  <a:srgbClr val="800000"/>
                </a:solidFill>
              </a:rPr>
              <a:t>07</a:t>
            </a:r>
            <a:r>
              <a:rPr lang="en-US" sz="2000" b="1" dirty="0" smtClean="0">
                <a:solidFill>
                  <a:schemeClr val="folHlink"/>
                </a:solidFill>
              </a:rPr>
              <a:t>],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b="1" dirty="0" smtClean="0">
                <a:solidFill>
                  <a:schemeClr val="folHlink"/>
                </a:solidFill>
              </a:rPr>
              <a:t> </a:t>
            </a:r>
            <a:r>
              <a:rPr lang="en-US" sz="1800" b="1" dirty="0" smtClean="0">
                <a:solidFill>
                  <a:schemeClr val="folHlink"/>
                </a:solidFill>
              </a:rPr>
              <a:t>[</a:t>
            </a:r>
            <a:r>
              <a:rPr lang="en-US" sz="1800" b="1" dirty="0" err="1" smtClean="0">
                <a:solidFill>
                  <a:schemeClr val="folHlink"/>
                </a:solidFill>
              </a:rPr>
              <a:t>Ajwani</a:t>
            </a:r>
            <a:r>
              <a:rPr lang="en-US" sz="1800" b="1" dirty="0" smtClean="0">
                <a:solidFill>
                  <a:schemeClr val="folHlink"/>
                </a:solidFill>
              </a:rPr>
              <a:t>, </a:t>
            </a:r>
            <a:r>
              <a:rPr lang="en-US" sz="1800" b="1" dirty="0" err="1" smtClean="0">
                <a:solidFill>
                  <a:schemeClr val="folHlink"/>
                </a:solidFill>
              </a:rPr>
              <a:t>Elbassioni</a:t>
            </a:r>
            <a:r>
              <a:rPr lang="en-US" sz="1800" b="1" dirty="0" smtClean="0">
                <a:solidFill>
                  <a:schemeClr val="folHlink"/>
                </a:solidFill>
              </a:rPr>
              <a:t>, </a:t>
            </a:r>
            <a:r>
              <a:rPr lang="en-US" sz="1800" b="1" dirty="0" err="1" smtClean="0">
                <a:solidFill>
                  <a:schemeClr val="folHlink"/>
                </a:solidFill>
              </a:rPr>
              <a:t>Govindarajan</a:t>
            </a:r>
            <a:r>
              <a:rPr lang="en-US" sz="1800" b="1" dirty="0" smtClean="0">
                <a:solidFill>
                  <a:schemeClr val="folHlink"/>
                </a:solidFill>
              </a:rPr>
              <a:t>, Ray </a:t>
            </a:r>
            <a:r>
              <a:rPr lang="en-US" sz="1800" b="1" dirty="0" smtClean="0">
                <a:solidFill>
                  <a:srgbClr val="800000"/>
                </a:solidFill>
              </a:rPr>
              <a:t>07</a:t>
            </a:r>
            <a:r>
              <a:rPr lang="en-US" sz="1800" b="1" dirty="0" smtClean="0">
                <a:solidFill>
                  <a:schemeClr val="folHlink"/>
                </a:solidFill>
              </a:rPr>
              <a:t>]</a:t>
            </a:r>
            <a:endParaRPr lang="en-US" sz="2000" b="1" dirty="0">
              <a:solidFill>
                <a:schemeClr val="folHlink"/>
              </a:solidFill>
            </a:endParaRPr>
          </a:p>
          <a:p>
            <a:pPr marL="457200" indent="-457200" algn="l">
              <a:spcBef>
                <a:spcPct val="50000"/>
              </a:spcBef>
            </a:pPr>
            <a:r>
              <a:rPr lang="en-US" sz="2000" b="1" smtClean="0">
                <a:solidFill>
                  <a:schemeClr val="folHlink"/>
                </a:solidFill>
              </a:rPr>
              <a:t>[</a:t>
            </a:r>
            <a:r>
              <a:rPr lang="en-US" sz="1800" b="1" dirty="0" smtClean="0">
                <a:solidFill>
                  <a:schemeClr val="folHlink"/>
                </a:solidFill>
              </a:rPr>
              <a:t>Chen, </a:t>
            </a:r>
            <a:r>
              <a:rPr lang="en-US" sz="1800" b="1" dirty="0" err="1" smtClean="0">
                <a:solidFill>
                  <a:schemeClr val="folHlink"/>
                </a:solidFill>
              </a:rPr>
              <a:t>Pach</a:t>
            </a:r>
            <a:r>
              <a:rPr lang="en-US" sz="1800" b="1" dirty="0" smtClean="0">
                <a:solidFill>
                  <a:schemeClr val="folHlink"/>
                </a:solidFill>
              </a:rPr>
              <a:t>, </a:t>
            </a:r>
            <a:r>
              <a:rPr lang="en-US" sz="1800" b="1" dirty="0" err="1" smtClean="0">
                <a:solidFill>
                  <a:schemeClr val="folHlink"/>
                </a:solidFill>
              </a:rPr>
              <a:t>Szegedy</a:t>
            </a:r>
            <a:r>
              <a:rPr lang="en-US" sz="1800" b="1" dirty="0" smtClean="0">
                <a:solidFill>
                  <a:schemeClr val="folHlink"/>
                </a:solidFill>
              </a:rPr>
              <a:t>, </a:t>
            </a:r>
            <a:r>
              <a:rPr lang="en-US" sz="1800" b="1" dirty="0" err="1">
                <a:solidFill>
                  <a:schemeClr val="folHlink"/>
                </a:solidFill>
              </a:rPr>
              <a:t>Tardos</a:t>
            </a:r>
            <a:r>
              <a:rPr lang="en-US" sz="1800" b="1" dirty="0">
                <a:solidFill>
                  <a:schemeClr val="folHlink"/>
                </a:solidFill>
              </a:rPr>
              <a:t> </a:t>
            </a:r>
            <a:r>
              <a:rPr lang="en-US" sz="1800" b="1" dirty="0" smtClean="0">
                <a:solidFill>
                  <a:srgbClr val="800000"/>
                </a:solidFill>
              </a:rPr>
              <a:t>08</a:t>
            </a:r>
            <a:r>
              <a:rPr lang="en-US" sz="2000" b="1" dirty="0" smtClean="0">
                <a:solidFill>
                  <a:schemeClr val="folHlink"/>
                </a:solidFill>
              </a:rPr>
              <a:t>], </a:t>
            </a:r>
            <a:r>
              <a:rPr lang="en-US" sz="1800" b="1" dirty="0" smtClean="0">
                <a:solidFill>
                  <a:schemeClr val="folHlink"/>
                </a:solidFill>
              </a:rPr>
              <a:t>[Chen, Kaplan, </a:t>
            </a:r>
            <a:r>
              <a:rPr lang="en-US" sz="1800" b="1" dirty="0" err="1" smtClean="0">
                <a:solidFill>
                  <a:schemeClr val="folHlink"/>
                </a:solidFill>
              </a:rPr>
              <a:t>Sharir</a:t>
            </a:r>
            <a:r>
              <a:rPr lang="en-US" sz="1800" b="1" dirty="0" smtClean="0">
                <a:solidFill>
                  <a:schemeClr val="folHlink"/>
                </a:solidFill>
              </a:rPr>
              <a:t> </a:t>
            </a:r>
            <a:r>
              <a:rPr lang="en-US" sz="1800" b="1" dirty="0" smtClean="0">
                <a:solidFill>
                  <a:srgbClr val="800000"/>
                </a:solidFill>
              </a:rPr>
              <a:t>09</a:t>
            </a:r>
            <a:r>
              <a:rPr lang="en-US" sz="1800" b="1" dirty="0" smtClean="0">
                <a:solidFill>
                  <a:schemeClr val="folHlink"/>
                </a:solidFill>
              </a:rPr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22" grpId="0" build="p" autoUpdateAnimBg="0"/>
      <p:bldP spid="6" grpId="0" build="p" autoUpdateAnimBg="0"/>
      <p:bldP spid="7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977900" y="188913"/>
            <a:ext cx="7620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3333FF"/>
                </a:solidFill>
                <a:ea typeface="Shruti" pitchFamily="2"/>
                <a:cs typeface="Shruti" pitchFamily="2"/>
              </a:rPr>
              <a:t>Major challenges</a:t>
            </a:r>
            <a:endParaRPr lang="en-US" sz="3600" b="1" dirty="0">
              <a:solidFill>
                <a:srgbClr val="3333FF"/>
              </a:solidFill>
              <a:ea typeface="Shruti" pitchFamily="2"/>
              <a:cs typeface="Shruti" pitchFamily="2"/>
            </a:endParaRPr>
          </a:p>
        </p:txBody>
      </p:sp>
      <p:sp>
        <p:nvSpPr>
          <p:cNvPr id="649222" name="Text Box 6"/>
          <p:cNvSpPr txBox="1">
            <a:spLocks noChangeArrowheads="1"/>
          </p:cNvSpPr>
          <p:nvPr/>
        </p:nvSpPr>
        <p:spPr bwMode="auto">
          <a:xfrm>
            <a:off x="76200" y="1000125"/>
            <a:ext cx="8888413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>
              <a:spcBef>
                <a:spcPct val="50000"/>
              </a:spcBef>
            </a:pPr>
            <a:r>
              <a:rPr lang="en-US" sz="2800" dirty="0" smtClean="0"/>
              <a:t>Problem</a:t>
            </a:r>
            <a:r>
              <a:rPr lang="en-US" sz="2800" dirty="0" smtClean="0">
                <a:solidFill>
                  <a:schemeClr val="hlink"/>
                </a:solidFill>
              </a:rPr>
              <a:t> 1: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800" dirty="0" smtClean="0">
                <a:solidFill>
                  <a:schemeClr val="hlink"/>
                </a:solidFill>
              </a:rPr>
              <a:t>n</a:t>
            </a:r>
            <a:r>
              <a:rPr lang="en-US" sz="2800" dirty="0" smtClean="0"/>
              <a:t> </a:t>
            </a:r>
            <a:r>
              <a:rPr lang="en-US" sz="2000" dirty="0" smtClean="0">
                <a:solidFill>
                  <a:srgbClr val="000000"/>
                </a:solidFill>
              </a:rPr>
              <a:t>discs with </a:t>
            </a:r>
            <a:r>
              <a:rPr lang="en-US" sz="2000" u="sng" dirty="0" smtClean="0">
                <a:solidFill>
                  <a:srgbClr val="000000"/>
                </a:solidFill>
              </a:rPr>
              <a:t>depth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sym typeface="Symbol" pitchFamily="18" charset="2"/>
              </a:rPr>
              <a:t>≤ k </a:t>
            </a:r>
            <a:endParaRPr lang="en-US" sz="2800" dirty="0" smtClean="0">
              <a:solidFill>
                <a:schemeClr val="hlink"/>
              </a:solidFill>
            </a:endParaRPr>
          </a:p>
          <a:p>
            <a:pPr marL="457200" indent="-457200" algn="l">
              <a:spcBef>
                <a:spcPct val="50000"/>
              </a:spcBef>
            </a:pPr>
            <a:r>
              <a:rPr lang="en-US" sz="2000" b="1" u="sng" dirty="0" smtClean="0">
                <a:solidFill>
                  <a:srgbClr val="000000"/>
                </a:solidFill>
              </a:rPr>
              <a:t>Conjecture</a:t>
            </a:r>
            <a:r>
              <a:rPr lang="en-US" sz="2800" dirty="0" smtClean="0">
                <a:solidFill>
                  <a:schemeClr val="hlink"/>
                </a:solidFill>
              </a:rPr>
              <a:t>: O(log k) </a:t>
            </a:r>
            <a:r>
              <a:rPr lang="en-US" sz="2000" dirty="0" smtClean="0">
                <a:solidFill>
                  <a:srgbClr val="000000"/>
                </a:solidFill>
              </a:rPr>
              <a:t>colors suffice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rgbClr val="000000"/>
                </a:solidFill>
              </a:rPr>
              <a:t>If every disc intersects 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≤ k </a:t>
            </a:r>
            <a:r>
              <a:rPr lang="en-US" sz="2000" dirty="0" smtClean="0">
                <a:solidFill>
                  <a:srgbClr val="000000"/>
                </a:solidFill>
              </a:rPr>
              <a:t>other discs  then: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b="1" u="sng" dirty="0" err="1" smtClean="0">
                <a:solidFill>
                  <a:srgbClr val="000000"/>
                </a:solidFill>
              </a:rPr>
              <a:t>Thm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b="1" dirty="0" smtClean="0">
                <a:solidFill>
                  <a:schemeClr val="folHlink"/>
                </a:solidFill>
              </a:rPr>
              <a:t>[</a:t>
            </a:r>
            <a:r>
              <a:rPr lang="en-US" sz="2000" b="1" dirty="0" err="1" smtClean="0">
                <a:solidFill>
                  <a:schemeClr val="folHlink"/>
                </a:solidFill>
              </a:rPr>
              <a:t>Alon</a:t>
            </a:r>
            <a:r>
              <a:rPr lang="en-US" sz="2000" b="1" dirty="0" smtClean="0">
                <a:solidFill>
                  <a:schemeClr val="folHlink"/>
                </a:solidFill>
              </a:rPr>
              <a:t>, </a:t>
            </a:r>
            <a:r>
              <a:rPr lang="en-US" sz="2000" b="1" dirty="0" smtClean="0">
                <a:solidFill>
                  <a:srgbClr val="3333FF"/>
                </a:solidFill>
                <a:ea typeface="Shruti" pitchFamily="2"/>
                <a:cs typeface="Shruti" pitchFamily="2"/>
              </a:rPr>
              <a:t>S</a:t>
            </a:r>
            <a:r>
              <a:rPr lang="en-US" sz="2000" b="1" dirty="0" smtClean="0">
                <a:solidFill>
                  <a:schemeClr val="folHlink"/>
                </a:solidFill>
              </a:rPr>
              <a:t> </a:t>
            </a:r>
            <a:r>
              <a:rPr lang="en-US" sz="2000" b="1" dirty="0" smtClean="0">
                <a:solidFill>
                  <a:srgbClr val="800000"/>
                </a:solidFill>
              </a:rPr>
              <a:t>06</a:t>
            </a:r>
            <a:r>
              <a:rPr lang="en-US" sz="2000" b="1" dirty="0" smtClean="0">
                <a:solidFill>
                  <a:schemeClr val="folHlink"/>
                </a:solidFill>
              </a:rPr>
              <a:t>]: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chemeClr val="hlink"/>
                </a:solidFill>
              </a:rPr>
              <a:t>O(log</a:t>
            </a:r>
            <a:r>
              <a:rPr lang="en-US" sz="2000" baseline="30000" dirty="0" smtClean="0">
                <a:solidFill>
                  <a:schemeClr val="hlink"/>
                </a:solidFill>
              </a:rPr>
              <a:t>3</a:t>
            </a:r>
            <a:r>
              <a:rPr lang="en-US" sz="2000" dirty="0" smtClean="0">
                <a:solidFill>
                  <a:schemeClr val="hlink"/>
                </a:solidFill>
              </a:rPr>
              <a:t>k) </a:t>
            </a:r>
            <a:r>
              <a:rPr lang="en-US" sz="2000" dirty="0" smtClean="0">
                <a:solidFill>
                  <a:srgbClr val="000000"/>
                </a:solidFill>
              </a:rPr>
              <a:t>colors suffice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rgbClr val="000000"/>
                </a:solidFill>
              </a:rPr>
              <a:t>Recently improved to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chemeClr val="hlink"/>
                </a:solidFill>
              </a:rPr>
              <a:t>O(log</a:t>
            </a:r>
            <a:r>
              <a:rPr lang="en-US" sz="2000" baseline="30000" dirty="0" smtClean="0">
                <a:solidFill>
                  <a:schemeClr val="hlink"/>
                </a:solidFill>
              </a:rPr>
              <a:t>2</a:t>
            </a:r>
            <a:r>
              <a:rPr lang="en-US" sz="2000" dirty="0" smtClean="0">
                <a:solidFill>
                  <a:schemeClr val="hlink"/>
                </a:solidFill>
              </a:rPr>
              <a:t>k) </a:t>
            </a:r>
            <a:r>
              <a:rPr lang="en-US" sz="2000" b="1" dirty="0" smtClean="0">
                <a:solidFill>
                  <a:schemeClr val="folHlink"/>
                </a:solidFill>
              </a:rPr>
              <a:t>[</a:t>
            </a:r>
            <a:r>
              <a:rPr lang="en-US" sz="2000" b="1" dirty="0" smtClean="0">
                <a:solidFill>
                  <a:srgbClr val="3333FF"/>
                </a:solidFill>
                <a:ea typeface="Shruti" pitchFamily="2"/>
                <a:cs typeface="Shruti" pitchFamily="2"/>
              </a:rPr>
              <a:t>S</a:t>
            </a:r>
            <a:r>
              <a:rPr lang="en-US" sz="2000" b="1" dirty="0" smtClean="0">
                <a:solidFill>
                  <a:schemeClr val="folHlink"/>
                </a:solidFill>
              </a:rPr>
              <a:t> </a:t>
            </a:r>
            <a:r>
              <a:rPr lang="en-US" sz="2000" b="1" dirty="0" smtClean="0">
                <a:solidFill>
                  <a:srgbClr val="800000"/>
                </a:solidFill>
              </a:rPr>
              <a:t>09</a:t>
            </a:r>
            <a:r>
              <a:rPr lang="en-US" sz="2000" b="1" dirty="0" smtClean="0">
                <a:solidFill>
                  <a:schemeClr val="folHlink"/>
                </a:solidFill>
              </a:rPr>
              <a:t>]:</a:t>
            </a:r>
            <a:endParaRPr lang="en-US" sz="2000" dirty="0" smtClean="0">
              <a:solidFill>
                <a:srgbClr val="000000"/>
              </a:solidFill>
            </a:endParaRPr>
          </a:p>
          <a:p>
            <a:pPr marL="457200" indent="-457200" algn="l">
              <a:spcBef>
                <a:spcPct val="50000"/>
              </a:spcBef>
            </a:pPr>
            <a:endParaRPr lang="en-US" sz="2000" dirty="0" smtClean="0">
              <a:solidFill>
                <a:srgbClr val="000000"/>
              </a:solidFill>
            </a:endParaRPr>
          </a:p>
          <a:p>
            <a:pPr marL="457200" indent="-457200" algn="l">
              <a:spcBef>
                <a:spcPct val="50000"/>
              </a:spcBef>
            </a:pPr>
            <a:endParaRPr lang="en-US" sz="2000" dirty="0" smtClean="0">
              <a:solidFill>
                <a:srgbClr val="000000"/>
              </a:solidFill>
            </a:endParaRPr>
          </a:p>
          <a:p>
            <a:pPr marL="457200" indent="-457200" algn="l">
              <a:spcBef>
                <a:spcPct val="50000"/>
              </a:spcBef>
            </a:pPr>
            <a:endParaRPr lang="en-US" sz="2000" dirty="0" smtClean="0">
              <a:solidFill>
                <a:srgbClr val="000000"/>
              </a:solidFill>
            </a:endParaRPr>
          </a:p>
        </p:txBody>
      </p:sp>
      <p:sp>
        <p:nvSpPr>
          <p:cNvPr id="12" name="Oval 22"/>
          <p:cNvSpPr>
            <a:spLocks noChangeArrowheads="1"/>
          </p:cNvSpPr>
          <p:nvPr/>
        </p:nvSpPr>
        <p:spPr bwMode="auto">
          <a:xfrm>
            <a:off x="3477582" y="4143380"/>
            <a:ext cx="2194560" cy="2194560"/>
          </a:xfrm>
          <a:prstGeom prst="ellips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3" name="Oval 22"/>
          <p:cNvSpPr>
            <a:spLocks noChangeArrowheads="1"/>
          </p:cNvSpPr>
          <p:nvPr/>
        </p:nvSpPr>
        <p:spPr bwMode="auto">
          <a:xfrm>
            <a:off x="7192358" y="2857496"/>
            <a:ext cx="1737360" cy="1737360"/>
          </a:xfrm>
          <a:prstGeom prst="ellips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4" name="Oval 22"/>
          <p:cNvSpPr>
            <a:spLocks noChangeArrowheads="1"/>
          </p:cNvSpPr>
          <p:nvPr/>
        </p:nvSpPr>
        <p:spPr bwMode="auto">
          <a:xfrm>
            <a:off x="5692160" y="3000372"/>
            <a:ext cx="2103120" cy="2103120"/>
          </a:xfrm>
          <a:prstGeom prst="ellips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5" name="Oval 22"/>
          <p:cNvSpPr>
            <a:spLocks noChangeArrowheads="1"/>
          </p:cNvSpPr>
          <p:nvPr/>
        </p:nvSpPr>
        <p:spPr bwMode="auto">
          <a:xfrm>
            <a:off x="6835168" y="4000504"/>
            <a:ext cx="1737360" cy="1737360"/>
          </a:xfrm>
          <a:prstGeom prst="ellips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6" name="Oval 22"/>
          <p:cNvSpPr>
            <a:spLocks noChangeArrowheads="1"/>
          </p:cNvSpPr>
          <p:nvPr/>
        </p:nvSpPr>
        <p:spPr bwMode="auto">
          <a:xfrm>
            <a:off x="5049218" y="4071942"/>
            <a:ext cx="1737360" cy="1737360"/>
          </a:xfrm>
          <a:prstGeom prst="ellips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22" grpId="0" build="p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977900" y="188913"/>
            <a:ext cx="7620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3333FF"/>
                </a:solidFill>
                <a:ea typeface="Shruti" pitchFamily="2"/>
                <a:cs typeface="Shruti" pitchFamily="2"/>
              </a:rPr>
              <a:t>Major challenges</a:t>
            </a:r>
            <a:endParaRPr lang="en-US" sz="3600" b="1" dirty="0">
              <a:solidFill>
                <a:srgbClr val="3333FF"/>
              </a:solidFill>
              <a:ea typeface="Shruti" pitchFamily="2"/>
              <a:cs typeface="Shruti" pitchFamily="2"/>
            </a:endParaRPr>
          </a:p>
        </p:txBody>
      </p:sp>
      <p:sp>
        <p:nvSpPr>
          <p:cNvPr id="649222" name="Text Box 6"/>
          <p:cNvSpPr txBox="1">
            <a:spLocks noChangeArrowheads="1"/>
          </p:cNvSpPr>
          <p:nvPr/>
        </p:nvSpPr>
        <p:spPr bwMode="auto">
          <a:xfrm>
            <a:off x="76200" y="1000125"/>
            <a:ext cx="8888413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>
              <a:spcBef>
                <a:spcPct val="50000"/>
              </a:spcBef>
            </a:pPr>
            <a:r>
              <a:rPr lang="en-US" sz="2800" dirty="0" smtClean="0"/>
              <a:t>Problem</a:t>
            </a:r>
            <a:r>
              <a:rPr lang="en-US" sz="2800" dirty="0" smtClean="0">
                <a:solidFill>
                  <a:schemeClr val="hlink"/>
                </a:solidFill>
              </a:rPr>
              <a:t> 2: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800" dirty="0" smtClean="0">
                <a:solidFill>
                  <a:schemeClr val="hlink"/>
                </a:solidFill>
              </a:rPr>
              <a:t>n</a:t>
            </a:r>
            <a:r>
              <a:rPr lang="en-US" sz="2800" dirty="0" smtClean="0"/>
              <a:t> </a:t>
            </a:r>
            <a:r>
              <a:rPr lang="en-US" sz="2000" dirty="0" smtClean="0">
                <a:solidFill>
                  <a:srgbClr val="000000"/>
                </a:solidFill>
              </a:rPr>
              <a:t>pts with respect to </a:t>
            </a:r>
            <a:r>
              <a:rPr lang="en-US" sz="2000" u="sng" dirty="0" smtClean="0">
                <a:solidFill>
                  <a:srgbClr val="000000"/>
                </a:solidFill>
              </a:rPr>
              <a:t>axis-parallel rectangles</a:t>
            </a:r>
            <a:endParaRPr lang="en-US" sz="2800" u="sng" dirty="0" smtClean="0">
              <a:solidFill>
                <a:schemeClr val="hlink"/>
              </a:solidFill>
            </a:endParaRPr>
          </a:p>
          <a:p>
            <a:pPr marL="457200" indent="-457200" algn="l">
              <a:spcBef>
                <a:spcPct val="50000"/>
              </a:spcBef>
            </a:pPr>
            <a:r>
              <a:rPr lang="en-US" sz="2000" b="1" u="sng" dirty="0" smtClean="0">
                <a:solidFill>
                  <a:srgbClr val="000000"/>
                </a:solidFill>
              </a:rPr>
              <a:t>Best known bounds: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b="1" dirty="0" smtClean="0">
                <a:solidFill>
                  <a:srgbClr val="000000"/>
                </a:solidFill>
              </a:rPr>
              <a:t>Upper bound: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b="1" dirty="0" smtClean="0">
                <a:solidFill>
                  <a:schemeClr val="folHlink"/>
                </a:solidFill>
              </a:rPr>
              <a:t>[</a:t>
            </a:r>
            <a:r>
              <a:rPr lang="en-US" sz="2000" b="1" dirty="0" err="1" smtClean="0">
                <a:solidFill>
                  <a:schemeClr val="folHlink"/>
                </a:solidFill>
              </a:rPr>
              <a:t>Ajwani</a:t>
            </a:r>
            <a:r>
              <a:rPr lang="en-US" sz="2000" b="1" dirty="0" smtClean="0">
                <a:solidFill>
                  <a:schemeClr val="folHlink"/>
                </a:solidFill>
              </a:rPr>
              <a:t>, </a:t>
            </a:r>
            <a:r>
              <a:rPr lang="en-US" sz="2000" b="1" dirty="0" err="1" smtClean="0">
                <a:solidFill>
                  <a:schemeClr val="folHlink"/>
                </a:solidFill>
              </a:rPr>
              <a:t>Elbassioni</a:t>
            </a:r>
            <a:r>
              <a:rPr lang="en-US" sz="2000" b="1" dirty="0" smtClean="0">
                <a:solidFill>
                  <a:schemeClr val="folHlink"/>
                </a:solidFill>
              </a:rPr>
              <a:t>, </a:t>
            </a:r>
            <a:r>
              <a:rPr lang="en-US" sz="2000" b="1" dirty="0" err="1" smtClean="0">
                <a:solidFill>
                  <a:schemeClr val="folHlink"/>
                </a:solidFill>
              </a:rPr>
              <a:t>Govindarajan</a:t>
            </a:r>
            <a:r>
              <a:rPr lang="en-US" sz="2000" b="1" dirty="0" smtClean="0">
                <a:solidFill>
                  <a:schemeClr val="folHlink"/>
                </a:solidFill>
              </a:rPr>
              <a:t>, Ray </a:t>
            </a:r>
            <a:r>
              <a:rPr lang="en-US" sz="2000" b="1" dirty="0" smtClean="0">
                <a:solidFill>
                  <a:srgbClr val="800000"/>
                </a:solidFill>
              </a:rPr>
              <a:t>07</a:t>
            </a:r>
            <a:r>
              <a:rPr lang="en-US" sz="2000" b="1" dirty="0" smtClean="0">
                <a:solidFill>
                  <a:schemeClr val="folHlink"/>
                </a:solidFill>
              </a:rPr>
              <a:t>]:</a:t>
            </a:r>
            <a:endParaRPr lang="en-US" sz="2000" dirty="0" smtClean="0">
              <a:solidFill>
                <a:srgbClr val="000000"/>
              </a:solidFill>
            </a:endParaRP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Õ(n</a:t>
            </a:r>
            <a:r>
              <a:rPr lang="en-US" sz="2000" baseline="30000" dirty="0" smtClean="0">
                <a:solidFill>
                  <a:srgbClr val="FF0000"/>
                </a:solidFill>
                <a:sym typeface="Symbol" pitchFamily="18" charset="2"/>
              </a:rPr>
              <a:t>0.382+</a:t>
            </a:r>
            <a:r>
              <a:rPr lang="el-GR" baseline="30000" dirty="0" smtClean="0">
                <a:solidFill>
                  <a:srgbClr val="FF0000"/>
                </a:solidFill>
                <a:sym typeface="Symbol" pitchFamily="18" charset="2"/>
              </a:rPr>
              <a:t>ε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) </a:t>
            </a:r>
            <a:r>
              <a:rPr lang="en-US" sz="2000" dirty="0" smtClean="0">
                <a:solidFill>
                  <a:srgbClr val="000000"/>
                </a:solidFill>
                <a:sym typeface="Symbol" pitchFamily="18" charset="2"/>
              </a:rPr>
              <a:t>colors suffice</a:t>
            </a:r>
            <a:endParaRPr lang="en-US" sz="2000" dirty="0" smtClean="0">
              <a:solidFill>
                <a:srgbClr val="000000"/>
              </a:solidFill>
            </a:endParaRPr>
          </a:p>
          <a:p>
            <a:pPr marL="457200" indent="-457200" algn="l">
              <a:spcBef>
                <a:spcPct val="50000"/>
              </a:spcBef>
            </a:pPr>
            <a:r>
              <a:rPr lang="en-US" sz="2000" b="1" dirty="0" smtClean="0">
                <a:solidFill>
                  <a:srgbClr val="000000"/>
                </a:solidFill>
              </a:rPr>
              <a:t> Lower bound</a:t>
            </a:r>
            <a:r>
              <a:rPr lang="en-US" sz="2000" dirty="0" smtClean="0">
                <a:solidFill>
                  <a:srgbClr val="000000"/>
                </a:solidFill>
              </a:rPr>
              <a:t>: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b="1" dirty="0" smtClean="0">
                <a:solidFill>
                  <a:schemeClr val="folHlink"/>
                </a:solidFill>
              </a:rPr>
              <a:t>[Chen, </a:t>
            </a:r>
            <a:r>
              <a:rPr lang="en-US" sz="2000" b="1" dirty="0" err="1" smtClean="0">
                <a:solidFill>
                  <a:schemeClr val="folHlink"/>
                </a:solidFill>
              </a:rPr>
              <a:t>Pach</a:t>
            </a:r>
            <a:r>
              <a:rPr lang="en-US" sz="2000" b="1" dirty="0" smtClean="0">
                <a:solidFill>
                  <a:schemeClr val="folHlink"/>
                </a:solidFill>
              </a:rPr>
              <a:t>, </a:t>
            </a:r>
            <a:r>
              <a:rPr lang="en-US" sz="2000" b="1" dirty="0" err="1" smtClean="0">
                <a:solidFill>
                  <a:schemeClr val="folHlink"/>
                </a:solidFill>
              </a:rPr>
              <a:t>Szegedy</a:t>
            </a:r>
            <a:r>
              <a:rPr lang="en-US" sz="2000" b="1" dirty="0" smtClean="0">
                <a:solidFill>
                  <a:schemeClr val="folHlink"/>
                </a:solidFill>
              </a:rPr>
              <a:t>, </a:t>
            </a:r>
            <a:r>
              <a:rPr lang="en-US" sz="2000" b="1" dirty="0" err="1" smtClean="0">
                <a:solidFill>
                  <a:schemeClr val="folHlink"/>
                </a:solidFill>
              </a:rPr>
              <a:t>Tardos</a:t>
            </a:r>
            <a:r>
              <a:rPr lang="en-US" sz="2000" b="1" dirty="0" smtClean="0">
                <a:solidFill>
                  <a:schemeClr val="folHlink"/>
                </a:solidFill>
              </a:rPr>
              <a:t> </a:t>
            </a:r>
            <a:r>
              <a:rPr lang="en-US" sz="2000" b="1" dirty="0" smtClean="0">
                <a:solidFill>
                  <a:srgbClr val="800000"/>
                </a:solidFill>
              </a:rPr>
              <a:t>08</a:t>
            </a:r>
            <a:r>
              <a:rPr lang="en-US" sz="2000" b="1" dirty="0" smtClean="0">
                <a:solidFill>
                  <a:schemeClr val="folHlink"/>
                </a:solidFill>
              </a:rPr>
              <a:t>]:</a:t>
            </a:r>
          </a:p>
          <a:p>
            <a:pPr marL="457200" indent="-457200" algn="l">
              <a:spcBef>
                <a:spcPct val="50000"/>
              </a:spcBef>
            </a:pPr>
            <a:r>
              <a:rPr lang="el-GR" sz="2000" dirty="0" smtClean="0">
                <a:solidFill>
                  <a:schemeClr val="hlink"/>
                </a:solidFill>
              </a:rPr>
              <a:t>Ω</a:t>
            </a:r>
            <a:r>
              <a:rPr lang="en-US" sz="2000" dirty="0" smtClean="0">
                <a:solidFill>
                  <a:schemeClr val="hlink"/>
                </a:solidFill>
              </a:rPr>
              <a:t>(log</a:t>
            </a:r>
            <a:r>
              <a:rPr lang="en-US" sz="2000" baseline="30000" dirty="0" smtClean="0">
                <a:solidFill>
                  <a:schemeClr val="hlink"/>
                </a:solidFill>
              </a:rPr>
              <a:t> </a:t>
            </a:r>
            <a:r>
              <a:rPr lang="en-US" sz="2000" dirty="0" smtClean="0">
                <a:solidFill>
                  <a:schemeClr val="hlink"/>
                </a:solidFill>
              </a:rPr>
              <a:t>n/log</a:t>
            </a:r>
            <a:r>
              <a:rPr lang="en-US" sz="2000" baseline="30000" dirty="0" smtClean="0">
                <a:solidFill>
                  <a:schemeClr val="hlink"/>
                </a:solidFill>
              </a:rPr>
              <a:t>2 </a:t>
            </a:r>
            <a:r>
              <a:rPr lang="en-US" sz="2000" dirty="0" smtClean="0">
                <a:solidFill>
                  <a:schemeClr val="hlink"/>
                </a:solidFill>
              </a:rPr>
              <a:t>log n) </a:t>
            </a:r>
            <a:r>
              <a:rPr lang="en-US" sz="2000" dirty="0" smtClean="0">
                <a:solidFill>
                  <a:srgbClr val="000000"/>
                </a:solidFill>
              </a:rPr>
              <a:t>colors are sometimes necessary</a:t>
            </a:r>
          </a:p>
          <a:p>
            <a:pPr marL="457200" indent="-457200" algn="l">
              <a:spcBef>
                <a:spcPct val="50000"/>
              </a:spcBef>
            </a:pPr>
            <a:endParaRPr lang="en-US" sz="2000" dirty="0" smtClean="0">
              <a:solidFill>
                <a:srgbClr val="000000"/>
              </a:solidFill>
            </a:endParaRPr>
          </a:p>
        </p:txBody>
      </p:sp>
      <p:sp>
        <p:nvSpPr>
          <p:cNvPr id="9" name="Oval 31"/>
          <p:cNvSpPr>
            <a:spLocks noChangeArrowheads="1"/>
          </p:cNvSpPr>
          <p:nvPr/>
        </p:nvSpPr>
        <p:spPr bwMode="auto">
          <a:xfrm>
            <a:off x="7286644" y="4357694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" name="Oval 31"/>
          <p:cNvSpPr>
            <a:spLocks noChangeArrowheads="1"/>
          </p:cNvSpPr>
          <p:nvPr/>
        </p:nvSpPr>
        <p:spPr bwMode="auto">
          <a:xfrm>
            <a:off x="6500826" y="4357694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1" name="Oval 31"/>
          <p:cNvSpPr>
            <a:spLocks noChangeArrowheads="1"/>
          </p:cNvSpPr>
          <p:nvPr/>
        </p:nvSpPr>
        <p:spPr bwMode="auto">
          <a:xfrm>
            <a:off x="8429652" y="3643314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7" name="Oval 31"/>
          <p:cNvSpPr>
            <a:spLocks noChangeArrowheads="1"/>
          </p:cNvSpPr>
          <p:nvPr/>
        </p:nvSpPr>
        <p:spPr bwMode="auto">
          <a:xfrm>
            <a:off x="7143768" y="3357562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8" name="Oval 31"/>
          <p:cNvSpPr>
            <a:spLocks noChangeArrowheads="1"/>
          </p:cNvSpPr>
          <p:nvPr/>
        </p:nvSpPr>
        <p:spPr bwMode="auto">
          <a:xfrm>
            <a:off x="7643834" y="5357826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9" name="Oval 31"/>
          <p:cNvSpPr>
            <a:spLocks noChangeArrowheads="1"/>
          </p:cNvSpPr>
          <p:nvPr/>
        </p:nvSpPr>
        <p:spPr bwMode="auto">
          <a:xfrm>
            <a:off x="7929586" y="421481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0" name="Oval 31"/>
          <p:cNvSpPr>
            <a:spLocks noChangeArrowheads="1"/>
          </p:cNvSpPr>
          <p:nvPr/>
        </p:nvSpPr>
        <p:spPr bwMode="auto">
          <a:xfrm>
            <a:off x="8286776" y="492919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1" name="Oval 31"/>
          <p:cNvSpPr>
            <a:spLocks noChangeArrowheads="1"/>
          </p:cNvSpPr>
          <p:nvPr/>
        </p:nvSpPr>
        <p:spPr bwMode="auto">
          <a:xfrm>
            <a:off x="5857884" y="4857760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6357950" y="4110343"/>
            <a:ext cx="2214578" cy="46166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5643570" y="4000504"/>
            <a:ext cx="1714512" cy="2000264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22" grpId="0" build="allAtOnce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977900" y="188913"/>
            <a:ext cx="7620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3333FF"/>
                </a:solidFill>
                <a:ea typeface="Shruti" pitchFamily="2"/>
                <a:cs typeface="Shruti" pitchFamily="2"/>
              </a:rPr>
              <a:t>Major challenges</a:t>
            </a:r>
            <a:endParaRPr lang="en-US" sz="3600" b="1" dirty="0">
              <a:solidFill>
                <a:srgbClr val="3333FF"/>
              </a:solidFill>
              <a:ea typeface="Shruti" pitchFamily="2"/>
              <a:cs typeface="Shruti" pitchFamily="2"/>
            </a:endParaRPr>
          </a:p>
        </p:txBody>
      </p:sp>
      <p:sp>
        <p:nvSpPr>
          <p:cNvPr id="649222" name="Text Box 6"/>
          <p:cNvSpPr txBox="1">
            <a:spLocks noChangeArrowheads="1"/>
          </p:cNvSpPr>
          <p:nvPr/>
        </p:nvSpPr>
        <p:spPr bwMode="auto">
          <a:xfrm>
            <a:off x="76200" y="1000125"/>
            <a:ext cx="8888413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>
              <a:spcBef>
                <a:spcPct val="50000"/>
              </a:spcBef>
            </a:pPr>
            <a:r>
              <a:rPr lang="en-US" sz="2800" dirty="0" smtClean="0"/>
              <a:t>Problem</a:t>
            </a:r>
            <a:r>
              <a:rPr lang="en-US" sz="2800" dirty="0" smtClean="0">
                <a:solidFill>
                  <a:schemeClr val="hlink"/>
                </a:solidFill>
              </a:rPr>
              <a:t> 3: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800" dirty="0" smtClean="0">
                <a:solidFill>
                  <a:schemeClr val="hlink"/>
                </a:solidFill>
              </a:rPr>
              <a:t>n</a:t>
            </a:r>
            <a:r>
              <a:rPr lang="en-US" sz="2800" dirty="0" smtClean="0"/>
              <a:t> </a:t>
            </a:r>
            <a:r>
              <a:rPr lang="en-US" sz="2000" dirty="0" smtClean="0">
                <a:solidFill>
                  <a:srgbClr val="000000"/>
                </a:solidFill>
              </a:rPr>
              <a:t>pts on the line inserted dynamically by an ENEMY</a:t>
            </a:r>
            <a:endParaRPr lang="en-US" sz="2800" u="sng" dirty="0" smtClean="0">
              <a:solidFill>
                <a:schemeClr val="hlink"/>
              </a:solidFill>
            </a:endParaRPr>
          </a:p>
          <a:p>
            <a:pPr marL="457200" indent="-457200" algn="l">
              <a:spcBef>
                <a:spcPct val="50000"/>
              </a:spcBef>
            </a:pPr>
            <a:r>
              <a:rPr lang="en-US" sz="2000" b="1" u="sng" dirty="0" smtClean="0">
                <a:solidFill>
                  <a:srgbClr val="000000"/>
                </a:solidFill>
              </a:rPr>
              <a:t>Best known bounds: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b="1" dirty="0" smtClean="0">
                <a:solidFill>
                  <a:srgbClr val="000000"/>
                </a:solidFill>
              </a:rPr>
              <a:t>Upper bound: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b="1" dirty="0" smtClean="0">
                <a:solidFill>
                  <a:schemeClr val="folHlink"/>
                </a:solidFill>
              </a:rPr>
              <a:t>[Chen et al.</a:t>
            </a:r>
            <a:r>
              <a:rPr lang="en-US" sz="2000" b="1" dirty="0" smtClean="0">
                <a:solidFill>
                  <a:srgbClr val="800000"/>
                </a:solidFill>
              </a:rPr>
              <a:t>07</a:t>
            </a:r>
            <a:r>
              <a:rPr lang="en-US" sz="2000" b="1" dirty="0" smtClean="0">
                <a:solidFill>
                  <a:schemeClr val="folHlink"/>
                </a:solidFill>
              </a:rPr>
              <a:t>]:</a:t>
            </a:r>
            <a:endParaRPr lang="en-US" sz="2000" dirty="0" smtClean="0">
              <a:solidFill>
                <a:srgbClr val="000000"/>
              </a:solidFill>
            </a:endParaRP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chemeClr val="hlink"/>
                </a:solidFill>
              </a:rPr>
              <a:t>O(log</a:t>
            </a:r>
            <a:r>
              <a:rPr lang="en-US" sz="2000" baseline="30000" dirty="0" smtClean="0">
                <a:solidFill>
                  <a:schemeClr val="hlink"/>
                </a:solidFill>
              </a:rPr>
              <a:t>2</a:t>
            </a:r>
            <a:r>
              <a:rPr lang="en-US" sz="2000" dirty="0" smtClean="0">
                <a:solidFill>
                  <a:schemeClr val="hlink"/>
                </a:solidFill>
              </a:rPr>
              <a:t>n)</a:t>
            </a:r>
            <a:r>
              <a:rPr lang="en-US" sz="2000" dirty="0" smtClean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sym typeface="Symbol" pitchFamily="18" charset="2"/>
              </a:rPr>
              <a:t>colors suffice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rgbClr val="000000"/>
                </a:solidFill>
                <a:sym typeface="Symbol" pitchFamily="18" charset="2"/>
              </a:rPr>
              <a:t>Only the trivial </a:t>
            </a:r>
            <a:r>
              <a:rPr lang="el-GR" sz="2000" dirty="0" smtClean="0">
                <a:solidFill>
                  <a:schemeClr val="hlink"/>
                </a:solidFill>
              </a:rPr>
              <a:t>Ω</a:t>
            </a:r>
            <a:r>
              <a:rPr lang="en-US" sz="2000" dirty="0" smtClean="0">
                <a:solidFill>
                  <a:schemeClr val="hlink"/>
                </a:solidFill>
              </a:rPr>
              <a:t>(log</a:t>
            </a:r>
            <a:r>
              <a:rPr lang="en-US" sz="2000" baseline="30000" dirty="0" smtClean="0">
                <a:solidFill>
                  <a:schemeClr val="hlink"/>
                </a:solidFill>
              </a:rPr>
              <a:t> </a:t>
            </a:r>
            <a:r>
              <a:rPr lang="en-US" sz="2000" dirty="0" smtClean="0">
                <a:solidFill>
                  <a:schemeClr val="hlink"/>
                </a:solidFill>
              </a:rPr>
              <a:t>n)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rgbClr val="000000"/>
                </a:solidFill>
                <a:sym typeface="Symbol" pitchFamily="18" charset="2"/>
              </a:rPr>
              <a:t>bound (from static case) is known.</a:t>
            </a:r>
          </a:p>
          <a:p>
            <a:pPr marL="457200" indent="-457200" algn="l">
              <a:spcBef>
                <a:spcPct val="50000"/>
              </a:spcBef>
            </a:pPr>
            <a:endParaRPr lang="en-US" sz="2000" dirty="0" smtClean="0">
              <a:solidFill>
                <a:srgbClr val="000000"/>
              </a:solidFill>
            </a:endParaRPr>
          </a:p>
        </p:txBody>
      </p:sp>
      <p:sp>
        <p:nvSpPr>
          <p:cNvPr id="9" name="Oval 31"/>
          <p:cNvSpPr>
            <a:spLocks noChangeArrowheads="1"/>
          </p:cNvSpPr>
          <p:nvPr/>
        </p:nvSpPr>
        <p:spPr bwMode="auto">
          <a:xfrm>
            <a:off x="5659769" y="3526444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0" name="Oval 31"/>
          <p:cNvSpPr>
            <a:spLocks noChangeArrowheads="1"/>
          </p:cNvSpPr>
          <p:nvPr/>
        </p:nvSpPr>
        <p:spPr bwMode="auto">
          <a:xfrm>
            <a:off x="7286644" y="3512313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1" name="Oval 31"/>
          <p:cNvSpPr>
            <a:spLocks noChangeArrowheads="1"/>
          </p:cNvSpPr>
          <p:nvPr/>
        </p:nvSpPr>
        <p:spPr bwMode="auto">
          <a:xfrm>
            <a:off x="8429652" y="352418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7" name="Oval 31"/>
          <p:cNvSpPr>
            <a:spLocks noChangeArrowheads="1"/>
          </p:cNvSpPr>
          <p:nvPr/>
        </p:nvSpPr>
        <p:spPr bwMode="auto">
          <a:xfrm>
            <a:off x="4857752" y="3519489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8" name="Oval 31"/>
          <p:cNvSpPr>
            <a:spLocks noChangeArrowheads="1"/>
          </p:cNvSpPr>
          <p:nvPr/>
        </p:nvSpPr>
        <p:spPr bwMode="auto">
          <a:xfrm>
            <a:off x="5655445" y="3524376"/>
            <a:ext cx="122238" cy="12382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19" name="Oval 31"/>
          <p:cNvSpPr>
            <a:spLocks noChangeArrowheads="1"/>
          </p:cNvSpPr>
          <p:nvPr/>
        </p:nvSpPr>
        <p:spPr bwMode="auto">
          <a:xfrm>
            <a:off x="8429652" y="3524188"/>
            <a:ext cx="122238" cy="123825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0" name="Oval 31"/>
          <p:cNvSpPr>
            <a:spLocks noChangeArrowheads="1"/>
          </p:cNvSpPr>
          <p:nvPr/>
        </p:nvSpPr>
        <p:spPr bwMode="auto">
          <a:xfrm>
            <a:off x="7286644" y="3500438"/>
            <a:ext cx="122238" cy="1238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1" name="Oval 31"/>
          <p:cNvSpPr>
            <a:spLocks noChangeArrowheads="1"/>
          </p:cNvSpPr>
          <p:nvPr/>
        </p:nvSpPr>
        <p:spPr bwMode="auto">
          <a:xfrm>
            <a:off x="4857752" y="3519489"/>
            <a:ext cx="122238" cy="1238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4071934" y="3571876"/>
            <a:ext cx="5072066" cy="1588"/>
          </a:xfrm>
          <a:prstGeom prst="line">
            <a:avLst/>
          </a:prstGeom>
          <a:solidFill>
            <a:schemeClr val="bg2">
              <a:alpha val="92999"/>
            </a:schemeClr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6" name="Picture 15" descr="fencing3.siz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4357694"/>
            <a:ext cx="2931367" cy="17954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22" grpId="0" uiExpand="1" build="allAtOnce" autoUpdateAnimBg="0"/>
      <p:bldP spid="9" grpId="0" animBg="1"/>
      <p:bldP spid="10" grpId="0" animBg="1"/>
      <p:bldP spid="11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977900" y="188913"/>
            <a:ext cx="7620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3333FF"/>
                </a:solidFill>
                <a:ea typeface="Shruti" pitchFamily="2"/>
                <a:cs typeface="Shruti" pitchFamily="2"/>
              </a:rPr>
              <a:t>Major challenges</a:t>
            </a:r>
            <a:endParaRPr lang="en-US" sz="3600" b="1" dirty="0">
              <a:solidFill>
                <a:srgbClr val="3333FF"/>
              </a:solidFill>
              <a:ea typeface="Shruti" pitchFamily="2"/>
              <a:cs typeface="Shruti" pitchFamily="2"/>
            </a:endParaRPr>
          </a:p>
        </p:txBody>
      </p:sp>
      <p:sp>
        <p:nvSpPr>
          <p:cNvPr id="649222" name="Text Box 6"/>
          <p:cNvSpPr txBox="1">
            <a:spLocks noChangeArrowheads="1"/>
          </p:cNvSpPr>
          <p:nvPr/>
        </p:nvSpPr>
        <p:spPr bwMode="auto">
          <a:xfrm>
            <a:off x="208087" y="714356"/>
            <a:ext cx="8888413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>
              <a:spcBef>
                <a:spcPct val="50000"/>
              </a:spcBef>
            </a:pPr>
            <a:r>
              <a:rPr lang="en-US" sz="2800" dirty="0" smtClean="0"/>
              <a:t>Problem</a:t>
            </a:r>
            <a:r>
              <a:rPr lang="en-US" sz="2800" dirty="0" smtClean="0">
                <a:solidFill>
                  <a:schemeClr val="hlink"/>
                </a:solidFill>
              </a:rPr>
              <a:t> 4: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800" dirty="0" smtClean="0">
                <a:solidFill>
                  <a:schemeClr val="hlink"/>
                </a:solidFill>
              </a:rPr>
              <a:t>n</a:t>
            </a:r>
            <a:r>
              <a:rPr lang="en-US" sz="2800" dirty="0" smtClean="0"/>
              <a:t> </a:t>
            </a:r>
            <a:r>
              <a:rPr lang="en-US" sz="2000" dirty="0" smtClean="0">
                <a:solidFill>
                  <a:srgbClr val="000000"/>
                </a:solidFill>
              </a:rPr>
              <a:t>pts in </a:t>
            </a:r>
            <a:r>
              <a:rPr lang="en-US" sz="2000" dirty="0" smtClean="0">
                <a:solidFill>
                  <a:srgbClr val="FF0000"/>
                </a:solidFill>
              </a:rPr>
              <a:t>R</a:t>
            </a:r>
            <a:r>
              <a:rPr lang="en-US" sz="2000" baseline="30000" dirty="0" smtClean="0">
                <a:solidFill>
                  <a:srgbClr val="FF0000"/>
                </a:solidFill>
              </a:rPr>
              <a:t>3</a:t>
            </a:r>
            <a:endParaRPr lang="en-US" sz="2800" u="sng" dirty="0" smtClean="0">
              <a:solidFill>
                <a:srgbClr val="FF0000"/>
              </a:solidFill>
            </a:endParaRP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rgbClr val="000000"/>
                </a:solidFill>
              </a:rPr>
              <a:t>A </a:t>
            </a:r>
            <a:r>
              <a:rPr lang="en-US" sz="2000" dirty="0" smtClean="0">
                <a:solidFill>
                  <a:srgbClr val="FF0000"/>
                </a:solidFill>
              </a:rPr>
              <a:t>2d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simplicial</a:t>
            </a:r>
            <a:r>
              <a:rPr lang="en-US" sz="2000" dirty="0" smtClean="0">
                <a:solidFill>
                  <a:srgbClr val="000000"/>
                </a:solidFill>
              </a:rPr>
              <a:t> complex (triangles </a:t>
            </a:r>
            <a:r>
              <a:rPr lang="en-US" sz="2000" dirty="0" err="1" smtClean="0">
                <a:solidFill>
                  <a:srgbClr val="000000"/>
                </a:solidFill>
              </a:rPr>
              <a:t>pairwise</a:t>
            </a:r>
            <a:r>
              <a:rPr lang="en-US" sz="2000" dirty="0" smtClean="0">
                <a:solidFill>
                  <a:srgbClr val="000000"/>
                </a:solidFill>
              </a:rPr>
              <a:t> openly disjoint)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rgbClr val="000000"/>
                </a:solidFill>
              </a:rPr>
              <a:t>Color pts such that no triangle is monochromatic!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rgbClr val="000000"/>
                </a:solidFill>
              </a:rPr>
              <a:t>How many colors suffice?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rgbClr val="000000"/>
                </a:solidFill>
              </a:rPr>
              <a:t>Observation: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</a:rPr>
              <a:t>O(√n)</a:t>
            </a:r>
            <a:r>
              <a:rPr lang="en-US" sz="2000" dirty="0" smtClean="0">
                <a:solidFill>
                  <a:srgbClr val="000000"/>
                </a:solidFill>
              </a:rPr>
              <a:t> colors suffice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rgbClr val="000000"/>
                </a:solidFill>
              </a:rPr>
              <a:t> (</a:t>
            </a:r>
            <a:r>
              <a:rPr lang="en-US" sz="2000" dirty="0" smtClean="0">
                <a:solidFill>
                  <a:srgbClr val="FF0000"/>
                </a:solidFill>
              </a:rPr>
              <a:t>3</a:t>
            </a:r>
            <a:r>
              <a:rPr lang="en-US" sz="2000" dirty="0" smtClean="0">
                <a:solidFill>
                  <a:srgbClr val="000000"/>
                </a:solidFill>
              </a:rPr>
              <a:t> uniform </a:t>
            </a:r>
            <a:r>
              <a:rPr lang="en-US" sz="2000" dirty="0" err="1" smtClean="0">
                <a:solidFill>
                  <a:srgbClr val="000000"/>
                </a:solidFill>
              </a:rPr>
              <a:t>hypergraph</a:t>
            </a:r>
            <a:r>
              <a:rPr lang="en-US" sz="2000" dirty="0" smtClean="0">
                <a:solidFill>
                  <a:srgbClr val="000000"/>
                </a:solidFill>
              </a:rPr>
              <a:t> with max degree </a:t>
            </a:r>
            <a:r>
              <a:rPr lang="en-US" sz="2000" dirty="0" smtClean="0">
                <a:solidFill>
                  <a:srgbClr val="FF0000"/>
                </a:solidFill>
              </a:rPr>
              <a:t>n</a:t>
            </a:r>
            <a:r>
              <a:rPr lang="en-US" sz="2000" dirty="0" smtClean="0">
                <a:solidFill>
                  <a:srgbClr val="000000"/>
                </a:solidFill>
              </a:rPr>
              <a:t>)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err="1" smtClean="0">
                <a:solidFill>
                  <a:srgbClr val="000000"/>
                </a:solidFill>
              </a:rPr>
              <a:t>Whats</a:t>
            </a:r>
            <a:r>
              <a:rPr lang="en-US" sz="2000" dirty="0" smtClean="0">
                <a:solidFill>
                  <a:srgbClr val="000000"/>
                </a:solidFill>
              </a:rPr>
              <a:t> the connection with CF-coloring</a:t>
            </a:r>
          </a:p>
          <a:p>
            <a:pPr marL="457200" indent="-457200" algn="l">
              <a:spcBef>
                <a:spcPct val="50000"/>
              </a:spcBef>
            </a:pPr>
            <a:r>
              <a:rPr lang="en-US" sz="2000" dirty="0" smtClean="0">
                <a:solidFill>
                  <a:srgbClr val="000000"/>
                </a:solidFill>
              </a:rPr>
              <a:t>There is: Trust me.</a:t>
            </a:r>
          </a:p>
          <a:p>
            <a:pPr marL="457200" indent="-457200" algn="l">
              <a:spcBef>
                <a:spcPct val="50000"/>
              </a:spcBef>
            </a:pPr>
            <a:endParaRPr lang="en-US" sz="2000" dirty="0" smtClean="0">
              <a:solidFill>
                <a:srgbClr val="000000"/>
              </a:solidFill>
              <a:sym typeface="Symbol" pitchFamily="18" charset="2"/>
            </a:endParaRPr>
          </a:p>
          <a:p>
            <a:pPr marL="457200" indent="-457200" algn="l">
              <a:spcBef>
                <a:spcPct val="50000"/>
              </a:spcBef>
            </a:pPr>
            <a:endParaRPr lang="en-US" sz="2000" dirty="0" smtClean="0">
              <a:solidFill>
                <a:srgbClr val="000000"/>
              </a:solidFill>
            </a:endParaRPr>
          </a:p>
        </p:txBody>
      </p:sp>
      <p:sp>
        <p:nvSpPr>
          <p:cNvPr id="14" name="Oval 31"/>
          <p:cNvSpPr>
            <a:spLocks noChangeArrowheads="1"/>
          </p:cNvSpPr>
          <p:nvPr/>
        </p:nvSpPr>
        <p:spPr bwMode="auto">
          <a:xfrm>
            <a:off x="6500826" y="2928934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22" name="Oval 31"/>
          <p:cNvSpPr>
            <a:spLocks noChangeArrowheads="1"/>
          </p:cNvSpPr>
          <p:nvPr/>
        </p:nvSpPr>
        <p:spPr bwMode="auto">
          <a:xfrm>
            <a:off x="7858148" y="4143380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7" name="Oval 31"/>
          <p:cNvSpPr>
            <a:spLocks noChangeArrowheads="1"/>
          </p:cNvSpPr>
          <p:nvPr/>
        </p:nvSpPr>
        <p:spPr bwMode="auto">
          <a:xfrm>
            <a:off x="6786578" y="457200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8" name="Oval 31"/>
          <p:cNvSpPr>
            <a:spLocks noChangeArrowheads="1"/>
          </p:cNvSpPr>
          <p:nvPr/>
        </p:nvSpPr>
        <p:spPr bwMode="auto">
          <a:xfrm>
            <a:off x="8001024" y="4929198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39" name="Oval 31"/>
          <p:cNvSpPr>
            <a:spLocks noChangeArrowheads="1"/>
          </p:cNvSpPr>
          <p:nvPr/>
        </p:nvSpPr>
        <p:spPr bwMode="auto">
          <a:xfrm>
            <a:off x="8315348" y="3357562"/>
            <a:ext cx="122238" cy="1238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latin typeface="Comic Sans MS" pitchFamily="66" charset="0"/>
            </a:endParaRPr>
          </a:p>
        </p:txBody>
      </p:sp>
      <p:sp>
        <p:nvSpPr>
          <p:cNvPr id="43" name="Freeform 42"/>
          <p:cNvSpPr/>
          <p:nvPr/>
        </p:nvSpPr>
        <p:spPr bwMode="auto">
          <a:xfrm>
            <a:off x="6578930" y="2992582"/>
            <a:ext cx="1828800" cy="1246909"/>
          </a:xfrm>
          <a:custGeom>
            <a:avLst/>
            <a:gdLst>
              <a:gd name="connsiteX0" fmla="*/ 0 w 1828800"/>
              <a:gd name="connsiteY0" fmla="*/ 0 h 1246909"/>
              <a:gd name="connsiteX1" fmla="*/ 1828800 w 1828800"/>
              <a:gd name="connsiteY1" fmla="*/ 427512 h 1246909"/>
              <a:gd name="connsiteX2" fmla="*/ 1318161 w 1828800"/>
              <a:gd name="connsiteY2" fmla="*/ 1246909 h 1246909"/>
              <a:gd name="connsiteX3" fmla="*/ 0 w 1828800"/>
              <a:gd name="connsiteY3" fmla="*/ 0 h 1246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" h="1246909">
                <a:moveTo>
                  <a:pt x="0" y="0"/>
                </a:moveTo>
                <a:lnTo>
                  <a:pt x="1828800" y="427512"/>
                </a:lnTo>
                <a:lnTo>
                  <a:pt x="1318161" y="124690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4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45" name="Freeform 44"/>
          <p:cNvSpPr/>
          <p:nvPr/>
        </p:nvSpPr>
        <p:spPr bwMode="auto">
          <a:xfrm>
            <a:off x="7932717" y="3408218"/>
            <a:ext cx="463138" cy="1567543"/>
          </a:xfrm>
          <a:custGeom>
            <a:avLst/>
            <a:gdLst>
              <a:gd name="connsiteX0" fmla="*/ 142504 w 463138"/>
              <a:gd name="connsiteY0" fmla="*/ 1567543 h 1567543"/>
              <a:gd name="connsiteX1" fmla="*/ 0 w 463138"/>
              <a:gd name="connsiteY1" fmla="*/ 819398 h 1567543"/>
              <a:gd name="connsiteX2" fmla="*/ 463138 w 463138"/>
              <a:gd name="connsiteY2" fmla="*/ 0 h 1567543"/>
              <a:gd name="connsiteX3" fmla="*/ 142504 w 463138"/>
              <a:gd name="connsiteY3" fmla="*/ 1567543 h 1567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138" h="1567543">
                <a:moveTo>
                  <a:pt x="142504" y="1567543"/>
                </a:moveTo>
                <a:lnTo>
                  <a:pt x="0" y="819398"/>
                </a:lnTo>
                <a:lnTo>
                  <a:pt x="463138" y="0"/>
                </a:lnTo>
                <a:lnTo>
                  <a:pt x="142504" y="1567543"/>
                </a:lnTo>
                <a:close/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46" name="Freeform 45"/>
          <p:cNvSpPr/>
          <p:nvPr/>
        </p:nvSpPr>
        <p:spPr bwMode="auto">
          <a:xfrm>
            <a:off x="6555179" y="2980706"/>
            <a:ext cx="1330037" cy="1662546"/>
          </a:xfrm>
          <a:custGeom>
            <a:avLst/>
            <a:gdLst>
              <a:gd name="connsiteX0" fmla="*/ 0 w 1330037"/>
              <a:gd name="connsiteY0" fmla="*/ 0 h 1662546"/>
              <a:gd name="connsiteX1" fmla="*/ 308759 w 1330037"/>
              <a:gd name="connsiteY1" fmla="*/ 1662546 h 1662546"/>
              <a:gd name="connsiteX2" fmla="*/ 1330037 w 1330037"/>
              <a:gd name="connsiteY2" fmla="*/ 1246910 h 1662546"/>
              <a:gd name="connsiteX3" fmla="*/ 0 w 1330037"/>
              <a:gd name="connsiteY3" fmla="*/ 0 h 1662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30037" h="1662546">
                <a:moveTo>
                  <a:pt x="0" y="0"/>
                </a:moveTo>
                <a:lnTo>
                  <a:pt x="308759" y="1662546"/>
                </a:lnTo>
                <a:lnTo>
                  <a:pt x="1330037" y="124691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22" grpId="0" build="p" bldLvl="2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 descr="Weave"/>
          <p:cNvSpPr txBox="1">
            <a:spLocks noChangeArrowheads="1"/>
          </p:cNvSpPr>
          <p:nvPr/>
        </p:nvSpPr>
        <p:spPr bwMode="auto">
          <a:xfrm>
            <a:off x="1428750" y="928688"/>
            <a:ext cx="6400800" cy="263149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600" b="1" dirty="0" err="1" smtClean="0"/>
              <a:t>Köszönöm</a:t>
            </a:r>
            <a:endParaRPr lang="en-US" sz="6600" b="1" dirty="0" smtClean="0"/>
          </a:p>
          <a:p>
            <a:pPr>
              <a:spcBef>
                <a:spcPct val="50000"/>
              </a:spcBef>
            </a:pPr>
            <a:r>
              <a:rPr lang="en-US" sz="6600" dirty="0" err="1" smtClean="0"/>
              <a:t>Ébredj</a:t>
            </a:r>
            <a:r>
              <a:rPr lang="en-US" sz="6600" dirty="0" smtClean="0"/>
              <a:t> </a:t>
            </a:r>
            <a:r>
              <a:rPr lang="en-US" sz="6600" dirty="0" err="1" smtClean="0"/>
              <a:t>fel</a:t>
            </a:r>
            <a:r>
              <a:rPr lang="en-US" sz="6600" dirty="0" smtClean="0"/>
              <a:t>!</a:t>
            </a:r>
            <a:r>
              <a:rPr lang="en-US" sz="6600" b="1" dirty="0" smtClean="0"/>
              <a:t> </a:t>
            </a:r>
            <a:endParaRPr lang="en-US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663300"/>
      </a:accent1>
      <a:accent2>
        <a:srgbClr val="0066FF"/>
      </a:accent2>
      <a:accent3>
        <a:srgbClr val="FFFFFF"/>
      </a:accent3>
      <a:accent4>
        <a:srgbClr val="000000"/>
      </a:accent4>
      <a:accent5>
        <a:srgbClr val="B8ADAA"/>
      </a:accent5>
      <a:accent6>
        <a:srgbClr val="005CE7"/>
      </a:accent6>
      <a:hlink>
        <a:srgbClr val="FF0000"/>
      </a:hlink>
      <a:folHlink>
        <a:srgbClr val="009900"/>
      </a:folHlink>
    </a:clrScheme>
    <a:fontScheme name="Default Design">
      <a:majorFont>
        <a:latin typeface="Comic Sans MS"/>
        <a:ea typeface=""/>
        <a:cs typeface="Times New Roman"/>
      </a:majorFont>
      <a:minorFont>
        <a:latin typeface="Comic Sans MS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>
            <a:alpha val="92999"/>
          </a:schemeClr>
        </a:solidFill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  <a:cs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Designs\Mountain.pot</Template>
  <TotalTime>16181</TotalTime>
  <Words>2348</Words>
  <Application>Microsoft Office PowerPoint</Application>
  <PresentationFormat>On-screen Show (4:3)</PresentationFormat>
  <Paragraphs>438</Paragraphs>
  <Slides>51</Slides>
  <Notes>33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3" baseType="lpstr">
      <vt:lpstr>Default Design</vt:lpstr>
      <vt:lpstr>Clip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Related Problems</vt:lpstr>
      <vt:lpstr>Related Problems</vt:lpstr>
      <vt:lpstr>Related Problems</vt:lpstr>
      <vt:lpstr>Related Problems</vt:lpstr>
      <vt:lpstr>Major Challenge</vt:lpstr>
      <vt:lpstr>Why Translates?</vt:lpstr>
      <vt:lpstr>Why Convex?</vt:lpstr>
      <vt:lpstr>Some special cases are known:</vt:lpstr>
      <vt:lpstr>Related Problems ε-nets</vt:lpstr>
      <vt:lpstr>Related Problems Discrepancy</vt:lpstr>
      <vt:lpstr>Related Problems Relaxed graph coloring</vt:lpstr>
      <vt:lpstr>A simple example with axis-parallel strips</vt:lpstr>
      <vt:lpstr>A simple example with axis-parallel strips</vt:lpstr>
      <vt:lpstr>Coloring points for strips</vt:lpstr>
      <vt:lpstr>Coloring points for halfplanes</vt:lpstr>
      <vt:lpstr>Coloring points for halfplanes</vt:lpstr>
      <vt:lpstr>Coloring points for halfplanes</vt:lpstr>
      <vt:lpstr>Related Problems Relaxed graph coloring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</vt:vector>
  </TitlesOfParts>
  <Company>zz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</dc:creator>
  <cp:lastModifiedBy>cs</cp:lastModifiedBy>
  <cp:revision>466</cp:revision>
  <dcterms:created xsi:type="dcterms:W3CDTF">2002-03-13T23:21:33Z</dcterms:created>
  <dcterms:modified xsi:type="dcterms:W3CDTF">2009-06-18T07:52:21Z</dcterms:modified>
</cp:coreProperties>
</file>