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rstSlideNum="0" saveSubsetFonts="1" autoCompressPictures="0">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98" d="100"/>
          <a:sy n="98" d="100"/>
        </p:scale>
        <p:origin x="-448"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398587-0F47-7A40-B4D9-71C952F27D6E}" type="datetimeFigureOut">
              <a:rPr lang="en-US" smtClean="0"/>
              <a:pPr/>
              <a:t>9/9/12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8186B8-1E3E-0A41-860B-11BC7310E2A8}"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2DAC72-C66A-8840-ACD3-D5A35A1312C1}" type="datetimeFigureOut">
              <a:rPr lang="en-US" smtClean="0"/>
              <a:pPr/>
              <a:t>9/9/12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1CCE2C-BB2D-BE4A-BAC9-B09E3B845522}"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E287D26-38CB-6540-9C3B-DB07D449CE58}" type="datetime1">
              <a:rPr lang="en-US" smtClean="0"/>
              <a:pPr/>
              <a:t>9/9/12</a:t>
            </a:fld>
            <a:endParaRPr lang="en-US"/>
          </a:p>
        </p:txBody>
      </p:sp>
      <p:sp>
        <p:nvSpPr>
          <p:cNvPr id="5" name="Footer Placeholder 4"/>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6" name="Slide Number Placeholder 5"/>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0DDBCFB3-EBEB-584B-ABAA-A9A573D4F77F}" type="datetime1">
              <a:rPr lang="en-US" smtClean="0"/>
              <a:pPr/>
              <a:t>9/9/12</a:t>
            </a:fld>
            <a:endParaRPr lang="en-US"/>
          </a:p>
        </p:txBody>
      </p:sp>
      <p:sp>
        <p:nvSpPr>
          <p:cNvPr id="5" name="Footer Placeholder 4"/>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6" name="Slide Number Placeholder 5"/>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7D338EA-6918-A345-8B92-C3B195717287}" type="datetime1">
              <a:rPr lang="en-US" smtClean="0"/>
              <a:pPr/>
              <a:t>9/9/12</a:t>
            </a:fld>
            <a:endParaRPr lang="en-US"/>
          </a:p>
        </p:txBody>
      </p:sp>
      <p:sp>
        <p:nvSpPr>
          <p:cNvPr id="5" name="Footer Placeholder 4"/>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6" name="Slide Number Placeholder 5"/>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D1DD316-89B7-B440-9634-265A87B55725}" type="datetime1">
              <a:rPr lang="en-US" smtClean="0"/>
              <a:pPr/>
              <a:t>9/9/12</a:t>
            </a:fld>
            <a:endParaRPr lang="en-US"/>
          </a:p>
        </p:txBody>
      </p:sp>
      <p:sp>
        <p:nvSpPr>
          <p:cNvPr id="5" name="Footer Placeholder 4"/>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6" name="Slide Number Placeholder 5"/>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59F86805-E9C3-4F43-AB73-72538B2D0995}" type="datetime1">
              <a:rPr lang="en-US" smtClean="0"/>
              <a:pPr/>
              <a:t>9/9/12</a:t>
            </a:fld>
            <a:endParaRPr lang="en-US"/>
          </a:p>
        </p:txBody>
      </p:sp>
      <p:sp>
        <p:nvSpPr>
          <p:cNvPr id="5" name="Footer Placeholder 4"/>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6" name="Slide Number Placeholder 5"/>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B35B6F6-4D69-5A4C-851D-08C1DB37F971}" type="datetime1">
              <a:rPr lang="en-US" smtClean="0"/>
              <a:pPr/>
              <a:t>9/9/12</a:t>
            </a:fld>
            <a:endParaRPr lang="en-US"/>
          </a:p>
        </p:txBody>
      </p:sp>
      <p:sp>
        <p:nvSpPr>
          <p:cNvPr id="6" name="Footer Placeholder 5"/>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7" name="Slide Number Placeholder 6"/>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C26785F-AD56-2043-A52F-37416BAD4469}" type="datetime1">
              <a:rPr lang="en-US" smtClean="0"/>
              <a:pPr/>
              <a:t>9/9/12</a:t>
            </a:fld>
            <a:endParaRPr lang="en-US"/>
          </a:p>
        </p:txBody>
      </p:sp>
      <p:sp>
        <p:nvSpPr>
          <p:cNvPr id="8" name="Footer Placeholder 7"/>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9" name="Slide Number Placeholder 8"/>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D1F6E8CC-5466-D64B-A8D2-407562CC1915}" type="datetime1">
              <a:rPr lang="en-US" smtClean="0"/>
              <a:pPr/>
              <a:t>9/9/12</a:t>
            </a:fld>
            <a:endParaRPr lang="en-US"/>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E2684-50CD-194C-8AA8-7E111E2EF125}" type="datetime1">
              <a:rPr lang="en-US" smtClean="0"/>
              <a:pPr/>
              <a:t>9/9/12</a:t>
            </a:fld>
            <a:endParaRPr lang="en-US"/>
          </a:p>
        </p:txBody>
      </p:sp>
      <p:sp>
        <p:nvSpPr>
          <p:cNvPr id="3" name="Footer Placeholder 2"/>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4" name="Slide Number Placeholder 3"/>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9BC186D-10BE-094C-88BC-59EDEDF50777}" type="datetime1">
              <a:rPr lang="en-US" smtClean="0"/>
              <a:pPr/>
              <a:t>9/9/12</a:t>
            </a:fld>
            <a:endParaRPr lang="en-US"/>
          </a:p>
        </p:txBody>
      </p:sp>
      <p:sp>
        <p:nvSpPr>
          <p:cNvPr id="6" name="Footer Placeholder 5"/>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7" name="Slide Number Placeholder 6"/>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16A2BB1A-15F8-8347-BD9B-A5387E55FCB7}" type="datetime1">
              <a:rPr lang="en-US" smtClean="0"/>
              <a:pPr/>
              <a:t>9/9/12</a:t>
            </a:fld>
            <a:endParaRPr lang="en-US"/>
          </a:p>
        </p:txBody>
      </p:sp>
      <p:sp>
        <p:nvSpPr>
          <p:cNvPr id="6" name="Footer Placeholder 5"/>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7" name="Slide Number Placeholder 6"/>
          <p:cNvSpPr>
            <a:spLocks noGrp="1"/>
          </p:cNvSpPr>
          <p:nvPr>
            <p:ph type="sldNum" sz="quarter" idx="12"/>
          </p:nvPr>
        </p:nvSpPr>
        <p:spPr/>
        <p:txBody>
          <a:bodyPr/>
          <a:lstStyle/>
          <a:p>
            <a:fld id="{0371CF3C-A09A-FF48-97CE-CF60364489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9C4A1-622B-8648-9702-D5CA919E0FFF}" type="datetime1">
              <a:rPr lang="en-US" smtClean="0"/>
              <a:pPr/>
              <a:t>9/9/12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First International Conference on Logic and Relativity, Budapest Sept. 2012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71CF3C-A09A-FF48-97CE-CF60364489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77478"/>
            <a:ext cx="7772400" cy="2822973"/>
          </a:xfrm>
        </p:spPr>
        <p:txBody>
          <a:bodyPr>
            <a:normAutofit fontScale="90000"/>
          </a:bodyPr>
          <a:lstStyle/>
          <a:p>
            <a:r>
              <a:rPr lang="en-GB" b="1" u="sng" dirty="0"/>
              <a:t>The Epistemological Significance of Reducing the Relativity Theories to First-order </a:t>
            </a:r>
            <a:r>
              <a:rPr lang="en-GB" b="1" u="sng" dirty="0" err="1"/>
              <a:t>Zermelo-Fraenkel</a:t>
            </a:r>
            <a:r>
              <a:rPr lang="en-GB" b="1" u="sng" dirty="0"/>
              <a:t> Set </a:t>
            </a:r>
            <a:r>
              <a:rPr lang="en-GB" b="1" u="sng" dirty="0" smtClean="0"/>
              <a:t>Theory</a:t>
            </a:r>
            <a:br>
              <a:rPr lang="en-GB" b="1" u="sng" dirty="0" smtClean="0"/>
            </a:br>
            <a:r>
              <a:rPr lang="en-GB" sz="2000" b="1" u="sng" dirty="0" smtClean="0"/>
              <a:t/>
            </a:r>
            <a:br>
              <a:rPr lang="en-GB" sz="2000" b="1" u="sng" dirty="0" smtClean="0"/>
            </a:br>
            <a:r>
              <a:rPr lang="en-GB" sz="2400" b="1" dirty="0" err="1" smtClean="0">
                <a:solidFill>
                  <a:srgbClr val="0000FF"/>
                </a:solidFill>
              </a:rPr>
              <a:t>Michèle</a:t>
            </a:r>
            <a:r>
              <a:rPr lang="en-GB" sz="2400" b="1" dirty="0" smtClean="0">
                <a:solidFill>
                  <a:srgbClr val="0000FF"/>
                </a:solidFill>
              </a:rPr>
              <a:t> Friend, Philosophy, George Washington University</a:t>
            </a:r>
            <a:r>
              <a:rPr lang="en-GB" dirty="0" smtClean="0"/>
              <a:t/>
            </a:r>
            <a:br>
              <a:rPr lang="en-GB" dirty="0" smtClean="0"/>
            </a:b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First International Conference on Logic and Relativity: </a:t>
            </a:r>
            <a:r>
              <a:rPr lang="en-US" dirty="0" err="1" smtClean="0"/>
              <a:t>Honouring</a:t>
            </a:r>
            <a:r>
              <a:rPr lang="en-US" dirty="0" smtClean="0"/>
              <a:t> </a:t>
            </a:r>
            <a:r>
              <a:rPr lang="en-US" dirty="0" err="1" smtClean="0"/>
              <a:t>István</a:t>
            </a:r>
            <a:r>
              <a:rPr lang="en-US" dirty="0" smtClean="0"/>
              <a:t> </a:t>
            </a:r>
            <a:r>
              <a:rPr lang="en-US" dirty="0" err="1" smtClean="0"/>
              <a:t>Németi’s</a:t>
            </a:r>
            <a:r>
              <a:rPr lang="en-US" dirty="0" smtClean="0"/>
              <a:t> 70</a:t>
            </a:r>
            <a:r>
              <a:rPr lang="en-US" baseline="30000" dirty="0" smtClean="0"/>
              <a:t>th</a:t>
            </a:r>
            <a:r>
              <a:rPr lang="en-US" dirty="0" smtClean="0"/>
              <a:t> Birthday</a:t>
            </a:r>
          </a:p>
          <a:p>
            <a:r>
              <a:rPr lang="en-US" dirty="0" smtClean="0"/>
              <a:t>Budapest, September, 2012 </a:t>
            </a:r>
            <a:endParaRPr lang="en-US" dirty="0"/>
          </a:p>
        </p:txBody>
      </p:sp>
      <p:sp>
        <p:nvSpPr>
          <p:cNvPr id="4" name="Slide Number Placeholder 3"/>
          <p:cNvSpPr>
            <a:spLocks noGrp="1"/>
          </p:cNvSpPr>
          <p:nvPr>
            <p:ph type="sldNum" sz="quarter" idx="12"/>
          </p:nvPr>
        </p:nvSpPr>
        <p:spPr/>
        <p:txBody>
          <a:bodyPr/>
          <a:lstStyle/>
          <a:p>
            <a:fld id="{0371CF3C-A09A-FF48-97CE-CF60364489C4}" type="slidenum">
              <a:rPr lang="en-US" smtClean="0"/>
              <a:pPr/>
              <a:t>0</a:t>
            </a:fld>
            <a:endParaRPr lang="en-US"/>
          </a:p>
        </p:txBody>
      </p:sp>
      <p:sp>
        <p:nvSpPr>
          <p:cNvPr id="5" name="Footer Placeholder 4"/>
          <p:cNvSpPr>
            <a:spLocks noGrp="1"/>
          </p:cNvSpPr>
          <p:nvPr>
            <p:ph type="ftr" sz="quarter" idx="11"/>
          </p:nvPr>
        </p:nvSpPr>
        <p:spPr/>
        <p:txBody>
          <a:bodyPr/>
          <a:lstStyle/>
          <a:p>
            <a:r>
              <a:rPr lang="en-US" smtClean="0"/>
              <a:t>First International Conference on Logic and Relativity, Budapest Sept. 2012</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49041"/>
          </a:xfrm>
        </p:spPr>
        <p:txBody>
          <a:bodyPr>
            <a:normAutofit fontScale="90000"/>
          </a:bodyPr>
          <a:lstStyle/>
          <a:p>
            <a:r>
              <a:rPr lang="en-GB" b="1" u="sng" dirty="0">
                <a:solidFill>
                  <a:srgbClr val="0000FF"/>
                </a:solidFill>
              </a:rPr>
              <a:t>Conclusion</a:t>
            </a:r>
            <a:r>
              <a:rPr lang="en-GB" dirty="0"/>
              <a:t/>
            </a:r>
            <a:br>
              <a:rPr lang="en-GB" dirty="0"/>
            </a:b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1. The </a:t>
            </a:r>
            <a:r>
              <a:rPr lang="en-GB" dirty="0"/>
              <a:t>philosophical literature on the topic of mathematical explanations for physical phenomena has not (yet) engaged the logical relativity theory project. Instead the contributors rest content with</a:t>
            </a:r>
            <a:r>
              <a:rPr lang="en-GB" dirty="0" smtClean="0"/>
              <a:t> isolated scientific </a:t>
            </a:r>
            <a:r>
              <a:rPr lang="en-GB" i="1" dirty="0"/>
              <a:t>phenomena</a:t>
            </a:r>
            <a:r>
              <a:rPr lang="en-GB" dirty="0"/>
              <a:t> in which the</a:t>
            </a:r>
            <a:r>
              <a:rPr lang="en-GB" dirty="0" smtClean="0"/>
              <a:t> mathematics in the explanation </a:t>
            </a:r>
            <a:r>
              <a:rPr lang="en-GB" dirty="0"/>
              <a:t>seems to be indispensable. But said literature </a:t>
            </a:r>
            <a:r>
              <a:rPr lang="en-GB" i="1" dirty="0"/>
              <a:t>should</a:t>
            </a:r>
            <a:r>
              <a:rPr lang="en-GB" dirty="0"/>
              <a:t> engage this project because </a:t>
            </a:r>
            <a:r>
              <a:rPr lang="en-GB" dirty="0" err="1"/>
              <a:t>Andréka</a:t>
            </a:r>
            <a:r>
              <a:rPr lang="en-GB" dirty="0"/>
              <a:t>, </a:t>
            </a:r>
            <a:r>
              <a:rPr lang="en-GB" dirty="0" err="1"/>
              <a:t>Madarász</a:t>
            </a:r>
            <a:r>
              <a:rPr lang="en-GB" dirty="0"/>
              <a:t>, </a:t>
            </a:r>
            <a:r>
              <a:rPr lang="en-GB" dirty="0" err="1"/>
              <a:t>Németi</a:t>
            </a:r>
            <a:r>
              <a:rPr lang="en-GB" dirty="0"/>
              <a:t>, (2002) </a:t>
            </a:r>
            <a:r>
              <a:rPr lang="en-GB" dirty="0" err="1"/>
              <a:t>Székely</a:t>
            </a:r>
            <a:r>
              <a:rPr lang="en-GB" dirty="0"/>
              <a:t> (2012) give a mathematical explanation for whole </a:t>
            </a:r>
            <a:r>
              <a:rPr lang="en-GB" i="1" dirty="0"/>
              <a:t>physical theories</a:t>
            </a:r>
            <a:r>
              <a:rPr lang="en-GB" dirty="0"/>
              <a:t>, not just isolated phenomena. </a:t>
            </a: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505360"/>
            <a:ext cx="8229600" cy="5620803"/>
          </a:xfrm>
        </p:spPr>
        <p:txBody>
          <a:bodyPr>
            <a:normAutofit/>
          </a:bodyPr>
          <a:lstStyle/>
          <a:p>
            <a:pPr>
              <a:buNone/>
            </a:pPr>
            <a:r>
              <a:rPr lang="en-GB" dirty="0" smtClean="0"/>
              <a:t>2. The </a:t>
            </a:r>
            <a:r>
              <a:rPr lang="en-GB" i="1" dirty="0" smtClean="0"/>
              <a:t>epistemological significance</a:t>
            </a:r>
            <a:r>
              <a:rPr lang="en-GB" dirty="0" smtClean="0"/>
              <a:t> is that the </a:t>
            </a:r>
            <a:r>
              <a:rPr lang="en-GB" dirty="0"/>
              <a:t>conceptual resource provided by ZF concerns the sorts of questions being asked. The questions are logician’s questions. Moreover, the explanations are mathematical </a:t>
            </a:r>
            <a:r>
              <a:rPr lang="en-GB" dirty="0" smtClean="0"/>
              <a:t>proofs. </a:t>
            </a:r>
            <a:r>
              <a:rPr lang="en-GB" dirty="0"/>
              <a:t>Thus, the explanations reach beyond the scientific community out to the mathematical </a:t>
            </a:r>
            <a:r>
              <a:rPr lang="en-GB" dirty="0" smtClean="0"/>
              <a:t>community</a:t>
            </a:r>
            <a:r>
              <a:rPr lang="en-GB" dirty="0"/>
              <a:t>.</a:t>
            </a:r>
            <a:r>
              <a:rPr lang="en-GB" dirty="0" smtClean="0"/>
              <a:t> </a:t>
            </a: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10</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5805806"/>
          </a:xfrm>
        </p:spPr>
        <p:txBody>
          <a:bodyPr>
            <a:normAutofit fontScale="70000" lnSpcReduction="20000"/>
          </a:bodyPr>
          <a:lstStyle/>
          <a:p>
            <a:pPr>
              <a:buNone/>
            </a:pPr>
            <a:r>
              <a:rPr lang="en-GB" dirty="0" smtClean="0"/>
              <a:t>3. For </a:t>
            </a:r>
            <a:r>
              <a:rPr lang="en-GB" dirty="0"/>
              <a:t>a pluralist, ZF is central to mathematics, but not foundational.</a:t>
            </a:r>
            <a:r>
              <a:rPr lang="en-GB" dirty="0" smtClean="0"/>
              <a:t> </a:t>
            </a:r>
          </a:p>
          <a:p>
            <a:pPr>
              <a:buNone/>
            </a:pPr>
            <a:r>
              <a:rPr lang="en-GB" dirty="0"/>
              <a:t>Why does this pluralist approach to foundations in mathematics make the case for the significance of the logical relativity theory project more </a:t>
            </a:r>
            <a:r>
              <a:rPr lang="en-GB" i="1" dirty="0"/>
              <a:t>interesting</a:t>
            </a:r>
            <a:r>
              <a:rPr lang="en-GB" dirty="0"/>
              <a:t> than if we were </a:t>
            </a:r>
            <a:r>
              <a:rPr lang="en-GB" dirty="0" err="1"/>
              <a:t>foundationalists</a:t>
            </a:r>
            <a:r>
              <a:rPr lang="en-GB" dirty="0"/>
              <a:t> about mathematics?</a:t>
            </a:r>
            <a:r>
              <a:rPr lang="en-GB" dirty="0" smtClean="0"/>
              <a:t> </a:t>
            </a:r>
          </a:p>
          <a:p>
            <a:pPr>
              <a:buNone/>
            </a:pPr>
            <a:r>
              <a:rPr lang="en-GB" dirty="0" smtClean="0"/>
              <a:t>One </a:t>
            </a:r>
            <a:r>
              <a:rPr lang="en-GB" dirty="0"/>
              <a:t>reason is that because ZF is a </a:t>
            </a:r>
            <a:r>
              <a:rPr lang="en-GB" i="1" dirty="0"/>
              <a:t>lingua franca</a:t>
            </a:r>
            <a:r>
              <a:rPr lang="en-GB" dirty="0"/>
              <a:t>, and because it is tested against other theories, the spread of the results of the logical relativity theory project includes all of mathematics, as it is practiced today (beyond the bounds of ZF). So the conceptual resource includes all of mathematics, but through the lens of the language of ZF.</a:t>
            </a:r>
            <a:r>
              <a:rPr lang="en-GB" dirty="0" smtClean="0"/>
              <a:t> An </a:t>
            </a:r>
            <a:r>
              <a:rPr lang="en-GB" dirty="0"/>
              <a:t>excursus outside ZF </a:t>
            </a:r>
            <a:r>
              <a:rPr lang="en-GB" dirty="0" smtClean="0"/>
              <a:t>is </a:t>
            </a:r>
            <a:r>
              <a:rPr lang="en-GB" dirty="0"/>
              <a:t>reasonable under a pluralist conception of </a:t>
            </a:r>
            <a:r>
              <a:rPr lang="en-GB" dirty="0" smtClean="0"/>
              <a:t>mathematics.</a:t>
            </a:r>
            <a:endParaRPr lang="en-GB" dirty="0"/>
          </a:p>
          <a:p>
            <a:pPr>
              <a:buNone/>
            </a:pPr>
            <a:r>
              <a:rPr lang="en-GB" dirty="0"/>
              <a:t>The second reason is that ZF is a perfect tool for reasoning. This makes the logical relativity theory project </a:t>
            </a:r>
            <a:r>
              <a:rPr lang="en-GB" dirty="0" smtClean="0"/>
              <a:t>objective </a:t>
            </a:r>
            <a:r>
              <a:rPr lang="en-GB" dirty="0"/>
              <a:t>in the sense that the project is subject to</a:t>
            </a:r>
            <a:r>
              <a:rPr lang="en-GB" i="1" dirty="0"/>
              <a:t> logical</a:t>
            </a:r>
            <a:r>
              <a:rPr lang="en-GB" dirty="0"/>
              <a:t> correction. This is related to three ideas in the literature,</a:t>
            </a:r>
            <a:r>
              <a:rPr lang="en-GB" dirty="0" smtClean="0"/>
              <a:t> (</a:t>
            </a:r>
            <a:r>
              <a:rPr lang="en-GB" dirty="0" err="1" smtClean="0"/>
              <a:t>i</a:t>
            </a:r>
            <a:r>
              <a:rPr lang="en-GB" dirty="0" smtClean="0"/>
              <a:t>) one </a:t>
            </a:r>
            <a:r>
              <a:rPr lang="en-GB" dirty="0"/>
              <a:t>is Wright’s ideas of ‘cognitive command’ (</a:t>
            </a:r>
            <a:r>
              <a:rPr lang="en-GB" dirty="0" smtClean="0"/>
              <a:t>we use and follow </a:t>
            </a:r>
            <a:r>
              <a:rPr lang="en-GB" dirty="0"/>
              <a:t>reasoning</a:t>
            </a:r>
            <a:r>
              <a:rPr lang="en-GB" dirty="0" smtClean="0"/>
              <a:t>), (ii) ‘width </a:t>
            </a:r>
            <a:r>
              <a:rPr lang="en-GB" dirty="0"/>
              <a:t>of cosmological role’ (that the ideas reach beyond the particular theory</a:t>
            </a:r>
            <a:r>
              <a:rPr lang="en-GB" dirty="0" smtClean="0"/>
              <a:t>) and (iii) </a:t>
            </a:r>
            <a:r>
              <a:rPr lang="en-GB" dirty="0"/>
              <a:t>is the idea of error and logical justification. </a:t>
            </a: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11</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5805806"/>
          </a:xfrm>
        </p:spPr>
        <p:txBody>
          <a:bodyPr>
            <a:normAutofit fontScale="85000" lnSpcReduction="20000"/>
          </a:bodyPr>
          <a:lstStyle/>
          <a:p>
            <a:pPr>
              <a:buNone/>
            </a:pPr>
            <a:r>
              <a:rPr lang="en-GB" dirty="0"/>
              <a:t>For a pluralist, like me, even logical justification in the form of a deductive proof is not an end. It is an </a:t>
            </a:r>
            <a:r>
              <a:rPr lang="en-GB" i="1" dirty="0"/>
              <a:t>invitation</a:t>
            </a:r>
            <a:r>
              <a:rPr lang="en-GB" dirty="0"/>
              <a:t> to investigate </a:t>
            </a:r>
            <a:r>
              <a:rPr lang="en-GB" i="1" dirty="0"/>
              <a:t>further</a:t>
            </a:r>
            <a:r>
              <a:rPr lang="en-GB" dirty="0"/>
              <a:t> and more deeply. This further investigation is already being carried out in the logical relativity theory project when </a:t>
            </a:r>
            <a:r>
              <a:rPr lang="en-GB" i="1" dirty="0"/>
              <a:t>they argue for </a:t>
            </a:r>
            <a:r>
              <a:rPr lang="en-GB" dirty="0"/>
              <a:t>their choice of mathematical theory (</a:t>
            </a:r>
            <a:r>
              <a:rPr lang="en-GB" dirty="0" err="1"/>
              <a:t>Andréka</a:t>
            </a:r>
            <a:r>
              <a:rPr lang="en-GB" dirty="0"/>
              <a:t> </a:t>
            </a:r>
            <a:r>
              <a:rPr lang="en-GB" i="1" dirty="0"/>
              <a:t>et. al.</a:t>
            </a:r>
            <a:r>
              <a:rPr lang="en-GB" dirty="0"/>
              <a:t> 2002, 1245ff). Logical justification is an invitation from the highest and purest ranks of thinking, where only our reasoning can guide </a:t>
            </a:r>
            <a:r>
              <a:rPr lang="en-GB" dirty="0" smtClean="0"/>
              <a:t>us.</a:t>
            </a:r>
            <a:endParaRPr lang="en-GB" dirty="0"/>
          </a:p>
          <a:p>
            <a:pPr>
              <a:buNone/>
            </a:pPr>
            <a:r>
              <a:rPr lang="en-GB" dirty="0" smtClean="0"/>
              <a:t>For </a:t>
            </a:r>
            <a:r>
              <a:rPr lang="en-GB" dirty="0"/>
              <a:t>this reason, the tool for reasoning, ZF, reaches further than the mathematical theory. It invites an interplay between logic and philosophy, and we only develop our understanding of the relativity theories by extending our explanations and justification, not only in the direction of mathematics and logic, but beyond these to philosophy. </a:t>
            </a: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5805806"/>
          </a:xfrm>
        </p:spPr>
        <p:txBody>
          <a:bodyPr>
            <a:normAutofit/>
          </a:bodyPr>
          <a:lstStyle/>
          <a:p>
            <a:pPr>
              <a:buNone/>
            </a:pPr>
            <a:r>
              <a:rPr lang="en-GB" dirty="0" smtClean="0"/>
              <a:t>Three elements </a:t>
            </a:r>
            <a:r>
              <a:rPr lang="en-GB" dirty="0"/>
              <a:t>I shall bring together in this </a:t>
            </a:r>
            <a:r>
              <a:rPr lang="en-GB" dirty="0" smtClean="0"/>
              <a:t>paper:</a:t>
            </a:r>
          </a:p>
          <a:p>
            <a:pPr marL="514350" indent="-514350">
              <a:buAutoNum type="arabicPeriod"/>
            </a:pPr>
            <a:r>
              <a:rPr lang="en-GB" dirty="0" smtClean="0"/>
              <a:t>the </a:t>
            </a:r>
            <a:r>
              <a:rPr lang="en-GB" dirty="0"/>
              <a:t>project of </a:t>
            </a:r>
            <a:r>
              <a:rPr lang="en-GB" dirty="0" err="1"/>
              <a:t>Andréka</a:t>
            </a:r>
            <a:r>
              <a:rPr lang="en-GB" dirty="0"/>
              <a:t>, </a:t>
            </a:r>
            <a:r>
              <a:rPr lang="en-GB" dirty="0" err="1"/>
              <a:t>Madarász</a:t>
            </a:r>
            <a:r>
              <a:rPr lang="en-GB" dirty="0"/>
              <a:t>, </a:t>
            </a:r>
            <a:r>
              <a:rPr lang="en-GB" dirty="0" err="1"/>
              <a:t>Németi</a:t>
            </a:r>
            <a:r>
              <a:rPr lang="en-GB" dirty="0"/>
              <a:t>, </a:t>
            </a:r>
            <a:r>
              <a:rPr lang="en-GB" dirty="0" err="1"/>
              <a:t>Székely</a:t>
            </a:r>
            <a:r>
              <a:rPr lang="en-GB" dirty="0"/>
              <a:t> and others, represented in (</a:t>
            </a:r>
            <a:r>
              <a:rPr lang="en-GB" dirty="0" err="1"/>
              <a:t>Andréka</a:t>
            </a:r>
            <a:r>
              <a:rPr lang="en-GB" dirty="0"/>
              <a:t> </a:t>
            </a:r>
            <a:r>
              <a:rPr lang="en-GB" i="1" dirty="0"/>
              <a:t>et. al</a:t>
            </a:r>
            <a:r>
              <a:rPr lang="en-GB" dirty="0"/>
              <a:t>. 2002).</a:t>
            </a:r>
            <a:r>
              <a:rPr lang="en-GB" dirty="0" smtClean="0"/>
              <a:t> </a:t>
            </a:r>
          </a:p>
          <a:p>
            <a:pPr marL="514350" indent="-514350">
              <a:buAutoNum type="arabicPeriod"/>
            </a:pPr>
            <a:r>
              <a:rPr lang="en-GB" dirty="0" err="1" smtClean="0"/>
              <a:t>Molinini’s</a:t>
            </a:r>
            <a:r>
              <a:rPr lang="en-GB" dirty="0" smtClean="0"/>
              <a:t> </a:t>
            </a:r>
            <a:r>
              <a:rPr lang="en-GB" dirty="0"/>
              <a:t>philosophical work on the nature of mathematical explanations in science (</a:t>
            </a:r>
            <a:r>
              <a:rPr lang="en-GB" dirty="0" err="1"/>
              <a:t>Molinini</a:t>
            </a:r>
            <a:r>
              <a:rPr lang="en-GB" dirty="0"/>
              <a:t> 2011).</a:t>
            </a:r>
            <a:r>
              <a:rPr lang="en-GB" dirty="0" smtClean="0"/>
              <a:t> </a:t>
            </a:r>
          </a:p>
          <a:p>
            <a:pPr marL="514350" indent="-514350">
              <a:buAutoNum type="arabicPeriod"/>
            </a:pPr>
            <a:r>
              <a:rPr lang="en-GB" dirty="0" smtClean="0"/>
              <a:t>my </a:t>
            </a:r>
            <a:r>
              <a:rPr lang="en-GB" dirty="0"/>
              <a:t>pluralist approach to mathematics (Friend</a:t>
            </a:r>
            <a:r>
              <a:rPr lang="en-GB" dirty="0" smtClean="0"/>
              <a:t> forthcoming)</a:t>
            </a:r>
            <a:r>
              <a:rPr lang="en-GB" dirty="0"/>
              <a:t>. </a:t>
            </a:r>
            <a:endParaRPr lang="en-US" dirty="0"/>
          </a:p>
        </p:txBody>
      </p:sp>
      <p:sp>
        <p:nvSpPr>
          <p:cNvPr id="4" name="Slide Number Placeholder 3"/>
          <p:cNvSpPr>
            <a:spLocks noGrp="1"/>
          </p:cNvSpPr>
          <p:nvPr>
            <p:ph type="sldNum" sz="quarter" idx="12"/>
          </p:nvPr>
        </p:nvSpPr>
        <p:spPr/>
        <p:txBody>
          <a:bodyPr/>
          <a:lstStyle/>
          <a:p>
            <a:fld id="{0371CF3C-A09A-FF48-97CE-CF60364489C4}"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First International Conference on Logic and Relativity, Budapest Sept. 2012</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solidFill>
                  <a:srgbClr val="0000FF"/>
                </a:solidFill>
              </a:rPr>
              <a:t>1. The Relativity Theory Project</a:t>
            </a:r>
            <a:r>
              <a:rPr lang="en-GB" dirty="0"/>
              <a:t/>
            </a:r>
            <a:br>
              <a:rPr lang="en-GB" dirty="0"/>
            </a:br>
            <a:endParaRPr lang="en-US" dirty="0"/>
          </a:p>
        </p:txBody>
      </p:sp>
      <p:sp>
        <p:nvSpPr>
          <p:cNvPr id="3" name="Content Placeholder 2"/>
          <p:cNvSpPr>
            <a:spLocks noGrp="1"/>
          </p:cNvSpPr>
          <p:nvPr>
            <p:ph idx="1"/>
          </p:nvPr>
        </p:nvSpPr>
        <p:spPr/>
        <p:txBody>
          <a:bodyPr/>
          <a:lstStyle/>
          <a:p>
            <a:pPr>
              <a:buNone/>
            </a:pPr>
            <a:r>
              <a:rPr lang="en-GB" dirty="0"/>
              <a:t>The researchers involved in the logical relativity theory project give </a:t>
            </a:r>
            <a:r>
              <a:rPr lang="en-GB" i="1" dirty="0"/>
              <a:t>genuine mathematical explanations for physical phenomena </a:t>
            </a:r>
            <a:r>
              <a:rPr lang="en-GB" dirty="0"/>
              <a:t>and for two very important theories in physics: the theories of special and general relativity. </a:t>
            </a:r>
          </a:p>
          <a:p>
            <a:pPr>
              <a:buNone/>
            </a:pP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2</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5805806"/>
          </a:xfrm>
        </p:spPr>
        <p:txBody>
          <a:bodyPr>
            <a:normAutofit fontScale="85000" lnSpcReduction="20000"/>
          </a:bodyPr>
          <a:lstStyle/>
          <a:p>
            <a:pPr>
              <a:buNone/>
            </a:pPr>
            <a:r>
              <a:rPr lang="en-GB" dirty="0" smtClean="0"/>
              <a:t>Philosophical </a:t>
            </a:r>
            <a:r>
              <a:rPr lang="en-GB" dirty="0"/>
              <a:t>way of thinking about the </a:t>
            </a:r>
            <a:r>
              <a:rPr lang="en-GB" dirty="0" smtClean="0"/>
              <a:t>project</a:t>
            </a:r>
            <a:r>
              <a:rPr lang="en-GB" dirty="0"/>
              <a:t>:</a:t>
            </a:r>
            <a:r>
              <a:rPr lang="en-GB" dirty="0" smtClean="0"/>
              <a:t> </a:t>
            </a:r>
            <a:r>
              <a:rPr lang="en-GB" dirty="0" err="1"/>
              <a:t>Andréka</a:t>
            </a:r>
            <a:r>
              <a:rPr lang="en-GB" dirty="0"/>
              <a:t> </a:t>
            </a:r>
            <a:r>
              <a:rPr lang="en-GB" i="1" dirty="0"/>
              <a:t>et. al.</a:t>
            </a:r>
            <a:r>
              <a:rPr lang="en-GB" dirty="0"/>
              <a:t> </a:t>
            </a:r>
            <a:r>
              <a:rPr lang="en-GB" i="1" dirty="0"/>
              <a:t>reduce</a:t>
            </a:r>
            <a:r>
              <a:rPr lang="en-GB" dirty="0"/>
              <a:t> the relativity theories </a:t>
            </a:r>
            <a:r>
              <a:rPr lang="en-GB" i="1" dirty="0"/>
              <a:t>to</a:t>
            </a:r>
            <a:r>
              <a:rPr lang="en-GB" dirty="0"/>
              <a:t> first-order ZF. The conceptual reverse of the reduction is that they give an </a:t>
            </a:r>
            <a:r>
              <a:rPr lang="en-GB" i="1" dirty="0"/>
              <a:t>explanation</a:t>
            </a:r>
            <a:r>
              <a:rPr lang="en-GB" dirty="0"/>
              <a:t> of the relativity theories </a:t>
            </a:r>
            <a:r>
              <a:rPr lang="en-GB" i="1" dirty="0"/>
              <a:t>in terms of</a:t>
            </a:r>
            <a:r>
              <a:rPr lang="en-GB" dirty="0"/>
              <a:t> ZF.</a:t>
            </a:r>
            <a:r>
              <a:rPr lang="en-GB" dirty="0" smtClean="0"/>
              <a:t> </a:t>
            </a:r>
          </a:p>
          <a:p>
            <a:pPr>
              <a:buNone/>
            </a:pPr>
            <a:r>
              <a:rPr lang="en-GB" dirty="0"/>
              <a:t>One question is: what is explained by what? Or, what is the </a:t>
            </a:r>
            <a:r>
              <a:rPr lang="en-GB" i="1" dirty="0"/>
              <a:t>nature</a:t>
            </a:r>
            <a:r>
              <a:rPr lang="en-GB" dirty="0"/>
              <a:t> of the reduction/ explanation? To examine the ‘nature’ we are after the philosophical characteristics of the </a:t>
            </a:r>
            <a:r>
              <a:rPr lang="en-GB" i="1" dirty="0" err="1"/>
              <a:t>explicans</a:t>
            </a:r>
            <a:r>
              <a:rPr lang="en-GB" i="1" dirty="0"/>
              <a:t> </a:t>
            </a:r>
            <a:r>
              <a:rPr lang="en-GB" dirty="0"/>
              <a:t>(the explanation) and the </a:t>
            </a:r>
            <a:r>
              <a:rPr lang="en-GB" i="1" dirty="0" err="1"/>
              <a:t>explicandum</a:t>
            </a:r>
            <a:r>
              <a:rPr lang="en-GB" dirty="0"/>
              <a:t> (the thing explained).</a:t>
            </a:r>
            <a:r>
              <a:rPr lang="en-GB" dirty="0" smtClean="0"/>
              <a:t> </a:t>
            </a:r>
          </a:p>
          <a:p>
            <a:pPr>
              <a:buNone/>
            </a:pPr>
            <a:r>
              <a:rPr lang="en-GB" dirty="0" smtClean="0"/>
              <a:t>The </a:t>
            </a:r>
            <a:r>
              <a:rPr lang="en-GB" dirty="0"/>
              <a:t>other question is: What is the </a:t>
            </a:r>
            <a:r>
              <a:rPr lang="en-GB" i="1" dirty="0"/>
              <a:t>significance</a:t>
            </a:r>
            <a:r>
              <a:rPr lang="en-GB" dirty="0"/>
              <a:t> of the explanation? To answer this question we want to discuss the philosophical context of the </a:t>
            </a:r>
            <a:r>
              <a:rPr lang="en-GB" i="1" dirty="0" err="1"/>
              <a:t>explicans</a:t>
            </a:r>
            <a:r>
              <a:rPr lang="en-GB" dirty="0"/>
              <a:t>. In section 2, I answer the first question. In section 3, I answer the second.  </a:t>
            </a:r>
            <a:endParaRPr lang="en-GB" dirty="0" smtClean="0"/>
          </a:p>
          <a:p>
            <a:pPr>
              <a:buNone/>
            </a:pP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GB" b="1" u="sng" dirty="0">
                <a:solidFill>
                  <a:srgbClr val="0000FF"/>
                </a:solidFill>
              </a:rPr>
              <a:t>2. The Nature of the Logical Explanation of the Relativity Theories</a:t>
            </a:r>
            <a:r>
              <a:rPr lang="en-GB" dirty="0">
                <a:solidFill>
                  <a:srgbClr val="0000FF"/>
                </a:solidFill>
              </a:rPr>
              <a:t/>
            </a:r>
            <a:br>
              <a:rPr lang="en-GB" dirty="0">
                <a:solidFill>
                  <a:srgbClr val="0000FF"/>
                </a:solidFill>
              </a:rPr>
            </a:br>
            <a:endParaRPr lang="en-US" dirty="0">
              <a:solidFill>
                <a:srgbClr val="0000FF"/>
              </a:solidFill>
            </a:endParaRPr>
          </a:p>
        </p:txBody>
      </p:sp>
      <p:sp>
        <p:nvSpPr>
          <p:cNvPr id="3" name="Content Placeholder 2"/>
          <p:cNvSpPr>
            <a:spLocks noGrp="1"/>
          </p:cNvSpPr>
          <p:nvPr>
            <p:ph idx="1"/>
          </p:nvPr>
        </p:nvSpPr>
        <p:spPr/>
        <p:txBody>
          <a:bodyPr>
            <a:normAutofit/>
          </a:bodyPr>
          <a:lstStyle/>
          <a:p>
            <a:pPr>
              <a:buNone/>
            </a:pPr>
            <a:r>
              <a:rPr lang="en-GB" dirty="0" err="1" smtClean="0"/>
              <a:t>Molinini</a:t>
            </a:r>
            <a:r>
              <a:rPr lang="en-GB" dirty="0" smtClean="0"/>
              <a:t> takes </a:t>
            </a:r>
            <a:r>
              <a:rPr lang="en-GB" dirty="0"/>
              <a:t>a pluralist view of mathematical explanations of physical phenomena (henceforth: MEPP). This runs against Van </a:t>
            </a:r>
            <a:r>
              <a:rPr lang="en-GB" dirty="0" err="1"/>
              <a:t>Fraassen</a:t>
            </a:r>
            <a:r>
              <a:rPr lang="en-GB" dirty="0"/>
              <a:t>, Friedman (1974), </a:t>
            </a:r>
            <a:r>
              <a:rPr lang="en-GB" dirty="0" err="1"/>
              <a:t>Kitcher</a:t>
            </a:r>
            <a:r>
              <a:rPr lang="en-GB" dirty="0"/>
              <a:t> (1981) and Steiner (1978) who take the more common </a:t>
            </a:r>
            <a:r>
              <a:rPr lang="en-GB" dirty="0" smtClean="0"/>
              <a:t>monist </a:t>
            </a:r>
            <a:r>
              <a:rPr lang="en-GB" dirty="0"/>
              <a:t>view.</a:t>
            </a:r>
            <a:r>
              <a:rPr lang="en-GB" dirty="0" smtClean="0"/>
              <a:t> </a:t>
            </a:r>
          </a:p>
          <a:p>
            <a:pPr>
              <a:buNone/>
            </a:pPr>
            <a:r>
              <a:rPr lang="en-GB" dirty="0" smtClean="0"/>
              <a:t>The monist </a:t>
            </a:r>
            <a:r>
              <a:rPr lang="en-GB" dirty="0"/>
              <a:t>view is that there has to be a single theory, or single model, of </a:t>
            </a:r>
            <a:r>
              <a:rPr lang="en-GB" dirty="0" err="1" smtClean="0"/>
              <a:t>MEPPs</a:t>
            </a:r>
            <a:r>
              <a:rPr lang="en-GB" dirty="0" smtClean="0"/>
              <a:t>. </a:t>
            </a:r>
          </a:p>
          <a:p>
            <a:pPr>
              <a:buNone/>
            </a:pP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6083"/>
          </a:xfrm>
        </p:spPr>
        <p:txBody>
          <a:bodyPr>
            <a:normAutofit fontScale="90000"/>
          </a:bodyPr>
          <a:lstStyle/>
          <a:p>
            <a:r>
              <a:rPr lang="en-US" dirty="0" smtClean="0"/>
              <a:t>Pluralist </a:t>
            </a:r>
            <a:r>
              <a:rPr lang="en-US" dirty="0" err="1" smtClean="0"/>
              <a:t>MEPPs</a:t>
            </a:r>
            <a:endParaRPr lang="en-US" dirty="0"/>
          </a:p>
        </p:txBody>
      </p:sp>
      <p:sp>
        <p:nvSpPr>
          <p:cNvPr id="3" name="Content Placeholder 2"/>
          <p:cNvSpPr>
            <a:spLocks noGrp="1"/>
          </p:cNvSpPr>
          <p:nvPr>
            <p:ph idx="1"/>
          </p:nvPr>
        </p:nvSpPr>
        <p:spPr>
          <a:xfrm>
            <a:off x="457200" y="1010722"/>
            <a:ext cx="8229600" cy="5115442"/>
          </a:xfrm>
        </p:spPr>
        <p:txBody>
          <a:bodyPr>
            <a:normAutofit fontScale="70000" lnSpcReduction="20000"/>
          </a:bodyPr>
          <a:lstStyle/>
          <a:p>
            <a:pPr>
              <a:buNone/>
            </a:pPr>
            <a:r>
              <a:rPr lang="en-GB" dirty="0" smtClean="0"/>
              <a:t>A pluralist </a:t>
            </a:r>
            <a:r>
              <a:rPr lang="en-GB" dirty="0"/>
              <a:t>in mathematical explanation</a:t>
            </a:r>
            <a:r>
              <a:rPr lang="en-GB" dirty="0" smtClean="0"/>
              <a:t> thinks that: </a:t>
            </a:r>
            <a:r>
              <a:rPr lang="en-GB" dirty="0"/>
              <a:t>“What counts as a good explanation can vary from case to case, and we cannot design a single model able to capture all of these instances.” (</a:t>
            </a:r>
            <a:r>
              <a:rPr lang="en-GB" dirty="0" err="1"/>
              <a:t>Molinini</a:t>
            </a:r>
            <a:r>
              <a:rPr lang="en-GB" dirty="0"/>
              <a:t> 2010, 16).</a:t>
            </a:r>
            <a:r>
              <a:rPr lang="en-GB" dirty="0" smtClean="0"/>
              <a:t> </a:t>
            </a:r>
          </a:p>
          <a:p>
            <a:pPr>
              <a:buNone/>
            </a:pPr>
            <a:r>
              <a:rPr lang="en-GB" dirty="0" smtClean="0"/>
              <a:t>For </a:t>
            </a:r>
            <a:r>
              <a:rPr lang="en-GB" dirty="0" err="1" smtClean="0"/>
              <a:t>Molinini</a:t>
            </a:r>
            <a:r>
              <a:rPr lang="en-GB" dirty="0" smtClean="0"/>
              <a:t>, what makes </a:t>
            </a:r>
            <a:r>
              <a:rPr lang="en-GB" dirty="0"/>
              <a:t>cases different </a:t>
            </a:r>
            <a:r>
              <a:rPr lang="en-GB" dirty="0" smtClean="0"/>
              <a:t>are: </a:t>
            </a:r>
          </a:p>
          <a:p>
            <a:pPr marL="514350" indent="-514350">
              <a:buAutoNum type="alphaLcParenBoth"/>
            </a:pPr>
            <a:r>
              <a:rPr lang="en-GB" dirty="0" smtClean="0"/>
              <a:t>the </a:t>
            </a:r>
            <a:r>
              <a:rPr lang="en-GB" i="1" dirty="0"/>
              <a:t>intellectual </a:t>
            </a:r>
            <a:r>
              <a:rPr lang="en-GB" i="1" dirty="0" smtClean="0"/>
              <a:t>tools</a:t>
            </a:r>
            <a:endParaRPr lang="en-GB" dirty="0" smtClean="0"/>
          </a:p>
          <a:p>
            <a:pPr marL="514350" indent="-514350">
              <a:buAutoNum type="alphaLcParenBoth"/>
            </a:pPr>
            <a:r>
              <a:rPr lang="en-GB" dirty="0" smtClean="0"/>
              <a:t>the </a:t>
            </a:r>
            <a:r>
              <a:rPr lang="en-GB" i="1" dirty="0"/>
              <a:t>conceptual resources</a:t>
            </a:r>
            <a:r>
              <a:rPr lang="en-GB" dirty="0"/>
              <a:t> provided by different mathematical theories.</a:t>
            </a:r>
            <a:r>
              <a:rPr lang="en-GB" dirty="0" smtClean="0"/>
              <a:t> </a:t>
            </a:r>
          </a:p>
          <a:p>
            <a:pPr marL="514350" indent="-514350">
              <a:buNone/>
            </a:pPr>
            <a:r>
              <a:rPr lang="en-GB" dirty="0" smtClean="0"/>
              <a:t>An </a:t>
            </a:r>
            <a:r>
              <a:rPr lang="en-GB" dirty="0"/>
              <a:t>intellectual tool is: “an ability to reason while used in the practice of explaining.” (</a:t>
            </a:r>
            <a:r>
              <a:rPr lang="en-GB" dirty="0" err="1"/>
              <a:t>Molinini</a:t>
            </a:r>
            <a:r>
              <a:rPr lang="en-GB" dirty="0"/>
              <a:t> 2010, 352).</a:t>
            </a:r>
            <a:r>
              <a:rPr lang="en-GB" dirty="0" smtClean="0"/>
              <a:t> </a:t>
            </a:r>
          </a:p>
          <a:p>
            <a:pPr marL="514350" indent="-514350">
              <a:buNone/>
            </a:pPr>
            <a:r>
              <a:rPr lang="en-GB" dirty="0" smtClean="0"/>
              <a:t>A </a:t>
            </a:r>
            <a:r>
              <a:rPr lang="en-GB" dirty="0"/>
              <a:t>conceptual resource is “a concept which permits the use of our intellectual tools in a particular situation.” (</a:t>
            </a:r>
            <a:r>
              <a:rPr lang="en-GB" dirty="0" err="1"/>
              <a:t>Molinini</a:t>
            </a:r>
            <a:r>
              <a:rPr lang="en-GB" dirty="0"/>
              <a:t> 2010, 352)</a:t>
            </a:r>
            <a:r>
              <a:rPr lang="en-GB" dirty="0" smtClean="0"/>
              <a:t>.</a:t>
            </a:r>
          </a:p>
          <a:p>
            <a:pPr marL="514350" indent="-514350">
              <a:buNone/>
            </a:pPr>
            <a:r>
              <a:rPr lang="en-GB" dirty="0" smtClean="0"/>
              <a:t>Conceptual </a:t>
            </a:r>
            <a:r>
              <a:rPr lang="en-GB" dirty="0"/>
              <a:t>resources in mathematics give us mathematical concepts which allow us to analyse or see a physical situation in a certain way. We then use mathematics, as a tool to reason over that situation.</a:t>
            </a:r>
            <a:endParaRPr lang="en-GB" dirty="0" smtClean="0"/>
          </a:p>
          <a:p>
            <a:pPr>
              <a:buNone/>
            </a:pP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5805806"/>
          </a:xfrm>
        </p:spPr>
        <p:txBody>
          <a:bodyPr>
            <a:normAutofit fontScale="92500" lnSpcReduction="20000"/>
          </a:bodyPr>
          <a:lstStyle/>
          <a:p>
            <a:pPr>
              <a:buNone/>
            </a:pPr>
            <a:r>
              <a:rPr lang="en-GB" dirty="0"/>
              <a:t>Explanations in science are acts of communication. The more basic the concepts, the more immediate they are.</a:t>
            </a:r>
            <a:r>
              <a:rPr lang="en-GB" dirty="0" smtClean="0"/>
              <a:t> </a:t>
            </a:r>
            <a:r>
              <a:rPr lang="en-GB" dirty="0"/>
              <a:t>A logical axiom is an immediate judgment, in the sense that it cannot be further </a:t>
            </a:r>
            <a:r>
              <a:rPr lang="en-GB" dirty="0" smtClean="0"/>
              <a:t>justified </a:t>
            </a:r>
            <a:r>
              <a:rPr lang="en-GB" dirty="0"/>
              <a:t>by recourse to the scientific or mathematical theory.</a:t>
            </a:r>
            <a:r>
              <a:rPr lang="en-GB" dirty="0" smtClean="0"/>
              <a:t> </a:t>
            </a:r>
          </a:p>
          <a:p>
            <a:pPr>
              <a:buNone/>
            </a:pPr>
            <a:r>
              <a:rPr lang="en-GB" dirty="0" smtClean="0"/>
              <a:t>Instead</a:t>
            </a:r>
            <a:r>
              <a:rPr lang="en-GB" dirty="0"/>
              <a:t>, if we require further justification, then it will take another form – in this case in terms of other mathematical theories or by reference to philosophical considerations and arguments.</a:t>
            </a:r>
            <a:r>
              <a:rPr lang="en-GB" dirty="0" smtClean="0"/>
              <a:t> </a:t>
            </a:r>
          </a:p>
          <a:p>
            <a:pPr>
              <a:buNone/>
            </a:pPr>
            <a:r>
              <a:rPr lang="en-GB" dirty="0" smtClean="0"/>
              <a:t>Thus</a:t>
            </a:r>
            <a:r>
              <a:rPr lang="en-GB" dirty="0"/>
              <a:t>, we can conclude that, under </a:t>
            </a:r>
            <a:r>
              <a:rPr lang="en-GB" dirty="0" err="1"/>
              <a:t>Molinini’s</a:t>
            </a:r>
            <a:r>
              <a:rPr lang="en-GB" dirty="0"/>
              <a:t> conceptions of explanation in science, the logical relativity theory project is a perfect example of a mathematical explanation for physical phenomena. </a:t>
            </a: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556" b="1" u="sng" dirty="0">
                <a:solidFill>
                  <a:srgbClr val="0000FF"/>
                </a:solidFill>
              </a:rPr>
              <a:t>3. The Significance of Explanation in ZF for the Mathematical Pluralist</a:t>
            </a:r>
            <a:r>
              <a:rPr lang="en-GB" dirty="0"/>
              <a:t/>
            </a:r>
            <a:br>
              <a:rPr lang="en-GB" dirty="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GB" dirty="0"/>
              <a:t>ZF is </a:t>
            </a:r>
            <a:r>
              <a:rPr lang="en-GB" i="1" dirty="0"/>
              <a:t>central</a:t>
            </a:r>
            <a:r>
              <a:rPr lang="en-GB" dirty="0"/>
              <a:t> to mathematics for a community of logicians and mathematicians, but not in a </a:t>
            </a:r>
            <a:r>
              <a:rPr lang="en-GB" i="1" dirty="0"/>
              <a:t>foundational</a:t>
            </a:r>
            <a:r>
              <a:rPr lang="en-GB" dirty="0"/>
              <a:t> way. By ‘central’ I mean that it is a </a:t>
            </a:r>
            <a:r>
              <a:rPr lang="en-GB" i="1" dirty="0"/>
              <a:t>lingua franca</a:t>
            </a:r>
            <a:r>
              <a:rPr lang="en-GB" dirty="0"/>
              <a:t>, or a reference </a:t>
            </a:r>
            <a:r>
              <a:rPr lang="en-GB" dirty="0" smtClean="0"/>
              <a:t>point. For </a:t>
            </a:r>
            <a:r>
              <a:rPr lang="en-GB" dirty="0"/>
              <a:t>this community, they find it reassuring</a:t>
            </a:r>
            <a:r>
              <a:rPr lang="en-GB" dirty="0" smtClean="0"/>
              <a:t> when </a:t>
            </a:r>
            <a:r>
              <a:rPr lang="en-GB" dirty="0"/>
              <a:t>they can reduce their theory or their area of mathematics to ZF, or </a:t>
            </a:r>
            <a:r>
              <a:rPr lang="en-GB" dirty="0" smtClean="0"/>
              <a:t>they </a:t>
            </a:r>
            <a:r>
              <a:rPr lang="en-GB" dirty="0"/>
              <a:t>compare it to ZF by means of an </a:t>
            </a:r>
            <a:r>
              <a:rPr lang="en-GB" dirty="0" err="1"/>
              <a:t>equi</a:t>
            </a:r>
            <a:r>
              <a:rPr lang="en-GB" dirty="0"/>
              <a:t>-consistency proof, or </a:t>
            </a:r>
            <a:r>
              <a:rPr lang="en-GB" dirty="0" smtClean="0"/>
              <a:t>they </a:t>
            </a:r>
            <a:r>
              <a:rPr lang="en-GB" dirty="0"/>
              <a:t>indicate what is added to or subtracted from ZF to develop their theory. </a:t>
            </a: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20358"/>
            <a:ext cx="8229600" cy="5805806"/>
          </a:xfrm>
        </p:spPr>
        <p:txBody>
          <a:bodyPr>
            <a:normAutofit fontScale="85000" lnSpcReduction="20000"/>
          </a:bodyPr>
          <a:lstStyle/>
          <a:p>
            <a:pPr>
              <a:buNone/>
            </a:pPr>
            <a:r>
              <a:rPr lang="en-GB" dirty="0"/>
              <a:t>ZF receives a lot of confirmation in the form of crosschecking against other theories. The confirmation gives the theory a sense of objectivity and robustness. This is because the theory exercises </a:t>
            </a:r>
            <a:r>
              <a:rPr lang="en-GB" i="1" dirty="0"/>
              <a:t>cognitive command</a:t>
            </a:r>
            <a:r>
              <a:rPr lang="en-GB" dirty="0"/>
              <a:t>, in Wright’s (1992) sense of the term. That is, it is not a subjective, or individual, matter whether 3 is a subset of 8. We </a:t>
            </a:r>
            <a:r>
              <a:rPr lang="en-GB" i="1" dirty="0"/>
              <a:t>prove</a:t>
            </a:r>
            <a:r>
              <a:rPr lang="en-GB" dirty="0"/>
              <a:t> this, and proofs are public displays of reasoning. This makes ZF internally robust and objective, that is, each theorem follows from the axioms. So, part of the significance is the enjoyed objectivity, brought by proofs </a:t>
            </a:r>
            <a:r>
              <a:rPr lang="en-GB" dirty="0" smtClean="0"/>
              <a:t>subjected </a:t>
            </a:r>
            <a:r>
              <a:rPr lang="en-GB" dirty="0"/>
              <a:t>to </a:t>
            </a:r>
            <a:r>
              <a:rPr lang="en-GB" dirty="0" smtClean="0"/>
              <a:t>scrutiny.</a:t>
            </a:r>
          </a:p>
          <a:p>
            <a:pPr>
              <a:buNone/>
            </a:pPr>
            <a:r>
              <a:rPr lang="en-GB" dirty="0" smtClean="0"/>
              <a:t>These </a:t>
            </a:r>
            <a:r>
              <a:rPr lang="en-GB" dirty="0"/>
              <a:t>checks are also types of explanation. They are re-conceptualisations. When we can perceive the same object or theory from different angles, through the lens of different theories, we have another type of objectivity, what Wright calls ‘wide cosmological role’. </a:t>
            </a:r>
            <a:r>
              <a:rPr lang="en-GB" dirty="0" smtClean="0"/>
              <a:t> </a:t>
            </a:r>
            <a:endParaRPr lang="en-US" dirty="0"/>
          </a:p>
        </p:txBody>
      </p:sp>
      <p:sp>
        <p:nvSpPr>
          <p:cNvPr id="4" name="Footer Placeholder 3"/>
          <p:cNvSpPr>
            <a:spLocks noGrp="1"/>
          </p:cNvSpPr>
          <p:nvPr>
            <p:ph type="ftr" sz="quarter" idx="11"/>
          </p:nvPr>
        </p:nvSpPr>
        <p:spPr/>
        <p:txBody>
          <a:bodyPr/>
          <a:lstStyle/>
          <a:p>
            <a:r>
              <a:rPr lang="en-US" smtClean="0"/>
              <a:t>First International Conference on Logic and Relativity, Budapest Sept. 2012</a:t>
            </a:r>
            <a:endParaRPr lang="en-US"/>
          </a:p>
        </p:txBody>
      </p:sp>
      <p:sp>
        <p:nvSpPr>
          <p:cNvPr id="5" name="Slide Number Placeholder 4"/>
          <p:cNvSpPr>
            <a:spLocks noGrp="1"/>
          </p:cNvSpPr>
          <p:nvPr>
            <p:ph type="sldNum" sz="quarter" idx="12"/>
          </p:nvPr>
        </p:nvSpPr>
        <p:spPr/>
        <p:txBody>
          <a:bodyPr/>
          <a:lstStyle/>
          <a:p>
            <a:fld id="{0371CF3C-A09A-FF48-97CE-CF60364489C4}" type="slidenum">
              <a:rPr lang="en-US" smtClean="0"/>
              <a:pPr/>
              <a:t>8</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TotalTime>
  <Words>1579</Words>
  <Application>Microsoft Macintosh PowerPoint</Application>
  <PresentationFormat>On-screen Show (4:3)</PresentationFormat>
  <Paragraphs>65</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Office Theme</vt:lpstr>
      <vt:lpstr>The Epistemological Significance of Reducing the Relativity Theories to First-order Zermelo-Fraenkel Set Theory  Michèle Friend, Philosophy, George Washington University </vt:lpstr>
      <vt:lpstr>Slide 1</vt:lpstr>
      <vt:lpstr>1. The Relativity Theory Project </vt:lpstr>
      <vt:lpstr>Slide 3</vt:lpstr>
      <vt:lpstr>2. The Nature of the Logical Explanation of the Relativity Theories </vt:lpstr>
      <vt:lpstr>Pluralist MEPPs</vt:lpstr>
      <vt:lpstr>Slide 6</vt:lpstr>
      <vt:lpstr>3. The Significance of Explanation in ZF for the Mathematical Pluralist </vt:lpstr>
      <vt:lpstr>Slide 8</vt:lpstr>
      <vt:lpstr>Conclusion </vt:lpstr>
      <vt:lpstr>Slide 10</vt:lpstr>
      <vt:lpstr>Slide 11</vt:lpstr>
      <vt:lpstr>Slide 12</vt:lpstr>
    </vt:vector>
  </TitlesOfParts>
  <Company>The George Washington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Epistemological Significance of Reducing the Relativity Theories to First-order Zermelo-Fraenkel Set Theory  Michèle Friend, Philosophy, George Washington University </dc:title>
  <dc:creator>Academic Technologies</dc:creator>
  <cp:lastModifiedBy>Academic Technologies</cp:lastModifiedBy>
  <cp:revision>3</cp:revision>
  <dcterms:created xsi:type="dcterms:W3CDTF">2012-09-09T12:04:34Z</dcterms:created>
  <dcterms:modified xsi:type="dcterms:W3CDTF">2012-09-09T12:05:09Z</dcterms:modified>
</cp:coreProperties>
</file>