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32"/>
  </p:notesMasterIdLst>
  <p:handoutMasterIdLst>
    <p:handoutMasterId r:id="rId33"/>
  </p:handoutMasterIdLst>
  <p:sldIdLst>
    <p:sldId id="256" r:id="rId6"/>
    <p:sldId id="264" r:id="rId7"/>
    <p:sldId id="271" r:id="rId8"/>
    <p:sldId id="269" r:id="rId9"/>
    <p:sldId id="270" r:id="rId10"/>
    <p:sldId id="268" r:id="rId11"/>
    <p:sldId id="272" r:id="rId12"/>
    <p:sldId id="277" r:id="rId13"/>
    <p:sldId id="278" r:id="rId14"/>
    <p:sldId id="267" r:id="rId15"/>
    <p:sldId id="274" r:id="rId16"/>
    <p:sldId id="275" r:id="rId17"/>
    <p:sldId id="276" r:id="rId18"/>
    <p:sldId id="279" r:id="rId19"/>
    <p:sldId id="280" r:id="rId20"/>
    <p:sldId id="281" r:id="rId21"/>
    <p:sldId id="282" r:id="rId22"/>
    <p:sldId id="283" r:id="rId23"/>
    <p:sldId id="273" r:id="rId24"/>
    <p:sldId id="284" r:id="rId25"/>
    <p:sldId id="285" r:id="rId26"/>
    <p:sldId id="286" r:id="rId27"/>
    <p:sldId id="288" r:id="rId28"/>
    <p:sldId id="289" r:id="rId29"/>
    <p:sldId id="290" r:id="rId30"/>
    <p:sldId id="292" r:id="rId3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F6CAF-4F81-4E76-B6E3-80021DDFCB23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AEA19-ACDC-423F-A358-451B52C58D3B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B9CB4-CF11-4EAA-A1D6-7579E754D7C4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AF7A6-9D49-4230-8A43-6AF496C65714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</a:t>
            </a:fld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3E879D0-9F9A-4C28-A3D2-FCF330742F85}" type="datetime1">
              <a:rPr lang="en-US" smtClean="0"/>
              <a:pPr/>
              <a:t>9/4/2012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9/5/2012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16</a:t>
            </a:fld>
            <a:endParaRPr lang="nb-N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17</a:t>
            </a:fld>
            <a:endParaRPr lang="nb-N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18</a:t>
            </a:fld>
            <a:endParaRPr lang="nb-N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19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20</a:t>
            </a:fld>
            <a:endParaRPr lang="nb-N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21</a:t>
            </a:fld>
            <a:endParaRPr lang="nb-N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9/5/2012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22</a:t>
            </a:fld>
            <a:endParaRPr lang="nb-N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23</a:t>
            </a:fld>
            <a:endParaRPr lang="nb-N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24</a:t>
            </a:fld>
            <a:endParaRPr lang="nb-N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25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0CB9CB4-CF11-4EAA-A1D6-7579E754D7C4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AF7A6-9D49-4230-8A43-6AF496C65714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71600" y="2924944"/>
            <a:ext cx="5760640" cy="1224136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5760640" cy="1800200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5D49-611D-4325-A842-B2ED319DA20D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3AD8-2D2F-4F11-9873-9D78A0D241D2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E2123-43A3-4DB5-BA43-B61C0C1CA498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E7C5-7E80-414A-B0BD-A36BF4791F59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7A0E-641B-416B-B47D-AEFC9AA1C655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683568" y="6381328"/>
            <a:ext cx="2895600" cy="324000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5E34-6D5D-4323-A9D4-961CC7E47077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C80D-0D51-4556-93A0-B4444802BCEC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C8B3-29CA-433A-AFB9-21B60F26B023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851920" y="6381328"/>
            <a:ext cx="2133600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</a:lstStyle>
          <a:p>
            <a:fld id="{85DCD69A-8058-4578-A243-C46A431C8364}" type="datetime1">
              <a:rPr lang="en-US" smtClean="0"/>
              <a:pPr/>
              <a:t>9/4/2012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1552" y="6368839"/>
            <a:ext cx="468000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716B4F5-4E8A-47A3-8757-F451DD1FA7A2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11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475656" y="1988840"/>
            <a:ext cx="648072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Correspondence </a:t>
            </a:r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between Description Logic and Algebraic Logic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msmincho" charset="0"/>
                <a:cs typeface="msmincho" charset="0"/>
              </a:rPr>
              <a:t/>
            </a:r>
            <a:b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msmincho" charset="0"/>
                <a:cs typeface="msmincho" charset="0"/>
              </a:rPr>
            </a:br>
            <a:endParaRPr lang="nb-NO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1475656" y="4653136"/>
            <a:ext cx="5760640" cy="1296144"/>
          </a:xfrm>
        </p:spPr>
        <p:txBody>
          <a:bodyPr/>
          <a:lstStyle/>
          <a:p>
            <a:endParaRPr lang="nb-NO" dirty="0" smtClean="0"/>
          </a:p>
          <a:p>
            <a:pPr algn="ctr"/>
            <a:r>
              <a:rPr lang="en-GB" sz="2400" b="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msmincho" charset="0"/>
                <a:cs typeface="Times New Roman" pitchFamily="18" charset="0"/>
              </a:rPr>
              <a:t>Csizmazia</a:t>
            </a:r>
            <a:r>
              <a:rPr lang="en-GB" sz="2400" b="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msmincho" charset="0"/>
                <a:cs typeface="Times New Roman" pitchFamily="18" charset="0"/>
              </a:rPr>
              <a:t> </a:t>
            </a:r>
            <a:r>
              <a:rPr lang="en-GB" sz="2400" b="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msmincho" charset="0"/>
                <a:cs typeface="Times New Roman" pitchFamily="18" charset="0"/>
              </a:rPr>
              <a:t>Sándor</a:t>
            </a:r>
            <a:endParaRPr lang="nb-NO" sz="2400" b="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ABOX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(facts or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assertions): 0 order logic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TBOX(sentences): 1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order logic, but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o variable symbols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constants: C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(concept),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l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ogical symbols: 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(,),⊤,⊓,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∀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defined symbols: 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⊔,∃,⊥,≡,⊑,⊒</a:t>
            </a: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ABOX: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 order logic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TBOX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order logic, but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no variable symbols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constants: C (concept), R(role)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logical symbols: (,),⊤,⊓,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,∀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defined symbols: ⊔,∃,⊥,≡,⊑,⊒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Formulae: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,⊥,C⊓D,C⊔D,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endParaRPr lang="en-GB" sz="24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C⊑D,C⊒D,C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≡D</a:t>
            </a:r>
            <a:endParaRPr lang="en-GB" sz="24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4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ABOX: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 order logic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TBOX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order logic, but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no variable symbols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constants: C (concept), R(role)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logical symbols: (,),⊤,⊓,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,∀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defined symbols: ⊔,∃,⊥,≡,⊑,⊒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Formulae: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,⊥,C⊓D,C⊔D,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endParaRPr lang="en-GB" sz="24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C⊑D,C⊒D,C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≡D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∃R.⊤,∀R.⊥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</a:t>
            </a:r>
            <a:r>
              <a:rPr lang="nb-NO" dirty="0" smtClean="0"/>
              <a:t>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ABOX: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 order logic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TBOX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order logic, but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no variable symbols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constants: C (concept), R(role)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logical symbols: (,),⊤,⊓,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,∀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defined symbols: ⊔,∃,⊥,≡,⊑,⊒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Formulae: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,⊥,C⊓D,C⊔D,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endParaRPr lang="en-GB" sz="24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C⊑D,C⊒D,C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≡D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∃R.⊤,∀R.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⊥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∃R.C,∀R.C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semantic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6937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Meaning: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 		: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 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 		: R</a:t>
            </a:r>
            <a:r>
              <a:rPr lang="en-GB" sz="2600" baseline="33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 x ∆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 		 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⊥		 : ∅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C⊓D		 : C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⋂ D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endParaRPr lang="en-GB" sz="26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C⊔D		 : C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⋃ D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		 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 \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</a:p>
          <a:p>
            <a:pPr marL="742950" lvl="2" indent="-342900">
              <a:lnSpc>
                <a:spcPct val="90000"/>
              </a:lnSpc>
              <a:spcBef>
                <a:spcPts val="0"/>
              </a:spcBef>
              <a:buFontTx/>
              <a:buChar char="-"/>
            </a:pP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endParaRPr lang="en-GB" sz="2600" dirty="0" smtClean="0"/>
          </a:p>
          <a:p>
            <a:pPr marL="742950" lvl="2" indent="-342900">
              <a:buFontTx/>
              <a:buChar char="-"/>
            </a:pPr>
            <a:endParaRPr lang="en-GB" sz="2600" dirty="0" smtClean="0"/>
          </a:p>
          <a:p>
            <a:pPr marL="742950" lvl="2" indent="-342900">
              <a:buFontTx/>
              <a:buChar char="-"/>
            </a:pPr>
            <a:endParaRPr lang="en-GB" sz="2600" dirty="0" smtClean="0"/>
          </a:p>
          <a:p>
            <a:pPr marL="742950" lvl="2" indent="-342900">
              <a:buFontTx/>
              <a:buChar char="-"/>
            </a:pPr>
            <a:endParaRPr lang="en-GB" sz="2600" dirty="0" smtClean="0"/>
          </a:p>
          <a:p>
            <a:pPr>
              <a:buNone/>
            </a:pPr>
            <a:endParaRPr lang="nb-NO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semantic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Meaning: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 		: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 		: R</a:t>
            </a:r>
            <a:r>
              <a:rPr lang="en-GB" sz="2800" baseline="33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x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 	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⊥	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: ∅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C⊓D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 :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⋂ D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C⊔D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 :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⋃ D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endParaRPr lang="en-GB" sz="2800" baseline="330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 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\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∃R.⊤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	: {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x∊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|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∃y∊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((x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y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)∊R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)}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∀R.⊥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x∊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|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∀y∊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((x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y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)∊R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)}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∃R.C		: {x∊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|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∃y∊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(((x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y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)∊R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 ∧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y ∊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)}</a:t>
            </a:r>
          </a:p>
          <a:p>
            <a:pPr marL="742950" lvl="2" indent="-342900">
              <a:spcBef>
                <a:spcPts val="0"/>
              </a:spcBef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∀R.C		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x∊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|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∀y∊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(((x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y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)∊R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→y ∊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)}</a:t>
            </a:r>
          </a:p>
          <a:p>
            <a:pPr marL="742950" lvl="2" indent="-342900">
              <a:buFontTx/>
              <a:buChar char="-"/>
            </a:pPr>
            <a:endParaRPr lang="en-GB" sz="31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semantic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∃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brother.girl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: 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Marci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Sári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Kata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 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∀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brother.girl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: 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Marci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∃ brother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.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⊤	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: 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Marci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Sári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Kata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∀ brother.⊥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: </a:t>
            </a: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∅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31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Possible interpretations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Lucida Bright" pitchFamily="18" charset="0"/>
                <a:cs typeface="Times New Roman" pitchFamily="18" charset="0"/>
              </a:rPr>
              <a:t>Why are we looking for corresponding theories?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Has better utilities 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8" charset="0"/>
                <a:cs typeface="Times New Roman" pitchFamily="18" charset="0"/>
              </a:rPr>
              <a:t>Easier to proof theorems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Easier to implement, </a:t>
            </a:r>
            <a:r>
              <a:rPr lang="en-GB" sz="2400" dirty="0" err="1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algorithmise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31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Possible interpretations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Possible corresponding theories: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1</a:t>
            </a:r>
            <a:r>
              <a:rPr lang="en-GB" sz="2400" baseline="30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st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order two variable logic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FOL</a:t>
            </a:r>
            <a:r>
              <a:rPr lang="en-GB" sz="24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 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modal logic variant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GB" sz="2400" baseline="-33000" dirty="0" smtClean="0">
                <a:latin typeface="Times New Roman" pitchFamily="18" charset="0"/>
                <a:cs typeface="Times New Roman" pitchFamily="18" charset="0"/>
              </a:rPr>
              <a:t>(m)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fluted logic (FL)</a:t>
            </a:r>
          </a:p>
          <a:p>
            <a:pPr marL="742950" lvl="2" indent="-342900">
              <a:buFontTx/>
              <a:buChar char="-"/>
            </a:pP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Maslov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class (K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guarded fragments (GF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buFontTx/>
              <a:buChar char="-"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wo variable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polyadic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algebras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(PA</a:t>
            </a:r>
            <a:r>
              <a:rPr lang="en-GB" sz="24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31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Polyadic algebra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Why have I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chosen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GB" sz="2800" baseline="-33000" dirty="0" smtClean="0"/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constant objects could be connected to the  ALC constant roles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ALC constant: role “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brother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constant: 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brother </a:t>
            </a:r>
            <a:r>
              <a:rPr lang="en-GB" sz="2800" dirty="0" smtClean="0"/>
              <a:t>={</a:t>
            </a:r>
          </a:p>
          <a:p>
            <a:pPr marL="742950" lvl="2" indent="-342900">
              <a:buNone/>
            </a:pPr>
            <a:r>
              <a:rPr lang="en-GB" sz="2800" dirty="0" smtClean="0"/>
              <a:t>	(</a:t>
            </a:r>
            <a:r>
              <a:rPr lang="en-GB" sz="2800" dirty="0" err="1" smtClean="0"/>
              <a:t>Sári,Marci</a:t>
            </a:r>
            <a:r>
              <a:rPr lang="en-GB" sz="2800" dirty="0" smtClean="0"/>
              <a:t>), (</a:t>
            </a:r>
            <a:r>
              <a:rPr lang="en-GB" sz="2800" dirty="0" err="1" smtClean="0"/>
              <a:t>Kata,Marci</a:t>
            </a:r>
            <a:r>
              <a:rPr lang="en-GB" sz="2800" dirty="0" smtClean="0"/>
              <a:t>), (</a:t>
            </a:r>
            <a:r>
              <a:rPr lang="en-GB" sz="2800" dirty="0" err="1" smtClean="0"/>
              <a:t>Kata,Sári</a:t>
            </a:r>
            <a:r>
              <a:rPr lang="en-GB" sz="2800" dirty="0" smtClean="0"/>
              <a:t>),   </a:t>
            </a:r>
            <a:r>
              <a:rPr lang="en-GB" sz="2800" dirty="0" smtClean="0"/>
              <a:t> </a:t>
            </a:r>
            <a:r>
              <a:rPr lang="en-GB" sz="2800" dirty="0" smtClean="0"/>
              <a:t>(</a:t>
            </a:r>
            <a:r>
              <a:rPr lang="en-GB" sz="2800" dirty="0" err="1" smtClean="0"/>
              <a:t>Marci,Sári</a:t>
            </a:r>
            <a:r>
              <a:rPr lang="en-GB" sz="2800" dirty="0" smtClean="0"/>
              <a:t>), (</a:t>
            </a:r>
            <a:r>
              <a:rPr lang="en-GB" sz="2800" dirty="0" err="1" smtClean="0"/>
              <a:t>Marci,Kata</a:t>
            </a:r>
            <a:r>
              <a:rPr lang="en-GB" sz="2800" dirty="0" smtClean="0"/>
              <a:t>),(</a:t>
            </a:r>
            <a:r>
              <a:rPr lang="en-GB" sz="2800" dirty="0" err="1" smtClean="0"/>
              <a:t>Sári,Kata</a:t>
            </a:r>
            <a:r>
              <a:rPr lang="en-GB" sz="2800" dirty="0" smtClean="0"/>
              <a:t>)}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</a:t>
            </a:r>
            <a:r>
              <a:rPr lang="nb-NO" dirty="0" smtClean="0"/>
              <a:t>language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Polyadic algebra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Why have I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chosen ?</a:t>
            </a:r>
            <a:endParaRPr lang="en-GB" sz="2800" baseline="-33000" dirty="0" smtClean="0"/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constant objects could be connected to the  ALC constant concepts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ALC constant: concept “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girl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constant: 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girl </a:t>
            </a:r>
            <a:r>
              <a:rPr lang="en-GB" sz="2800" dirty="0" smtClean="0"/>
              <a:t>=</a:t>
            </a:r>
          </a:p>
          <a:p>
            <a:pPr marL="742950" lvl="2" indent="-342900">
              <a:buNone/>
            </a:pPr>
            <a:r>
              <a:rPr lang="en-GB" sz="2800" dirty="0" smtClean="0"/>
              <a:t>	{(</a:t>
            </a:r>
            <a:r>
              <a:rPr lang="en-GB" sz="2800" dirty="0" err="1" smtClean="0"/>
              <a:t>Sári,x</a:t>
            </a:r>
            <a:r>
              <a:rPr lang="en-GB" sz="2800" dirty="0" smtClean="0"/>
              <a:t>)| x</a:t>
            </a:r>
            <a:r>
              <a:rPr lang="en-GB" sz="2800" i="1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∊ ∆</a:t>
            </a:r>
            <a:r>
              <a:rPr lang="en-GB" sz="2800" dirty="0" smtClean="0"/>
              <a:t>} 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⋃ </a:t>
            </a:r>
            <a:r>
              <a:rPr lang="en-GB" sz="2800" dirty="0" smtClean="0"/>
              <a:t>{(</a:t>
            </a:r>
            <a:r>
              <a:rPr lang="en-GB" sz="2800" dirty="0" err="1" smtClean="0"/>
              <a:t>Kata,x</a:t>
            </a:r>
            <a:r>
              <a:rPr lang="en-GB" sz="2800" dirty="0" smtClean="0"/>
              <a:t>)| x</a:t>
            </a:r>
            <a:r>
              <a:rPr lang="en-GB" sz="2800" i="1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∊ ∆</a:t>
            </a:r>
            <a:r>
              <a:rPr lang="en-GB" sz="2800" dirty="0" smtClean="0"/>
              <a:t>}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Polyadic algebra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Why have I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chosen ?</a:t>
            </a:r>
            <a:endParaRPr lang="en-GB" sz="2800" baseline="-33000" dirty="0" smtClean="0"/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theory of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is decidable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theory of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ALC is interpretable in the theory of </a:t>
            </a:r>
            <a:r>
              <a:rPr lang="en-GB" sz="2800" dirty="0" smtClean="0"/>
              <a:t>PA</a:t>
            </a:r>
            <a:r>
              <a:rPr lang="en-GB" sz="2800" baseline="-33000" dirty="0" smtClean="0"/>
              <a:t>2</a:t>
            </a:r>
            <a:r>
              <a:rPr lang="en-GB" sz="2800" dirty="0" smtClean="0"/>
              <a:t> </a:t>
            </a:r>
            <a:endParaRPr lang="en-GB" sz="2800" dirty="0" smtClean="0"/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Polyadic algebra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two-dimensional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polyadic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algebra 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is:</a:t>
            </a:r>
            <a:endParaRPr lang="en-GB" sz="2800" baseline="-33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{A,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⋃, ⋂, ∼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,0,1,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P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S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}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=0,1)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742950" lvl="2" indent="-342900"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where: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is the universe of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⋃, ⋂,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∼ are the usual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boolean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operations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,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P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, 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S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are the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cylindrification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 exchange and substitution operations</a:t>
            </a: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5004048" y="24928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Interpretation of a ALC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ALC constants are interpreted in the theory of the two-dimensional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polyadic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algebra 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as:</a:t>
            </a:r>
            <a:endParaRPr lang="en-GB" sz="2800" baseline="-33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solidFill>
                  <a:schemeClr val="tx1"/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⊤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		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1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GB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			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∙d</a:t>
            </a:r>
            <a:r>
              <a:rPr lang="en-GB" sz="2800" baseline="-33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S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where: ( 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800" baseline="-33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&lt;2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i≠j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800" baseline="-33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is the defined diagonal symbol )</a:t>
            </a: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5004048" y="24928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Interpretation of a </a:t>
            </a:r>
            <a:r>
              <a:rPr lang="nb-NO" dirty="0" smtClean="0"/>
              <a:t>ALC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 ALC operations are interpreted in the theory of the two-dimensional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polyadic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algebra 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as:</a:t>
            </a:r>
            <a:endParaRPr lang="en-GB" sz="2800" baseline="-33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⊔,⊓,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,⊑		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 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	⋃</a:t>
            </a:r>
            <a:r>
              <a:rPr lang="en-GB" sz="2800" dirty="0" smtClean="0">
                <a:latin typeface="Lucida Bright" pitchFamily="16" charset="0"/>
                <a:ea typeface="Lucida Bright" pitchFamily="16" charset="0"/>
                <a:cs typeface="Lucida Bright" pitchFamily="16" charset="0"/>
              </a:rPr>
              <a:t>, ⋂, ∼, ⊆ </a:t>
            </a:r>
            <a:endParaRPr lang="en-GB" sz="2800" dirty="0" smtClean="0">
              <a:latin typeface="Lucida Bright" pitchFamily="16" charset="0"/>
              <a:ea typeface="Lucida Bright" pitchFamily="16" charset="0"/>
              <a:cs typeface="Lucida Bright" pitchFamily="16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∃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R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.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			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	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</a:t>
            </a:r>
            <a:r>
              <a:rPr lang="en-GB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r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∙</a:t>
            </a:r>
            <a:r>
              <a:rPr lang="en-GB" sz="28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S</a:t>
            </a:r>
            <a:r>
              <a:rPr lang="en-GB" sz="2800" baseline="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</a:t>
            </a:r>
            <a:r>
              <a:rPr lang="en-GB" sz="2800" baseline="-33000" dirty="0" err="1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j</a:t>
            </a:r>
            <a:r>
              <a:rPr lang="en-GB" sz="2800" baseline="-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)) 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  </a:t>
            </a:r>
          </a:p>
          <a:p>
            <a:pPr marL="742950" lvl="2" indent="-342900">
              <a:buNone/>
            </a:pP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	where: 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(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&lt;2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i≠j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∆(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)= {j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},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800" baseline="-33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r, 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)</a:t>
            </a: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5004048" y="24928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Result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Theorem: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The valid theorems of ALC are valid theorems of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/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Proof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: (simple)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the axiom schemas of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ALC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are proved to be valid theorems of PA</a:t>
            </a:r>
            <a:r>
              <a:rPr lang="en-GB" sz="2800" baseline="-33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ea typeface="Lucida Bright" pitchFamily="16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nb-NO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  <p:sp>
        <p:nvSpPr>
          <p:cNvPr id="6" name="TextBox 5"/>
          <p:cNvSpPr txBox="1"/>
          <p:nvPr/>
        </p:nvSpPr>
        <p:spPr>
          <a:xfrm>
            <a:off x="5004048" y="24928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Plans and </a:t>
            </a:r>
            <a:r>
              <a:rPr lang="nb-NO" dirty="0" smtClean="0"/>
              <a:t>Thanks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Plans</a:t>
            </a:r>
          </a:p>
          <a:p>
            <a:r>
              <a:rPr lang="nb-NO" dirty="0" smtClean="0"/>
              <a:t>Suggestions  (sandor.csizmazia@t-online.hu)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algn="ctr">
              <a:buNone/>
            </a:pPr>
            <a:r>
              <a:rPr lang="nb-NO" sz="3600" i="1" dirty="0" smtClean="0"/>
              <a:t>Thanks for your attention</a:t>
            </a:r>
            <a:endParaRPr lang="nb-NO" sz="36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5D49-611D-4325-A842-B2ED319DA20D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ABOX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(facts or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assertions):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0-order logic</a:t>
            </a:r>
            <a:endParaRPr lang="nb-NO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ABOX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(facts or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assertions):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0-order logic, with: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Relation symbols: C (concept),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role)</a:t>
            </a:r>
          </a:p>
          <a:p>
            <a:pPr>
              <a:buNone/>
            </a:pP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ABOX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(facts or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assertions):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0-order logic, with: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Relation symbols: C (concept),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role)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Logical symbols: (,)</a:t>
            </a:r>
          </a:p>
          <a:p>
            <a:pPr lvl="1"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ABOX(facts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assertions): 0-order logic, with: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Relation symbols: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(concept), R (role)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Logical symbols: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(,)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onstants: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b (the named element of the ∆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univers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dirty="0" smtClean="0"/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syntax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Description Logic (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): Variant </a:t>
            </a:r>
            <a:r>
              <a:rPr lang="en-GB" sz="2600" i="1" dirty="0" smtClean="0">
                <a:latin typeface="Times New Roman" pitchFamily="18" charset="0"/>
                <a:cs typeface="Times New Roman" pitchFamily="18" charset="0"/>
              </a:rPr>
              <a:t>ALC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ABOX(facts or assertions): 0-order logic, with: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Relation symbols: C (concept),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 (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role)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Logical symbols: (,)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Constants: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(the named element of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the ∆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univers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Formulae: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C(x)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R(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dirty="0" smtClean="0"/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</a:t>
            </a:r>
            <a:r>
              <a:rPr lang="nb-NO" dirty="0" smtClean="0"/>
              <a:t>semantic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meaning:</a:t>
            </a: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Let „x, y” named constant symbols: „x, y” are elements of the ∆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univers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C(x) :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6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baseline="3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C</a:t>
            </a:r>
            <a:r>
              <a:rPr lang="en-GB" sz="26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R(x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 : (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6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GB" sz="26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6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 x 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∆</a:t>
            </a:r>
            <a:endParaRPr lang="en-GB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dirty="0" smtClean="0"/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ALC </a:t>
            </a:r>
            <a:r>
              <a:rPr lang="nb-NO" dirty="0" smtClean="0"/>
              <a:t>semantic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meaning: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 names: „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 are elements of the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∆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univers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C(x) :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8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aseline="3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 C</a:t>
            </a:r>
            <a:r>
              <a:rPr lang="en-GB" sz="2800" baseline="330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I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 : 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sz="28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,y</a:t>
            </a:r>
            <a:r>
              <a:rPr lang="en-GB" sz="2800" baseline="33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⊆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 x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∆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xample: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Marci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Sári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ea typeface="Lucida Bright" pitchFamily="16" charset="0"/>
                <a:cs typeface="Times New Roman" pitchFamily="18" charset="0"/>
              </a:rPr>
              <a:t>∊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∆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univers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oy(Marci), girl(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Sári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girl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buFontTx/>
              <a:buChar char="-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brother(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Sári,Marci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brother(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Kata,Marci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 brother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Kata,Sári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  brother(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Marci,Sári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 brother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Marci,Kata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brother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Sári,Kata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lvl="2" indent="-342900">
              <a:buFontTx/>
              <a:buChar char="-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None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buFontTx/>
              <a:buChar char="-"/>
            </a:pPr>
            <a:endParaRPr lang="en-GB" dirty="0" smtClean="0"/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CDE5-29B7-4211-9347-7F36BC1C5E3A}" type="datetime1">
              <a:rPr lang="en-US" smtClean="0"/>
              <a:pPr/>
              <a:t>9/10/2012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kla_Shared_Services">
  <a:themeElements>
    <a:clrScheme name="Orkla farger">
      <a:dk1>
        <a:srgbClr val="212121"/>
      </a:dk1>
      <a:lt1>
        <a:srgbClr val="FFFFFF"/>
      </a:lt1>
      <a:dk2>
        <a:srgbClr val="212121"/>
      </a:dk2>
      <a:lt2>
        <a:srgbClr val="FFFFFF"/>
      </a:lt2>
      <a:accent1>
        <a:srgbClr val="0066FF"/>
      </a:accent1>
      <a:accent2>
        <a:srgbClr val="E36C09"/>
      </a:accent2>
      <a:accent3>
        <a:srgbClr val="CC0000"/>
      </a:accent3>
      <a:accent4>
        <a:srgbClr val="FFCC00"/>
      </a:accent4>
      <a:accent5>
        <a:srgbClr val="CCECFF"/>
      </a:accent5>
      <a:accent6>
        <a:srgbClr val="F79646"/>
      </a:accent6>
      <a:hlink>
        <a:srgbClr val="0000FF"/>
      </a:hlink>
      <a:folHlink>
        <a:srgbClr val="CC0000"/>
      </a:folHlink>
    </a:clrScheme>
    <a:fontScheme name="Orkla tittelsid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1B267940030344B3160BADC3426560" ma:contentTypeVersion="1" ma:contentTypeDescription="Create a new document." ma:contentTypeScope="" ma:versionID="564555d1e84403f3d5b98b19103118be">
  <xsd:schema xmlns:xsd="http://www.w3.org/2001/XMLSchema" xmlns:p="http://schemas.microsoft.com/office/2006/metadata/properties" xmlns:ns2="eb326f36-bde1-49e0-9907-0ac7fd1ce781" targetNamespace="http://schemas.microsoft.com/office/2006/metadata/properties" ma:root="true" ma:fieldsID="7e9a39103faf6674f01e7548e566a6a5" ns2:_="">
    <xsd:import namespace="eb326f36-bde1-49e0-9907-0ac7fd1ce7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b326f36-bde1-49e0-9907-0ac7fd1ce781" elementFormDefault="qualified">
    <xsd:import namespace="http://schemas.microsoft.com/office/2006/documentManagement/type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EDCE75E-0E6C-4364-8925-83FF4BB5BD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D2ECD7-2AF3-4C27-817D-AF7BE8B0E07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BBA112D-D00B-4618-833F-E200333199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26f36-bde1-49e0-9907-0ac7fd1ce78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2D5361A0-35AC-499C-9933-FE2AA511D482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b326f36-bde1-49e0-9907-0ac7fd1ce781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Orkla_Shared_Services</Template>
  <TotalTime>8814</TotalTime>
  <Words>974</Words>
  <Application>Microsoft Office PowerPoint</Application>
  <PresentationFormat>On-screen Show (4:3)</PresentationFormat>
  <Paragraphs>314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Orkla_Shared_Services</vt:lpstr>
      <vt:lpstr>Correspondence between Description Logic and Algebraic Logic </vt:lpstr>
      <vt:lpstr>ALC language</vt:lpstr>
      <vt:lpstr>ALC syntax</vt:lpstr>
      <vt:lpstr>ALC syntax</vt:lpstr>
      <vt:lpstr>ALC syntax</vt:lpstr>
      <vt:lpstr>ALC syntax</vt:lpstr>
      <vt:lpstr>ALC syntax</vt:lpstr>
      <vt:lpstr>ALC semantic</vt:lpstr>
      <vt:lpstr>ALC semantic</vt:lpstr>
      <vt:lpstr>ALC syntax</vt:lpstr>
      <vt:lpstr>ALC syntax</vt:lpstr>
      <vt:lpstr>ALC syntax</vt:lpstr>
      <vt:lpstr>ALC syntax</vt:lpstr>
      <vt:lpstr>ALC semantic</vt:lpstr>
      <vt:lpstr>ALC semantic</vt:lpstr>
      <vt:lpstr>ALC semantic</vt:lpstr>
      <vt:lpstr>Possible interpretations</vt:lpstr>
      <vt:lpstr>Possible interpretations</vt:lpstr>
      <vt:lpstr>Polyadic algebra</vt:lpstr>
      <vt:lpstr>Polyadic algebra</vt:lpstr>
      <vt:lpstr>Polyadic algebra</vt:lpstr>
      <vt:lpstr>Polyadic algebra</vt:lpstr>
      <vt:lpstr>Interpretation of a ALC</vt:lpstr>
      <vt:lpstr>Interpretation of a ALC</vt:lpstr>
      <vt:lpstr>Result</vt:lpstr>
      <vt:lpstr>Plans and Thanks</vt:lpstr>
    </vt:vector>
  </TitlesOfParts>
  <Company>Origo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method for BI</dc:title>
  <dc:creator>marnes</dc:creator>
  <cp:lastModifiedBy>scsizm</cp:lastModifiedBy>
  <cp:revision>199</cp:revision>
  <dcterms:created xsi:type="dcterms:W3CDTF">2012-08-23T13:03:13Z</dcterms:created>
  <dcterms:modified xsi:type="dcterms:W3CDTF">2012-09-10T17:26:06Z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0x0101008E1B267940030344B3160BADC3426560</vt:lpwstr>
  </property>
</Properties>
</file>