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7" r:id="rId2"/>
    <p:sldId id="679" r:id="rId3"/>
    <p:sldId id="701" r:id="rId4"/>
    <p:sldId id="700" r:id="rId5"/>
    <p:sldId id="702" r:id="rId6"/>
    <p:sldId id="703" r:id="rId7"/>
    <p:sldId id="705" r:id="rId8"/>
    <p:sldId id="706" r:id="rId9"/>
    <p:sldId id="707" r:id="rId10"/>
    <p:sldId id="698" r:id="rId11"/>
    <p:sldId id="674" r:id="rId12"/>
    <p:sldId id="681" r:id="rId13"/>
    <p:sldId id="710" r:id="rId14"/>
    <p:sldId id="711" r:id="rId15"/>
    <p:sldId id="683" r:id="rId16"/>
    <p:sldId id="686" r:id="rId17"/>
    <p:sldId id="687" r:id="rId18"/>
    <p:sldId id="688" r:id="rId19"/>
    <p:sldId id="689" r:id="rId20"/>
    <p:sldId id="690" r:id="rId21"/>
    <p:sldId id="715" r:id="rId22"/>
    <p:sldId id="714" r:id="rId23"/>
    <p:sldId id="716" r:id="rId24"/>
    <p:sldId id="717" r:id="rId25"/>
    <p:sldId id="719" r:id="rId26"/>
    <p:sldId id="720" r:id="rId27"/>
    <p:sldId id="721" r:id="rId28"/>
    <p:sldId id="722" r:id="rId29"/>
    <p:sldId id="718" r:id="rId30"/>
    <p:sldId id="724" r:id="rId31"/>
    <p:sldId id="723" r:id="rId32"/>
    <p:sldId id="709" r:id="rId33"/>
    <p:sldId id="694" r:id="rId34"/>
    <p:sldId id="695" r:id="rId35"/>
    <p:sldId id="696" r:id="rId36"/>
    <p:sldId id="697" r:id="rId37"/>
    <p:sldId id="678" r:id="rId38"/>
    <p:sldId id="712" r:id="rId39"/>
    <p:sldId id="713" r:id="rId40"/>
  </p:sldIdLst>
  <p:sldSz cx="9144000" cy="6858000" type="screen4x3"/>
  <p:notesSz cx="14630400" cy="19102388"/>
  <p:embeddedFontLst>
    <p:embeddedFont>
      <p:font typeface="Euclid Extra" panose="02050502000505020303" pitchFamily="18" charset="2"/>
      <p:regular r:id="rId43"/>
      <p:bold r:id="rId44"/>
    </p:embeddedFont>
    <p:embeddedFont>
      <p:font typeface="Copperplate Gothic Light" panose="020E0507020206020404" pitchFamily="34" charset="0"/>
      <p:regular r:id="rId45"/>
    </p:embeddedFont>
    <p:embeddedFont>
      <p:font typeface="Euclid Math Two" panose="02050601010101010101" pitchFamily="18" charset="2"/>
      <p:regular r:id="rId46"/>
      <p:bold r:id="rId47"/>
    </p:embeddedFont>
    <p:embeddedFont>
      <p:font typeface="Comic Sans MS" panose="030F0702030302020204" pitchFamily="66" charset="0"/>
      <p:regular r:id="rId48"/>
      <p:bold r:id="rId49"/>
    </p:embeddedFont>
    <p:embeddedFont>
      <p:font typeface="Euclid Symbol" panose="05050102010706020507" pitchFamily="18" charset="2"/>
      <p:regular r:id="rId50"/>
      <p:bold r:id="rId51"/>
      <p:italic r:id="rId52"/>
      <p:boldItalic r:id="rId53"/>
    </p:embeddedFont>
    <p:embeddedFont>
      <p:font typeface="Lucida Calligraphy" panose="03010101010101010101" pitchFamily="66" charset="0"/>
      <p:regular r:id="rId54"/>
    </p:embeddedFont>
    <p:embeddedFont>
      <p:font typeface="Calibri" panose="020F0502020204030204" pitchFamily="34" charset="0"/>
      <p:regular r:id="rId55"/>
      <p:bold r:id="rId56"/>
      <p:italic r:id="rId57"/>
      <p:boldItalic r:id="rId58"/>
    </p:embeddedFont>
    <p:embeddedFont>
      <p:font typeface="Euclid Math One" panose="05050601010101010101" pitchFamily="18" charset="2"/>
      <p:regular r:id="rId59"/>
      <p:bold r:id="rId60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72CCB"/>
    <a:srgbClr val="FFFF99"/>
    <a:srgbClr val="FFCCCC"/>
    <a:srgbClr val="000000"/>
    <a:srgbClr val="FF0000"/>
    <a:srgbClr val="990099"/>
    <a:srgbClr val="CC0099"/>
    <a:srgbClr val="F3BFFF"/>
    <a:srgbClr val="FF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80" autoAdjust="0"/>
    <p:restoredTop sz="93963" autoAdjust="0"/>
  </p:normalViewPr>
  <p:slideViewPr>
    <p:cSldViewPr>
      <p:cViewPr varScale="1">
        <p:scale>
          <a:sx n="76" d="100"/>
          <a:sy n="76" d="100"/>
        </p:scale>
        <p:origin x="-66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openxmlformats.org/officeDocument/2006/relationships/font" Target="fonts/font5.fntdata"/><Relationship Id="rId50" Type="http://schemas.openxmlformats.org/officeDocument/2006/relationships/font" Target="fonts/font8.fntdata"/><Relationship Id="rId55" Type="http://schemas.openxmlformats.org/officeDocument/2006/relationships/font" Target="fonts/font13.fntdata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54" Type="http://schemas.openxmlformats.org/officeDocument/2006/relationships/font" Target="fonts/font12.fntdata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font" Target="fonts/font3.fntdata"/><Relationship Id="rId53" Type="http://schemas.openxmlformats.org/officeDocument/2006/relationships/font" Target="fonts/font11.fntdata"/><Relationship Id="rId58" Type="http://schemas.openxmlformats.org/officeDocument/2006/relationships/font" Target="fonts/font1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font" Target="fonts/font7.fntdata"/><Relationship Id="rId57" Type="http://schemas.openxmlformats.org/officeDocument/2006/relationships/font" Target="fonts/font15.fntdata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2.fntdata"/><Relationship Id="rId52" Type="http://schemas.openxmlformats.org/officeDocument/2006/relationships/font" Target="fonts/font10.fntdata"/><Relationship Id="rId60" Type="http://schemas.openxmlformats.org/officeDocument/2006/relationships/font" Target="fonts/font1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1.fntdata"/><Relationship Id="rId48" Type="http://schemas.openxmlformats.org/officeDocument/2006/relationships/font" Target="fonts/font6.fntdata"/><Relationship Id="rId56" Type="http://schemas.openxmlformats.org/officeDocument/2006/relationships/font" Target="fonts/font14.fntdata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font" Target="fonts/font9.fntdata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4.fntdata"/><Relationship Id="rId59" Type="http://schemas.openxmlformats.org/officeDocument/2006/relationships/font" Target="fonts/font17.fntdata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1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11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11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11.wmf"/><Relationship Id="rId4" Type="http://schemas.openxmlformats.org/officeDocument/2006/relationships/image" Target="../media/image32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340475" cy="9556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8286750" y="0"/>
            <a:ext cx="6340475" cy="9556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F70BB25-E0A7-4D9B-A53D-D2164EFF172D}" type="datetimeFigureOut">
              <a:rPr lang="hu-HU"/>
              <a:pPr>
                <a:defRPr/>
              </a:pPr>
              <a:t>2017.08.25.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18143538"/>
            <a:ext cx="6340475" cy="9556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8286750" y="18143538"/>
            <a:ext cx="6340475" cy="9556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749007A-8B52-4368-BDD6-30FBF87185E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67080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340475" cy="9556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8286750" y="0"/>
            <a:ext cx="6340475" cy="9556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0644494-5D77-4717-9893-9B8B2BB1207B}" type="datetimeFigureOut">
              <a:rPr lang="hu-HU"/>
              <a:pPr>
                <a:defRPr/>
              </a:pPr>
              <a:t>2017.08.25.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2538413" y="1431925"/>
            <a:ext cx="9553575" cy="7164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smtClean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1463675" y="9074150"/>
            <a:ext cx="11703050" cy="8596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18143538"/>
            <a:ext cx="6340475" cy="9556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8286750" y="18143538"/>
            <a:ext cx="6340475" cy="9556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DDB0101-E22C-42B8-831B-3800847B848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434225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smtClean="0"/>
          </a:p>
        </p:txBody>
      </p:sp>
      <p:sp>
        <p:nvSpPr>
          <p:cNvPr id="41988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41AA5AE-7616-4C1E-882F-CE2536F78DD8}" type="slidenum">
              <a:rPr lang="hu-HU" smtClean="0"/>
              <a:pPr/>
              <a:t>1</a:t>
            </a:fld>
            <a:endParaRPr lang="hu-H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/>
              <a:t>August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EA168-1176-4C35-9D1A-A2841FB9D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/>
              <a:t>August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6A98F3-8203-49EE-8418-F50B1D54C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/>
              <a:t>August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6FF98-1081-468C-8DC4-4EBEB83D3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/>
              <a:t>August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D3526-3F87-4004-82AE-EEAF8A2332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/>
              <a:t>August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45FFA-B07E-403A-BDF2-B3E0E7D81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/>
              <a:t>August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BDB07-65B4-4068-A092-6D9E0EE304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/>
              <a:t>August 2017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A5745-938F-4295-ABB8-A328B8F82D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/>
              <a:t>August 2017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F7CDD-AB83-43A5-B414-0905E82FAB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/>
              <a:t>August 2017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E718B-478B-4554-9C13-D281783F4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/>
              <a:t>August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9796D-ED66-43CC-8729-D515E96D9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/>
              <a:t>August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3FC50-A8F3-473D-8BC1-154A645DDB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hu-HU" smtClean="0"/>
              <a:t>August 2017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163EEE1-2939-4E7A-82C2-0CABCF8A7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1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18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11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11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1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1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11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1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1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1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11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19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29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32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46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204697" y="994321"/>
            <a:ext cx="6744154" cy="1692771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 algn="ctr">
              <a:lnSpc>
                <a:spcPct val="130000"/>
              </a:lnSpc>
            </a:pPr>
            <a:r>
              <a:rPr lang="hu-HU" sz="4400" smtClean="0">
                <a:solidFill>
                  <a:srgbClr val="000000"/>
                </a:solidFill>
                <a:latin typeface="Comic Sans MS" pitchFamily="66" charset="0"/>
              </a:rPr>
              <a:t>Hyperfinite graphs</a:t>
            </a:r>
            <a:endParaRPr lang="en-US" sz="4400" dirty="0" smtClean="0">
              <a:solidFill>
                <a:srgbClr val="000000"/>
              </a:solidFill>
              <a:latin typeface="Comic Sans MS" pitchFamily="66" charset="0"/>
            </a:endParaRPr>
          </a:p>
          <a:p>
            <a:pPr algn="ctr">
              <a:lnSpc>
                <a:spcPct val="130000"/>
              </a:lnSpc>
            </a:pPr>
            <a:r>
              <a:rPr lang="hu-HU" sz="3600" smtClean="0">
                <a:latin typeface="Comic Sans MS" pitchFamily="66" charset="0"/>
              </a:rPr>
              <a:t>and combinatorial optimization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816168" y="3289300"/>
            <a:ext cx="5371983" cy="2554545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pPr algn="ctr">
              <a:lnSpc>
                <a:spcPct val="160000"/>
              </a:lnSpc>
            </a:pPr>
            <a:r>
              <a:rPr lang="en-US" sz="2800" dirty="0">
                <a:solidFill>
                  <a:srgbClr val="0000CC"/>
                </a:solidFill>
                <a:latin typeface="Copperplate Gothic Light" pitchFamily="34" charset="0"/>
              </a:rPr>
              <a:t>L</a:t>
            </a:r>
            <a:r>
              <a:rPr lang="hu-HU" sz="2800" dirty="0">
                <a:solidFill>
                  <a:srgbClr val="0000CC"/>
                </a:solidFill>
                <a:latin typeface="Copperplate Gothic Light" pitchFamily="34" charset="0"/>
              </a:rPr>
              <a:t>á</a:t>
            </a:r>
            <a:r>
              <a:rPr lang="en-US" sz="2800" dirty="0" err="1">
                <a:solidFill>
                  <a:srgbClr val="0000CC"/>
                </a:solidFill>
                <a:latin typeface="Copperplate Gothic Light" pitchFamily="34" charset="0"/>
              </a:rPr>
              <a:t>szl</a:t>
            </a:r>
            <a:r>
              <a:rPr lang="hu-HU" sz="2800" dirty="0">
                <a:solidFill>
                  <a:srgbClr val="0000CC"/>
                </a:solidFill>
                <a:latin typeface="Copperplate Gothic Light" pitchFamily="34" charset="0"/>
              </a:rPr>
              <a:t>ó</a:t>
            </a:r>
            <a:r>
              <a:rPr lang="en-US" sz="2800" dirty="0">
                <a:solidFill>
                  <a:srgbClr val="0000CC"/>
                </a:solidFill>
                <a:latin typeface="Copperplate Gothic Light" pitchFamily="34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Copperplate Gothic Light" pitchFamily="34" charset="0"/>
              </a:rPr>
              <a:t>Lov</a:t>
            </a:r>
            <a:r>
              <a:rPr lang="hu-HU" sz="2800" dirty="0">
                <a:solidFill>
                  <a:srgbClr val="0000CC"/>
                </a:solidFill>
                <a:latin typeface="Copperplate Gothic Light" pitchFamily="34" charset="0"/>
              </a:rPr>
              <a:t>á</a:t>
            </a:r>
            <a:r>
              <a:rPr lang="en-US" sz="2800" dirty="0" err="1">
                <a:solidFill>
                  <a:srgbClr val="0000CC"/>
                </a:solidFill>
                <a:latin typeface="Copperplate Gothic Light" pitchFamily="34" charset="0"/>
              </a:rPr>
              <a:t>sz</a:t>
            </a:r>
            <a:r>
              <a:rPr lang="en-US" dirty="0">
                <a:solidFill>
                  <a:srgbClr val="0000CC"/>
                </a:solidFill>
                <a:latin typeface="Comic Sans MS" pitchFamily="66" charset="0"/>
              </a:rPr>
              <a:t> </a:t>
            </a:r>
          </a:p>
          <a:p>
            <a:pPr algn="ctr">
              <a:lnSpc>
                <a:spcPct val="160000"/>
              </a:lnSpc>
            </a:pPr>
            <a:r>
              <a:rPr lang="hu-HU" smtClean="0">
                <a:solidFill>
                  <a:srgbClr val="0000CC"/>
                </a:solidFill>
                <a:latin typeface="Comic Sans MS" pitchFamily="66" charset="0"/>
              </a:rPr>
              <a:t>Hungarian Academy of Sciences</a:t>
            </a:r>
          </a:p>
          <a:p>
            <a:pPr algn="ctr">
              <a:lnSpc>
                <a:spcPct val="160000"/>
              </a:lnSpc>
            </a:pPr>
            <a:r>
              <a:rPr lang="hu-HU" smtClean="0">
                <a:solidFill>
                  <a:srgbClr val="0000CC"/>
                </a:solidFill>
                <a:latin typeface="Comic Sans MS" pitchFamily="66" charset="0"/>
              </a:rPr>
              <a:t>and</a:t>
            </a:r>
          </a:p>
          <a:p>
            <a:pPr algn="ctr">
              <a:lnSpc>
                <a:spcPct val="160000"/>
              </a:lnSpc>
            </a:pPr>
            <a:r>
              <a:rPr lang="en-US" smtClean="0">
                <a:solidFill>
                  <a:srgbClr val="0000CC"/>
                </a:solidFill>
                <a:latin typeface="Comic Sans MS" pitchFamily="66" charset="0"/>
              </a:rPr>
              <a:t>Eötvös </a:t>
            </a:r>
            <a:r>
              <a:rPr lang="en-US" dirty="0" err="1">
                <a:solidFill>
                  <a:srgbClr val="0000CC"/>
                </a:solidFill>
                <a:latin typeface="Comic Sans MS" pitchFamily="66" charset="0"/>
              </a:rPr>
              <a:t>Lor</a:t>
            </a:r>
            <a:r>
              <a:rPr lang="hu-HU" dirty="0" err="1">
                <a:solidFill>
                  <a:srgbClr val="0000CC"/>
                </a:solidFill>
                <a:latin typeface="Comic Sans MS" pitchFamily="66" charset="0"/>
              </a:rPr>
              <a:t>ánd</a:t>
            </a:r>
            <a:r>
              <a:rPr lang="hu-HU" dirty="0">
                <a:solidFill>
                  <a:srgbClr val="0000CC"/>
                </a:solidFill>
                <a:latin typeface="Comic Sans MS" pitchFamily="66" charset="0"/>
              </a:rPr>
              <a:t> </a:t>
            </a:r>
            <a:r>
              <a:rPr lang="en-US" dirty="0">
                <a:solidFill>
                  <a:srgbClr val="0000CC"/>
                </a:solidFill>
                <a:latin typeface="Comic Sans MS" pitchFamily="66" charset="0"/>
              </a:rPr>
              <a:t>University, Budapest </a:t>
            </a:r>
          </a:p>
        </p:txBody>
      </p:sp>
      <p:sp>
        <p:nvSpPr>
          <p:cNvPr id="27653" name="Dátum helye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hu-HU" smtClean="0"/>
              <a:t>August 2017</a:t>
            </a:r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9E718B-478B-4554-9C13-D281783F4F0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átum helye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hu-HU" sz="1400" smtClean="0">
                <a:solidFill>
                  <a:srgbClr val="000000"/>
                </a:solidFill>
              </a:rPr>
              <a:t>August 2017</a:t>
            </a:r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2772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3200" smtClean="0">
                <a:solidFill>
                  <a:srgbClr val="000000"/>
                </a:solidFill>
              </a:rPr>
              <a:t>Graph partition problem</a:t>
            </a:r>
            <a:endParaRPr lang="en-US" sz="320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3526-3F87-4004-82AE-EEAF8A23322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1890769"/>
              </p:ext>
            </p:extLst>
          </p:nvPr>
        </p:nvGraphicFramePr>
        <p:xfrm>
          <a:off x="693737" y="2339975"/>
          <a:ext cx="7231063" cy="126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17" name="Equation" r:id="rId3" imgW="2819160" imgH="482400" progId="Equation.DSMT4">
                  <p:embed/>
                </p:oleObj>
              </mc:Choice>
              <mc:Fallback>
                <p:oleObj name="Equation" r:id="rId3" imgW="28191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737" y="2339975"/>
                        <a:ext cx="7231063" cy="1260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222338" y="1066800"/>
            <a:ext cx="89216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smtClean="0">
                <a:solidFill>
                  <a:srgbClr val="072CCB"/>
                </a:solidFill>
              </a:rPr>
              <a:t>k-edge-separator</a:t>
            </a:r>
            <a:r>
              <a:rPr lang="hu-HU" sz="3200" smtClean="0">
                <a:solidFill>
                  <a:srgbClr val="072CCB"/>
                </a:solidFill>
              </a:rPr>
              <a:t>: </a:t>
            </a:r>
            <a:r>
              <a:rPr lang="hu-HU" sz="3200" i="1" smtClean="0">
                <a:solidFill>
                  <a:srgbClr val="000000"/>
                </a:solidFill>
              </a:rPr>
              <a:t>T</a:t>
            </a:r>
            <a:r>
              <a:rPr lang="hu-HU" sz="3200" smtClean="0">
                <a:solidFill>
                  <a:srgbClr val="000000"/>
                </a:solidFill>
                <a:sym typeface="Symbol"/>
              </a:rPr>
              <a:t></a:t>
            </a:r>
            <a:r>
              <a:rPr lang="hu-HU" sz="3200" i="1" smtClean="0">
                <a:solidFill>
                  <a:srgbClr val="000000"/>
                </a:solidFill>
                <a:sym typeface="Symbol"/>
              </a:rPr>
              <a:t>E</a:t>
            </a:r>
            <a:r>
              <a:rPr lang="hu-HU" sz="3200" smtClean="0">
                <a:solidFill>
                  <a:srgbClr val="000000"/>
                </a:solidFill>
                <a:sym typeface="Symbol"/>
              </a:rPr>
              <a:t>(</a:t>
            </a:r>
            <a:r>
              <a:rPr lang="hu-HU" sz="3200" i="1" smtClean="0">
                <a:solidFill>
                  <a:srgbClr val="000000"/>
                </a:solidFill>
                <a:sym typeface="Symbol"/>
              </a:rPr>
              <a:t>G</a:t>
            </a:r>
            <a:r>
              <a:rPr lang="hu-HU" sz="3200" smtClean="0">
                <a:solidFill>
                  <a:srgbClr val="000000"/>
                </a:solidFill>
                <a:sym typeface="Symbol"/>
              </a:rPr>
              <a:t>), component </a:t>
            </a:r>
            <a:r>
              <a:rPr lang="hu-HU" sz="3200" smtClean="0">
                <a:solidFill>
                  <a:srgbClr val="000000"/>
                </a:solidFill>
                <a:sym typeface="Symbol"/>
              </a:rPr>
              <a:t>of </a:t>
            </a:r>
            <a:r>
              <a:rPr lang="hu-HU" sz="3200" i="1" smtClean="0">
                <a:solidFill>
                  <a:srgbClr val="000000"/>
                </a:solidFill>
                <a:sym typeface="Symbol"/>
              </a:rPr>
              <a:t>G</a:t>
            </a:r>
            <a:r>
              <a:rPr lang="hu-HU" sz="3200" smtClean="0">
                <a:solidFill>
                  <a:srgbClr val="000000"/>
                </a:solidFill>
                <a:sym typeface="Symbol"/>
              </a:rPr>
              <a:t>-</a:t>
            </a:r>
            <a:r>
              <a:rPr lang="hu-HU" sz="3200" i="1" smtClean="0">
                <a:solidFill>
                  <a:srgbClr val="000000"/>
                </a:solidFill>
                <a:sym typeface="Symbol"/>
              </a:rPr>
              <a:t>T</a:t>
            </a:r>
            <a:r>
              <a:rPr lang="hu-HU" sz="3200" smtClean="0">
                <a:solidFill>
                  <a:srgbClr val="000000"/>
                </a:solidFill>
                <a:sym typeface="Symbol"/>
              </a:rPr>
              <a:t> </a:t>
            </a:r>
          </a:p>
          <a:p>
            <a:r>
              <a:rPr lang="hu-HU" sz="3200">
                <a:solidFill>
                  <a:srgbClr val="000000"/>
                </a:solidFill>
                <a:sym typeface="Symbol"/>
              </a:rPr>
              <a:t>	</a:t>
            </a:r>
            <a:r>
              <a:rPr lang="hu-HU" sz="3200" smtClean="0">
                <a:solidFill>
                  <a:srgbClr val="000000"/>
                </a:solidFill>
                <a:sym typeface="Symbol"/>
              </a:rPr>
              <a:t>			has</a:t>
            </a:r>
            <a:r>
              <a:rPr lang="hu-HU" sz="3200">
                <a:solidFill>
                  <a:srgbClr val="000000"/>
                </a:solidFill>
                <a:sym typeface="Symbol"/>
              </a:rPr>
              <a:t> </a:t>
            </a:r>
            <a:r>
              <a:rPr lang="hu-HU" sz="3200" smtClean="0">
                <a:solidFill>
                  <a:srgbClr val="000000"/>
                </a:solidFill>
                <a:sym typeface="Symbol"/>
              </a:rPr>
              <a:t> </a:t>
            </a:r>
            <a:r>
              <a:rPr lang="hu-HU" sz="3200" i="1" smtClean="0">
                <a:solidFill>
                  <a:srgbClr val="000000"/>
                </a:solidFill>
                <a:sym typeface="Symbol"/>
              </a:rPr>
              <a:t>k</a:t>
            </a:r>
            <a:r>
              <a:rPr lang="hu-HU" sz="3200" smtClean="0">
                <a:solidFill>
                  <a:srgbClr val="000000"/>
                </a:solidFill>
                <a:sym typeface="Symbol"/>
              </a:rPr>
              <a:t> </a:t>
            </a:r>
            <a:r>
              <a:rPr lang="hu-HU" sz="3200" smtClean="0">
                <a:solidFill>
                  <a:srgbClr val="000000"/>
                </a:solidFill>
                <a:sym typeface="Symbol"/>
              </a:rPr>
              <a:t>nodes</a:t>
            </a:r>
            <a:endParaRPr lang="hu-HU" sz="3200" smtClean="0">
              <a:solidFill>
                <a:srgbClr val="0000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9361957"/>
              </p:ext>
            </p:extLst>
          </p:nvPr>
        </p:nvGraphicFramePr>
        <p:xfrm>
          <a:off x="685800" y="4148138"/>
          <a:ext cx="7391400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18" name="Equation" r:id="rId5" imgW="2793960" imgH="660240" progId="Equation.DSMT4">
                  <p:embed/>
                </p:oleObj>
              </mc:Choice>
              <mc:Fallback>
                <p:oleObj name="Equation" r:id="rId5" imgW="2793960" imgH="6602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148138"/>
                        <a:ext cx="7391400" cy="177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1668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átum helye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hu-HU" sz="1400" smtClean="0"/>
              <a:t>August 2017</a:t>
            </a:r>
            <a:endParaRPr lang="en-US" sz="1400" smtClean="0"/>
          </a:p>
        </p:txBody>
      </p:sp>
      <p:sp>
        <p:nvSpPr>
          <p:cNvPr id="31748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3200" smtClean="0"/>
              <a:t>Hyperfinite (amenable) </a:t>
            </a:r>
            <a:r>
              <a:rPr lang="hu-HU" sz="3200" smtClean="0"/>
              <a:t>graphings</a:t>
            </a:r>
            <a:endParaRPr lang="en-US" sz="3200"/>
          </a:p>
        </p:txBody>
      </p:sp>
      <p:grpSp>
        <p:nvGrpSpPr>
          <p:cNvPr id="2" name="Csoportba foglalás 21"/>
          <p:cNvGrpSpPr>
            <a:grpSpLocks/>
          </p:cNvGrpSpPr>
          <p:nvPr/>
        </p:nvGrpSpPr>
        <p:grpSpPr bwMode="auto">
          <a:xfrm>
            <a:off x="4398228" y="5181600"/>
            <a:ext cx="2231172" cy="1167678"/>
            <a:chOff x="4703028" y="4852122"/>
            <a:chExt cx="2231172" cy="1167678"/>
          </a:xfrm>
        </p:grpSpPr>
        <p:cxnSp>
          <p:nvCxnSpPr>
            <p:cNvPr id="31762" name="Görbe összekötő 17"/>
            <p:cNvCxnSpPr>
              <a:cxnSpLocks noChangeShapeType="1"/>
            </p:cNvCxnSpPr>
            <p:nvPr/>
          </p:nvCxnSpPr>
          <p:spPr bwMode="auto">
            <a:xfrm rot="16200000" flipV="1">
              <a:off x="5207361" y="5054961"/>
              <a:ext cx="558080" cy="152402"/>
            </a:xfrm>
            <a:prstGeom prst="curvedConnector3">
              <a:avLst>
                <a:gd name="adj1" fmla="val 50000"/>
              </a:avLst>
            </a:prstGeom>
            <a:noFill/>
            <a:ln w="9525" algn="ctr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63" name="Lekerekített téglalap 20"/>
            <p:cNvSpPr>
              <a:spLocks noChangeArrowheads="1"/>
            </p:cNvSpPr>
            <p:nvPr/>
          </p:nvSpPr>
          <p:spPr bwMode="auto">
            <a:xfrm>
              <a:off x="4703028" y="5410200"/>
              <a:ext cx="2231172" cy="609600"/>
            </a:xfrm>
            <a:prstGeom prst="roundRect">
              <a:avLst>
                <a:gd name="adj" fmla="val 16667"/>
              </a:avLst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hu-HU" sz="3200" smtClean="0">
                  <a:solidFill>
                    <a:srgbClr val="FF0000"/>
                  </a:solidFill>
                  <a:sym typeface="Symbol"/>
                </a:rPr>
                <a:t>(</a:t>
              </a:r>
              <a:r>
                <a:rPr lang="hu-HU" sz="3200" i="1" smtClean="0">
                  <a:solidFill>
                    <a:srgbClr val="FF0000"/>
                  </a:solidFill>
                  <a:sym typeface="Symbol"/>
                </a:rPr>
                <a:t>T</a:t>
              </a:r>
              <a:r>
                <a:rPr lang="hu-HU" sz="3200" smtClean="0">
                  <a:solidFill>
                    <a:srgbClr val="FF0000"/>
                  </a:solidFill>
                  <a:sym typeface="Symbol"/>
                </a:rPr>
                <a:t>) small</a:t>
              </a:r>
              <a:endParaRPr lang="hu-HU" sz="3200">
                <a:solidFill>
                  <a:srgbClr val="FF0000"/>
                </a:solidFill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3526-3F87-4004-82AE-EEAF8A23322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1219649" y="2196325"/>
            <a:ext cx="6308890" cy="3708951"/>
            <a:chOff x="533400" y="1470421"/>
            <a:chExt cx="6918490" cy="4067330"/>
          </a:xfrm>
        </p:grpSpPr>
        <p:sp>
          <p:nvSpPr>
            <p:cNvPr id="6" name="Szabadkézi sokszög 5"/>
            <p:cNvSpPr/>
            <p:nvPr/>
          </p:nvSpPr>
          <p:spPr bwMode="auto">
            <a:xfrm>
              <a:off x="533400" y="1752600"/>
              <a:ext cx="1600199" cy="1447800"/>
            </a:xfrm>
            <a:custGeom>
              <a:avLst/>
              <a:gdLst>
                <a:gd name="connsiteX0" fmla="*/ 1286328 w 4151085"/>
                <a:gd name="connsiteY0" fmla="*/ 1135743 h 4294414"/>
                <a:gd name="connsiteX1" fmla="*/ 2647042 w 4151085"/>
                <a:gd name="connsiteY1" fmla="*/ 166914 h 4294414"/>
                <a:gd name="connsiteX2" fmla="*/ 3964214 w 4151085"/>
                <a:gd name="connsiteY2" fmla="*/ 2137228 h 4294414"/>
                <a:gd name="connsiteX3" fmla="*/ 2320471 w 4151085"/>
                <a:gd name="connsiteY3" fmla="*/ 2659743 h 4294414"/>
                <a:gd name="connsiteX4" fmla="*/ 4138385 w 4151085"/>
                <a:gd name="connsiteY4" fmla="*/ 3889828 h 4294414"/>
                <a:gd name="connsiteX5" fmla="*/ 2244271 w 4151085"/>
                <a:gd name="connsiteY5" fmla="*/ 4238171 h 4294414"/>
                <a:gd name="connsiteX6" fmla="*/ 121557 w 4151085"/>
                <a:gd name="connsiteY6" fmla="*/ 3552371 h 4294414"/>
                <a:gd name="connsiteX7" fmla="*/ 1514928 w 4151085"/>
                <a:gd name="connsiteY7" fmla="*/ 2267857 h 4294414"/>
                <a:gd name="connsiteX8" fmla="*/ 1286328 w 4151085"/>
                <a:gd name="connsiteY8" fmla="*/ 1135743 h 4294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51085" h="4294414">
                  <a:moveTo>
                    <a:pt x="1286328" y="1135743"/>
                  </a:moveTo>
                  <a:cubicBezTo>
                    <a:pt x="1475014" y="785586"/>
                    <a:pt x="2200728" y="0"/>
                    <a:pt x="2647042" y="166914"/>
                  </a:cubicBezTo>
                  <a:cubicBezTo>
                    <a:pt x="3093356" y="333828"/>
                    <a:pt x="4018642" y="1721757"/>
                    <a:pt x="3964214" y="2137228"/>
                  </a:cubicBezTo>
                  <a:cubicBezTo>
                    <a:pt x="3909786" y="2552699"/>
                    <a:pt x="2291443" y="2367643"/>
                    <a:pt x="2320471" y="2659743"/>
                  </a:cubicBezTo>
                  <a:cubicBezTo>
                    <a:pt x="2349500" y="2951843"/>
                    <a:pt x="4151085" y="3626757"/>
                    <a:pt x="4138385" y="3889828"/>
                  </a:cubicBezTo>
                  <a:cubicBezTo>
                    <a:pt x="4125685" y="4152899"/>
                    <a:pt x="2913742" y="4294414"/>
                    <a:pt x="2244271" y="4238171"/>
                  </a:cubicBezTo>
                  <a:cubicBezTo>
                    <a:pt x="1574800" y="4181928"/>
                    <a:pt x="243114" y="3880757"/>
                    <a:pt x="121557" y="3552371"/>
                  </a:cubicBezTo>
                  <a:cubicBezTo>
                    <a:pt x="0" y="3223985"/>
                    <a:pt x="1324428" y="2668814"/>
                    <a:pt x="1514928" y="2267857"/>
                  </a:cubicBezTo>
                  <a:cubicBezTo>
                    <a:pt x="1705428" y="1866900"/>
                    <a:pt x="1097642" y="1485900"/>
                    <a:pt x="1286328" y="1135743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>
                <a:latin typeface="Arial" charset="0"/>
              </a:endParaRPr>
            </a:p>
          </p:txBody>
        </p:sp>
        <p:cxnSp>
          <p:nvCxnSpPr>
            <p:cNvPr id="31751" name="Egyenes összekötő 8"/>
            <p:cNvCxnSpPr>
              <a:cxnSpLocks noChangeShapeType="1"/>
            </p:cNvCxnSpPr>
            <p:nvPr/>
          </p:nvCxnSpPr>
          <p:spPr bwMode="auto">
            <a:xfrm>
              <a:off x="3581400" y="2362200"/>
              <a:ext cx="1752600" cy="0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52" name="Egyenes összekötő 10"/>
            <p:cNvCxnSpPr>
              <a:cxnSpLocks noChangeShapeType="1"/>
            </p:cNvCxnSpPr>
            <p:nvPr/>
          </p:nvCxnSpPr>
          <p:spPr bwMode="auto">
            <a:xfrm>
              <a:off x="3886200" y="2819400"/>
              <a:ext cx="1219200" cy="609600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54" name="Egyenes összekötő 14"/>
            <p:cNvCxnSpPr>
              <a:cxnSpLocks noChangeShapeType="1"/>
            </p:cNvCxnSpPr>
            <p:nvPr/>
          </p:nvCxnSpPr>
          <p:spPr bwMode="auto">
            <a:xfrm flipV="1">
              <a:off x="3048000" y="3632200"/>
              <a:ext cx="2003425" cy="863600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9" name="Group 18"/>
            <p:cNvGrpSpPr/>
            <p:nvPr/>
          </p:nvGrpSpPr>
          <p:grpSpPr>
            <a:xfrm>
              <a:off x="2133600" y="1470421"/>
              <a:ext cx="4582959" cy="1518909"/>
              <a:chOff x="2133600" y="1470421"/>
              <a:chExt cx="4582959" cy="1518909"/>
            </a:xfrm>
          </p:grpSpPr>
          <p:cxnSp>
            <p:nvCxnSpPr>
              <p:cNvPr id="31761" name="Görbe összekötő 35"/>
              <p:cNvCxnSpPr>
                <a:cxnSpLocks noChangeShapeType="1"/>
              </p:cNvCxnSpPr>
              <p:nvPr/>
            </p:nvCxnSpPr>
            <p:spPr bwMode="auto">
              <a:xfrm rot="10800000" flipV="1">
                <a:off x="2133600" y="1637545"/>
                <a:ext cx="990600" cy="648454"/>
              </a:xfrm>
              <a:prstGeom prst="curvedConnector3">
                <a:avLst>
                  <a:gd name="adj1" fmla="val 5000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1758" name="Lekerekített téglalap 22"/>
              <p:cNvSpPr>
                <a:spLocks noChangeArrowheads="1"/>
              </p:cNvSpPr>
              <p:nvPr/>
            </p:nvSpPr>
            <p:spPr bwMode="auto">
              <a:xfrm>
                <a:off x="3124199" y="1500088"/>
                <a:ext cx="2133600" cy="647700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31759" name="Szövegdoboz 23"/>
              <p:cNvSpPr txBox="1">
                <a:spLocks noChangeArrowheads="1"/>
              </p:cNvSpPr>
              <p:nvPr/>
            </p:nvSpPr>
            <p:spPr bwMode="auto">
              <a:xfrm>
                <a:off x="3124199" y="1470421"/>
                <a:ext cx="2422803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r>
                  <a:rPr lang="hu-HU" sz="2800" smtClean="0">
                    <a:sym typeface="Symbol"/>
                  </a:rPr>
                  <a:t> </a:t>
                </a:r>
                <a:r>
                  <a:rPr lang="hu-HU" sz="2800" i="1" smtClean="0">
                    <a:sym typeface="Symbol"/>
                  </a:rPr>
                  <a:t>k</a:t>
                </a:r>
                <a:r>
                  <a:rPr lang="hu-HU" sz="2800" smtClean="0">
                    <a:sym typeface="Euclid Symbol" pitchFamily="18" charset="2"/>
                  </a:rPr>
                  <a:t> </a:t>
                </a:r>
                <a:r>
                  <a:rPr lang="hu-HU" sz="2800">
                    <a:sym typeface="Euclid Symbol" pitchFamily="18" charset="2"/>
                  </a:rPr>
                  <a:t>nodes</a:t>
                </a:r>
                <a:endParaRPr lang="hu-HU" sz="2800"/>
              </a:p>
            </p:txBody>
          </p:sp>
          <p:sp>
            <p:nvSpPr>
              <p:cNvPr id="14" name="Freeform 13"/>
              <p:cNvSpPr/>
              <p:nvPr/>
            </p:nvSpPr>
            <p:spPr bwMode="auto">
              <a:xfrm>
                <a:off x="5283614" y="1819450"/>
                <a:ext cx="1432945" cy="1169880"/>
              </a:xfrm>
              <a:custGeom>
                <a:avLst/>
                <a:gdLst>
                  <a:gd name="connsiteX0" fmla="*/ 0 w 1432945"/>
                  <a:gd name="connsiteY0" fmla="*/ 98539 h 1330991"/>
                  <a:gd name="connsiteX1" fmla="*/ 1285461 w 1432945"/>
                  <a:gd name="connsiteY1" fmla="*/ 125043 h 1330991"/>
                  <a:gd name="connsiteX2" fmla="*/ 1351722 w 1432945"/>
                  <a:gd name="connsiteY2" fmla="*/ 1330991 h 13309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32945" h="1330991">
                    <a:moveTo>
                      <a:pt x="0" y="98539"/>
                    </a:moveTo>
                    <a:cubicBezTo>
                      <a:pt x="530087" y="9086"/>
                      <a:pt x="1060174" y="-80366"/>
                      <a:pt x="1285461" y="125043"/>
                    </a:cubicBezTo>
                    <a:cubicBezTo>
                      <a:pt x="1510748" y="330452"/>
                      <a:pt x="1431235" y="830721"/>
                      <a:pt x="1351722" y="1330991"/>
                    </a:cubicBezTo>
                  </a:path>
                </a:pathLst>
              </a:cu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" name="Szabadkézi sokszög 5"/>
            <p:cNvSpPr/>
            <p:nvPr/>
          </p:nvSpPr>
          <p:spPr bwMode="auto">
            <a:xfrm flipV="1">
              <a:off x="685800" y="3733800"/>
              <a:ext cx="1600199" cy="1447800"/>
            </a:xfrm>
            <a:custGeom>
              <a:avLst/>
              <a:gdLst>
                <a:gd name="connsiteX0" fmla="*/ 1286328 w 4151085"/>
                <a:gd name="connsiteY0" fmla="*/ 1135743 h 4294414"/>
                <a:gd name="connsiteX1" fmla="*/ 2647042 w 4151085"/>
                <a:gd name="connsiteY1" fmla="*/ 166914 h 4294414"/>
                <a:gd name="connsiteX2" fmla="*/ 3964214 w 4151085"/>
                <a:gd name="connsiteY2" fmla="*/ 2137228 h 4294414"/>
                <a:gd name="connsiteX3" fmla="*/ 2320471 w 4151085"/>
                <a:gd name="connsiteY3" fmla="*/ 2659743 h 4294414"/>
                <a:gd name="connsiteX4" fmla="*/ 4138385 w 4151085"/>
                <a:gd name="connsiteY4" fmla="*/ 3889828 h 4294414"/>
                <a:gd name="connsiteX5" fmla="*/ 2244271 w 4151085"/>
                <a:gd name="connsiteY5" fmla="*/ 4238171 h 4294414"/>
                <a:gd name="connsiteX6" fmla="*/ 121557 w 4151085"/>
                <a:gd name="connsiteY6" fmla="*/ 3552371 h 4294414"/>
                <a:gd name="connsiteX7" fmla="*/ 1514928 w 4151085"/>
                <a:gd name="connsiteY7" fmla="*/ 2267857 h 4294414"/>
                <a:gd name="connsiteX8" fmla="*/ 1286328 w 4151085"/>
                <a:gd name="connsiteY8" fmla="*/ 1135743 h 4294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51085" h="4294414">
                  <a:moveTo>
                    <a:pt x="1286328" y="1135743"/>
                  </a:moveTo>
                  <a:cubicBezTo>
                    <a:pt x="1475014" y="785586"/>
                    <a:pt x="2200728" y="0"/>
                    <a:pt x="2647042" y="166914"/>
                  </a:cubicBezTo>
                  <a:cubicBezTo>
                    <a:pt x="3093356" y="333828"/>
                    <a:pt x="4018642" y="1721757"/>
                    <a:pt x="3964214" y="2137228"/>
                  </a:cubicBezTo>
                  <a:cubicBezTo>
                    <a:pt x="3909786" y="2552699"/>
                    <a:pt x="2291443" y="2367643"/>
                    <a:pt x="2320471" y="2659743"/>
                  </a:cubicBezTo>
                  <a:cubicBezTo>
                    <a:pt x="2349500" y="2951843"/>
                    <a:pt x="4151085" y="3626757"/>
                    <a:pt x="4138385" y="3889828"/>
                  </a:cubicBezTo>
                  <a:cubicBezTo>
                    <a:pt x="4125685" y="4152899"/>
                    <a:pt x="2913742" y="4294414"/>
                    <a:pt x="2244271" y="4238171"/>
                  </a:cubicBezTo>
                  <a:cubicBezTo>
                    <a:pt x="1574800" y="4181928"/>
                    <a:pt x="243114" y="3880757"/>
                    <a:pt x="121557" y="3552371"/>
                  </a:cubicBezTo>
                  <a:cubicBezTo>
                    <a:pt x="0" y="3223985"/>
                    <a:pt x="1324428" y="2668814"/>
                    <a:pt x="1514928" y="2267857"/>
                  </a:cubicBezTo>
                  <a:cubicBezTo>
                    <a:pt x="1705428" y="1866900"/>
                    <a:pt x="1097642" y="1485900"/>
                    <a:pt x="1286328" y="1135743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>
                <a:latin typeface="Arial" charset="0"/>
              </a:endParaRPr>
            </a:p>
          </p:txBody>
        </p:sp>
        <p:sp>
          <p:nvSpPr>
            <p:cNvPr id="21" name="Szabadkézi sokszög 5"/>
            <p:cNvSpPr/>
            <p:nvPr/>
          </p:nvSpPr>
          <p:spPr bwMode="auto">
            <a:xfrm flipH="1">
              <a:off x="2438401" y="2514600"/>
              <a:ext cx="1600199" cy="1447800"/>
            </a:xfrm>
            <a:custGeom>
              <a:avLst/>
              <a:gdLst>
                <a:gd name="connsiteX0" fmla="*/ 1286328 w 4151085"/>
                <a:gd name="connsiteY0" fmla="*/ 1135743 h 4294414"/>
                <a:gd name="connsiteX1" fmla="*/ 2647042 w 4151085"/>
                <a:gd name="connsiteY1" fmla="*/ 166914 h 4294414"/>
                <a:gd name="connsiteX2" fmla="*/ 3964214 w 4151085"/>
                <a:gd name="connsiteY2" fmla="*/ 2137228 h 4294414"/>
                <a:gd name="connsiteX3" fmla="*/ 2320471 w 4151085"/>
                <a:gd name="connsiteY3" fmla="*/ 2659743 h 4294414"/>
                <a:gd name="connsiteX4" fmla="*/ 4138385 w 4151085"/>
                <a:gd name="connsiteY4" fmla="*/ 3889828 h 4294414"/>
                <a:gd name="connsiteX5" fmla="*/ 2244271 w 4151085"/>
                <a:gd name="connsiteY5" fmla="*/ 4238171 h 4294414"/>
                <a:gd name="connsiteX6" fmla="*/ 121557 w 4151085"/>
                <a:gd name="connsiteY6" fmla="*/ 3552371 h 4294414"/>
                <a:gd name="connsiteX7" fmla="*/ 1514928 w 4151085"/>
                <a:gd name="connsiteY7" fmla="*/ 2267857 h 4294414"/>
                <a:gd name="connsiteX8" fmla="*/ 1286328 w 4151085"/>
                <a:gd name="connsiteY8" fmla="*/ 1135743 h 4294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51085" h="4294414">
                  <a:moveTo>
                    <a:pt x="1286328" y="1135743"/>
                  </a:moveTo>
                  <a:cubicBezTo>
                    <a:pt x="1475014" y="785586"/>
                    <a:pt x="2200728" y="0"/>
                    <a:pt x="2647042" y="166914"/>
                  </a:cubicBezTo>
                  <a:cubicBezTo>
                    <a:pt x="3093356" y="333828"/>
                    <a:pt x="4018642" y="1721757"/>
                    <a:pt x="3964214" y="2137228"/>
                  </a:cubicBezTo>
                  <a:cubicBezTo>
                    <a:pt x="3909786" y="2552699"/>
                    <a:pt x="2291443" y="2367643"/>
                    <a:pt x="2320471" y="2659743"/>
                  </a:cubicBezTo>
                  <a:cubicBezTo>
                    <a:pt x="2349500" y="2951843"/>
                    <a:pt x="4151085" y="3626757"/>
                    <a:pt x="4138385" y="3889828"/>
                  </a:cubicBezTo>
                  <a:cubicBezTo>
                    <a:pt x="4125685" y="4152899"/>
                    <a:pt x="2913742" y="4294414"/>
                    <a:pt x="2244271" y="4238171"/>
                  </a:cubicBezTo>
                  <a:cubicBezTo>
                    <a:pt x="1574800" y="4181928"/>
                    <a:pt x="243114" y="3880757"/>
                    <a:pt x="121557" y="3552371"/>
                  </a:cubicBezTo>
                  <a:cubicBezTo>
                    <a:pt x="0" y="3223985"/>
                    <a:pt x="1324428" y="2668814"/>
                    <a:pt x="1514928" y="2267857"/>
                  </a:cubicBezTo>
                  <a:cubicBezTo>
                    <a:pt x="1705428" y="1866900"/>
                    <a:pt x="1097642" y="1485900"/>
                    <a:pt x="1286328" y="1135743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>
                <a:latin typeface="Arial" charset="0"/>
              </a:endParaRPr>
            </a:p>
          </p:txBody>
        </p:sp>
        <p:sp>
          <p:nvSpPr>
            <p:cNvPr id="22" name="Szabadkézi sokszög 5"/>
            <p:cNvSpPr/>
            <p:nvPr/>
          </p:nvSpPr>
          <p:spPr bwMode="auto">
            <a:xfrm rot="5400000">
              <a:off x="5257801" y="2362200"/>
              <a:ext cx="1600199" cy="1447800"/>
            </a:xfrm>
            <a:custGeom>
              <a:avLst/>
              <a:gdLst>
                <a:gd name="connsiteX0" fmla="*/ 1286328 w 4151085"/>
                <a:gd name="connsiteY0" fmla="*/ 1135743 h 4294414"/>
                <a:gd name="connsiteX1" fmla="*/ 2647042 w 4151085"/>
                <a:gd name="connsiteY1" fmla="*/ 166914 h 4294414"/>
                <a:gd name="connsiteX2" fmla="*/ 3964214 w 4151085"/>
                <a:gd name="connsiteY2" fmla="*/ 2137228 h 4294414"/>
                <a:gd name="connsiteX3" fmla="*/ 2320471 w 4151085"/>
                <a:gd name="connsiteY3" fmla="*/ 2659743 h 4294414"/>
                <a:gd name="connsiteX4" fmla="*/ 4138385 w 4151085"/>
                <a:gd name="connsiteY4" fmla="*/ 3889828 h 4294414"/>
                <a:gd name="connsiteX5" fmla="*/ 2244271 w 4151085"/>
                <a:gd name="connsiteY5" fmla="*/ 4238171 h 4294414"/>
                <a:gd name="connsiteX6" fmla="*/ 121557 w 4151085"/>
                <a:gd name="connsiteY6" fmla="*/ 3552371 h 4294414"/>
                <a:gd name="connsiteX7" fmla="*/ 1514928 w 4151085"/>
                <a:gd name="connsiteY7" fmla="*/ 2267857 h 4294414"/>
                <a:gd name="connsiteX8" fmla="*/ 1286328 w 4151085"/>
                <a:gd name="connsiteY8" fmla="*/ 1135743 h 4294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51085" h="4294414">
                  <a:moveTo>
                    <a:pt x="1286328" y="1135743"/>
                  </a:moveTo>
                  <a:cubicBezTo>
                    <a:pt x="1475014" y="785586"/>
                    <a:pt x="2200728" y="0"/>
                    <a:pt x="2647042" y="166914"/>
                  </a:cubicBezTo>
                  <a:cubicBezTo>
                    <a:pt x="3093356" y="333828"/>
                    <a:pt x="4018642" y="1721757"/>
                    <a:pt x="3964214" y="2137228"/>
                  </a:cubicBezTo>
                  <a:cubicBezTo>
                    <a:pt x="3909786" y="2552699"/>
                    <a:pt x="2291443" y="2367643"/>
                    <a:pt x="2320471" y="2659743"/>
                  </a:cubicBezTo>
                  <a:cubicBezTo>
                    <a:pt x="2349500" y="2951843"/>
                    <a:pt x="4151085" y="3626757"/>
                    <a:pt x="4138385" y="3889828"/>
                  </a:cubicBezTo>
                  <a:cubicBezTo>
                    <a:pt x="4125685" y="4152899"/>
                    <a:pt x="2913742" y="4294414"/>
                    <a:pt x="2244271" y="4238171"/>
                  </a:cubicBezTo>
                  <a:cubicBezTo>
                    <a:pt x="1574800" y="4181928"/>
                    <a:pt x="243114" y="3880757"/>
                    <a:pt x="121557" y="3552371"/>
                  </a:cubicBezTo>
                  <a:cubicBezTo>
                    <a:pt x="0" y="3223985"/>
                    <a:pt x="1324428" y="2668814"/>
                    <a:pt x="1514928" y="2267857"/>
                  </a:cubicBezTo>
                  <a:cubicBezTo>
                    <a:pt x="1705428" y="1866900"/>
                    <a:pt x="1097642" y="1485900"/>
                    <a:pt x="1286328" y="1135743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>
                <a:latin typeface="Arial" charset="0"/>
              </a:endParaRPr>
            </a:p>
          </p:txBody>
        </p:sp>
        <p:sp>
          <p:nvSpPr>
            <p:cNvPr id="23" name="Szabadkézi sokszög 5"/>
            <p:cNvSpPr/>
            <p:nvPr/>
          </p:nvSpPr>
          <p:spPr bwMode="auto">
            <a:xfrm rot="16200000">
              <a:off x="5927890" y="4013752"/>
              <a:ext cx="1600199" cy="1447800"/>
            </a:xfrm>
            <a:custGeom>
              <a:avLst/>
              <a:gdLst>
                <a:gd name="connsiteX0" fmla="*/ 1286328 w 4151085"/>
                <a:gd name="connsiteY0" fmla="*/ 1135743 h 4294414"/>
                <a:gd name="connsiteX1" fmla="*/ 2647042 w 4151085"/>
                <a:gd name="connsiteY1" fmla="*/ 166914 h 4294414"/>
                <a:gd name="connsiteX2" fmla="*/ 3964214 w 4151085"/>
                <a:gd name="connsiteY2" fmla="*/ 2137228 h 4294414"/>
                <a:gd name="connsiteX3" fmla="*/ 2320471 w 4151085"/>
                <a:gd name="connsiteY3" fmla="*/ 2659743 h 4294414"/>
                <a:gd name="connsiteX4" fmla="*/ 4138385 w 4151085"/>
                <a:gd name="connsiteY4" fmla="*/ 3889828 h 4294414"/>
                <a:gd name="connsiteX5" fmla="*/ 2244271 w 4151085"/>
                <a:gd name="connsiteY5" fmla="*/ 4238171 h 4294414"/>
                <a:gd name="connsiteX6" fmla="*/ 121557 w 4151085"/>
                <a:gd name="connsiteY6" fmla="*/ 3552371 h 4294414"/>
                <a:gd name="connsiteX7" fmla="*/ 1514928 w 4151085"/>
                <a:gd name="connsiteY7" fmla="*/ 2267857 h 4294414"/>
                <a:gd name="connsiteX8" fmla="*/ 1286328 w 4151085"/>
                <a:gd name="connsiteY8" fmla="*/ 1135743 h 4294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51085" h="4294414">
                  <a:moveTo>
                    <a:pt x="1286328" y="1135743"/>
                  </a:moveTo>
                  <a:cubicBezTo>
                    <a:pt x="1475014" y="785586"/>
                    <a:pt x="2200728" y="0"/>
                    <a:pt x="2647042" y="166914"/>
                  </a:cubicBezTo>
                  <a:cubicBezTo>
                    <a:pt x="3093356" y="333828"/>
                    <a:pt x="4018642" y="1721757"/>
                    <a:pt x="3964214" y="2137228"/>
                  </a:cubicBezTo>
                  <a:cubicBezTo>
                    <a:pt x="3909786" y="2552699"/>
                    <a:pt x="2291443" y="2367643"/>
                    <a:pt x="2320471" y="2659743"/>
                  </a:cubicBezTo>
                  <a:cubicBezTo>
                    <a:pt x="2349500" y="2951843"/>
                    <a:pt x="4151085" y="3626757"/>
                    <a:pt x="4138385" y="3889828"/>
                  </a:cubicBezTo>
                  <a:cubicBezTo>
                    <a:pt x="4125685" y="4152899"/>
                    <a:pt x="2913742" y="4294414"/>
                    <a:pt x="2244271" y="4238171"/>
                  </a:cubicBezTo>
                  <a:cubicBezTo>
                    <a:pt x="1574800" y="4181928"/>
                    <a:pt x="243114" y="3880757"/>
                    <a:pt x="121557" y="3552371"/>
                  </a:cubicBezTo>
                  <a:cubicBezTo>
                    <a:pt x="0" y="3223985"/>
                    <a:pt x="1324428" y="2668814"/>
                    <a:pt x="1514928" y="2267857"/>
                  </a:cubicBezTo>
                  <a:cubicBezTo>
                    <a:pt x="1705428" y="1866900"/>
                    <a:pt x="1097642" y="1485900"/>
                    <a:pt x="1286328" y="1135743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>
                <a:latin typeface="Arial" charset="0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 bwMode="auto">
            <a:xfrm>
              <a:off x="762000" y="3429000"/>
              <a:ext cx="228600" cy="304800"/>
            </a:xfrm>
            <a:prstGeom prst="lin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5547003" y="3962400"/>
              <a:ext cx="510897" cy="381000"/>
            </a:xfrm>
            <a:prstGeom prst="lin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2133599" y="2819400"/>
              <a:ext cx="304802" cy="0"/>
            </a:xfrm>
            <a:prstGeom prst="lin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flipV="1">
              <a:off x="2438401" y="4612366"/>
              <a:ext cx="3276599" cy="215347"/>
            </a:xfrm>
            <a:prstGeom prst="lin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0" name="TextBox 29"/>
          <p:cNvSpPr txBox="1"/>
          <p:nvPr/>
        </p:nvSpPr>
        <p:spPr>
          <a:xfrm>
            <a:off x="304800" y="1015425"/>
            <a:ext cx="81868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smtClean="0"/>
              <a:t>Graphing </a:t>
            </a:r>
            <a:r>
              <a:rPr lang="hu-HU" sz="3200" i="1" smtClean="0"/>
              <a:t>G</a:t>
            </a:r>
            <a:r>
              <a:rPr lang="hu-HU" sz="3200" smtClean="0"/>
              <a:t> </a:t>
            </a:r>
            <a:r>
              <a:rPr lang="hu-HU" sz="3200" smtClean="0"/>
              <a:t>hyperfinite:</a:t>
            </a:r>
            <a:r>
              <a:rPr lang="hu-HU" sz="3200" smtClean="0">
                <a:solidFill>
                  <a:srgbClr val="072CCB"/>
                </a:solidFill>
                <a:sym typeface="Symbol"/>
              </a:rPr>
              <a:t>  </a:t>
            </a:r>
            <a:r>
              <a:rPr lang="hu-HU" sz="3200" smtClean="0">
                <a:solidFill>
                  <a:srgbClr val="072CCB"/>
                </a:solidFill>
                <a:sym typeface="Symbol"/>
              </a:rPr>
              <a:t>sep</a:t>
            </a:r>
            <a:r>
              <a:rPr lang="hu-HU" sz="3200" i="1" baseline="-25000" smtClean="0">
                <a:solidFill>
                  <a:srgbClr val="072CCB"/>
                </a:solidFill>
                <a:sym typeface="Symbol"/>
              </a:rPr>
              <a:t>k</a:t>
            </a:r>
            <a:r>
              <a:rPr lang="hu-HU" sz="3200" smtClean="0">
                <a:solidFill>
                  <a:srgbClr val="072CCB"/>
                </a:solidFill>
                <a:sym typeface="Symbol"/>
              </a:rPr>
              <a:t>(</a:t>
            </a:r>
            <a:r>
              <a:rPr lang="hu-HU" sz="3200" i="1" smtClean="0">
                <a:solidFill>
                  <a:srgbClr val="072CCB"/>
                </a:solidFill>
                <a:sym typeface="Symbol"/>
              </a:rPr>
              <a:t>G</a:t>
            </a:r>
            <a:r>
              <a:rPr lang="hu-HU" sz="3200" smtClean="0">
                <a:solidFill>
                  <a:srgbClr val="072CCB"/>
                </a:solidFill>
                <a:sym typeface="Symbol"/>
              </a:rPr>
              <a:t>)0   (</a:t>
            </a:r>
            <a:r>
              <a:rPr lang="hu-HU" sz="3200" i="1" smtClean="0">
                <a:solidFill>
                  <a:srgbClr val="072CCB"/>
                </a:solidFill>
                <a:sym typeface="Symbol"/>
              </a:rPr>
              <a:t>k</a:t>
            </a:r>
            <a:r>
              <a:rPr lang="hu-HU" sz="3200" smtClean="0">
                <a:solidFill>
                  <a:srgbClr val="072CCB"/>
                </a:solidFill>
                <a:sym typeface="Symbol"/>
              </a:rPr>
              <a:t>)</a:t>
            </a:r>
            <a:endParaRPr lang="hu-HU" sz="3200" smtClean="0">
              <a:solidFill>
                <a:srgbClr val="072CC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34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Dátum helye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hu-HU" sz="1400" smtClean="0"/>
              <a:t>August 2017</a:t>
            </a:r>
            <a:endParaRPr lang="en-US" sz="14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3526-3F87-4004-82AE-EEAF8A23322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3200" smtClean="0"/>
              <a:t>Hyperfinite </a:t>
            </a:r>
            <a:r>
              <a:rPr lang="hu-HU" sz="3200" smtClean="0"/>
              <a:t>graphings, examples</a:t>
            </a:r>
            <a:endParaRPr lang="en-US" sz="3200"/>
          </a:p>
        </p:txBody>
      </p:sp>
      <p:grpSp>
        <p:nvGrpSpPr>
          <p:cNvPr id="4" name="Group 3"/>
          <p:cNvGrpSpPr/>
          <p:nvPr/>
        </p:nvGrpSpPr>
        <p:grpSpPr>
          <a:xfrm>
            <a:off x="3352800" y="1943622"/>
            <a:ext cx="2133600" cy="2133600"/>
            <a:chOff x="5791200" y="1943622"/>
            <a:chExt cx="2133600" cy="2133600"/>
          </a:xfrm>
        </p:grpSpPr>
        <p:sp>
          <p:nvSpPr>
            <p:cNvPr id="32" name="Rectangle 31"/>
            <p:cNvSpPr/>
            <p:nvPr/>
          </p:nvSpPr>
          <p:spPr bwMode="auto">
            <a:xfrm>
              <a:off x="5791200" y="1943622"/>
              <a:ext cx="2133600" cy="21336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 bwMode="auto">
            <a:xfrm>
              <a:off x="7239000" y="2514600"/>
              <a:ext cx="0" cy="118110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7285510" y="2677180"/>
              <a:ext cx="41069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>
                  <a:sym typeface="Symbol"/>
                </a:rPr>
                <a:t></a:t>
              </a:r>
              <a:endParaRPr lang="hu-HU" sz="2800" smtClean="0"/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>
              <a:off x="6096000" y="3723620"/>
              <a:ext cx="762000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6" name="TextBox 35"/>
            <p:cNvSpPr txBox="1"/>
            <p:nvPr/>
          </p:nvSpPr>
          <p:spPr>
            <a:xfrm>
              <a:off x="6248400" y="3200400"/>
              <a:ext cx="38183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>
                  <a:sym typeface="Symbol"/>
                </a:rPr>
                <a:t></a:t>
              </a:r>
              <a:endParaRPr lang="hu-HU" sz="2800" smtClean="0"/>
            </a:p>
          </p:txBody>
        </p:sp>
      </p:grpSp>
      <p:grpSp>
        <p:nvGrpSpPr>
          <p:cNvPr id="21504" name="Group 21503"/>
          <p:cNvGrpSpPr/>
          <p:nvPr/>
        </p:nvGrpSpPr>
        <p:grpSpPr>
          <a:xfrm>
            <a:off x="5943600" y="1295400"/>
            <a:ext cx="2924827" cy="4333220"/>
            <a:chOff x="5943600" y="1295400"/>
            <a:chExt cx="2924827" cy="4333220"/>
          </a:xfrm>
        </p:grpSpPr>
        <p:grpSp>
          <p:nvGrpSpPr>
            <p:cNvPr id="37" name="Group 36"/>
            <p:cNvGrpSpPr/>
            <p:nvPr/>
          </p:nvGrpSpPr>
          <p:grpSpPr>
            <a:xfrm>
              <a:off x="6014667" y="1295400"/>
              <a:ext cx="2824532" cy="3428479"/>
              <a:chOff x="5041626" y="1066800"/>
              <a:chExt cx="3797575" cy="4609579"/>
            </a:xfrm>
          </p:grpSpPr>
          <p:grpSp>
            <p:nvGrpSpPr>
              <p:cNvPr id="38" name="Group 37"/>
              <p:cNvGrpSpPr/>
              <p:nvPr/>
            </p:nvGrpSpPr>
            <p:grpSpPr>
              <a:xfrm>
                <a:off x="5041626" y="1066800"/>
                <a:ext cx="3797575" cy="4609579"/>
                <a:chOff x="647650" y="1066800"/>
                <a:chExt cx="3797575" cy="4609579"/>
              </a:xfrm>
            </p:grpSpPr>
            <p:cxnSp>
              <p:nvCxnSpPr>
                <p:cNvPr id="40" name="Straight Connector 39"/>
                <p:cNvCxnSpPr/>
                <p:nvPr/>
              </p:nvCxnSpPr>
              <p:spPr bwMode="auto">
                <a:xfrm>
                  <a:off x="2514600" y="2819400"/>
                  <a:ext cx="0" cy="1066800"/>
                </a:xfrm>
                <a:prstGeom prst="line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grpSp>
              <p:nvGrpSpPr>
                <p:cNvPr id="41" name="Group 40"/>
                <p:cNvGrpSpPr/>
                <p:nvPr/>
              </p:nvGrpSpPr>
              <p:grpSpPr>
                <a:xfrm>
                  <a:off x="1066800" y="1295400"/>
                  <a:ext cx="2920652" cy="1524000"/>
                  <a:chOff x="1066800" y="1295400"/>
                  <a:chExt cx="2920652" cy="1524000"/>
                </a:xfrm>
              </p:grpSpPr>
              <p:cxnSp>
                <p:nvCxnSpPr>
                  <p:cNvPr id="70" name="Straight Connector 69"/>
                  <p:cNvCxnSpPr/>
                  <p:nvPr/>
                </p:nvCxnSpPr>
                <p:spPr bwMode="auto">
                  <a:xfrm>
                    <a:off x="1752600" y="1981200"/>
                    <a:ext cx="762000" cy="83820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71" name="Straight Connector 70"/>
                  <p:cNvCxnSpPr/>
                  <p:nvPr/>
                </p:nvCxnSpPr>
                <p:spPr bwMode="auto">
                  <a:xfrm>
                    <a:off x="1752600" y="1295400"/>
                    <a:ext cx="0" cy="68580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72" name="Straight Connector 71"/>
                  <p:cNvCxnSpPr/>
                  <p:nvPr/>
                </p:nvCxnSpPr>
                <p:spPr bwMode="auto">
                  <a:xfrm rot="16200000">
                    <a:off x="1409700" y="1638300"/>
                    <a:ext cx="0" cy="68580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73" name="Straight Connector 72"/>
                  <p:cNvCxnSpPr/>
                  <p:nvPr/>
                </p:nvCxnSpPr>
                <p:spPr bwMode="auto">
                  <a:xfrm flipH="1">
                    <a:off x="2514600" y="1968674"/>
                    <a:ext cx="762000" cy="83820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74" name="Straight Connector 73"/>
                  <p:cNvCxnSpPr/>
                  <p:nvPr/>
                </p:nvCxnSpPr>
                <p:spPr bwMode="auto">
                  <a:xfrm>
                    <a:off x="3276600" y="1295400"/>
                    <a:ext cx="0" cy="68580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75" name="Straight Connector 74"/>
                  <p:cNvCxnSpPr/>
                  <p:nvPr/>
                </p:nvCxnSpPr>
                <p:spPr bwMode="auto">
                  <a:xfrm rot="16200000">
                    <a:off x="3644552" y="1638300"/>
                    <a:ext cx="0" cy="68580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42" name="Group 41"/>
                <p:cNvGrpSpPr/>
                <p:nvPr/>
              </p:nvGrpSpPr>
              <p:grpSpPr>
                <a:xfrm flipV="1">
                  <a:off x="1079326" y="3886200"/>
                  <a:ext cx="2920652" cy="1524000"/>
                  <a:chOff x="1066800" y="1295400"/>
                  <a:chExt cx="2920652" cy="1524000"/>
                </a:xfrm>
              </p:grpSpPr>
              <p:cxnSp>
                <p:nvCxnSpPr>
                  <p:cNvPr id="64" name="Straight Connector 63"/>
                  <p:cNvCxnSpPr/>
                  <p:nvPr/>
                </p:nvCxnSpPr>
                <p:spPr bwMode="auto">
                  <a:xfrm>
                    <a:off x="1752600" y="1981200"/>
                    <a:ext cx="762000" cy="83820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65" name="Straight Connector 64"/>
                  <p:cNvCxnSpPr/>
                  <p:nvPr/>
                </p:nvCxnSpPr>
                <p:spPr bwMode="auto">
                  <a:xfrm>
                    <a:off x="1752600" y="1295400"/>
                    <a:ext cx="0" cy="68580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66" name="Straight Connector 65"/>
                  <p:cNvCxnSpPr/>
                  <p:nvPr/>
                </p:nvCxnSpPr>
                <p:spPr bwMode="auto">
                  <a:xfrm rot="16200000">
                    <a:off x="1409700" y="1638300"/>
                    <a:ext cx="0" cy="68580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67" name="Straight Connector 66"/>
                  <p:cNvCxnSpPr/>
                  <p:nvPr/>
                </p:nvCxnSpPr>
                <p:spPr bwMode="auto">
                  <a:xfrm flipH="1">
                    <a:off x="2514600" y="1968674"/>
                    <a:ext cx="762000" cy="83820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68" name="Straight Connector 67"/>
                  <p:cNvCxnSpPr/>
                  <p:nvPr/>
                </p:nvCxnSpPr>
                <p:spPr bwMode="auto">
                  <a:xfrm>
                    <a:off x="3276600" y="1295400"/>
                    <a:ext cx="0" cy="68580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69" name="Straight Connector 68"/>
                  <p:cNvCxnSpPr/>
                  <p:nvPr/>
                </p:nvCxnSpPr>
                <p:spPr bwMode="auto">
                  <a:xfrm rot="16200000">
                    <a:off x="3644552" y="1638300"/>
                    <a:ext cx="0" cy="68580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sp>
              <p:nvSpPr>
                <p:cNvPr id="43" name="TextBox 42"/>
                <p:cNvSpPr txBox="1"/>
                <p:nvPr/>
              </p:nvSpPr>
              <p:spPr>
                <a:xfrm>
                  <a:off x="2514602" y="2656561"/>
                  <a:ext cx="38504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0</a:t>
                  </a:r>
                  <a:endParaRPr lang="hu-HU" sz="2800" smtClean="0"/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3120160" y="4140320"/>
                  <a:ext cx="38504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0</a:t>
                  </a:r>
                  <a:endParaRPr lang="hu-HU" sz="2800" smtClean="0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3810003" y="4129353"/>
                  <a:ext cx="38504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0</a:t>
                  </a:r>
                  <a:endParaRPr lang="hu-HU" sz="2800" smtClean="0"/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3124202" y="1905000"/>
                  <a:ext cx="38504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0</a:t>
                  </a:r>
                  <a:endParaRPr lang="hu-HU" sz="2800" smtClean="0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3805960" y="1905000"/>
                  <a:ext cx="38504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0</a:t>
                  </a:r>
                  <a:endParaRPr lang="hu-HU" sz="2800" smtClean="0"/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914401" y="1905000"/>
                  <a:ext cx="38504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0</a:t>
                  </a:r>
                  <a:endParaRPr lang="hu-HU" sz="2800" smtClean="0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371601" y="1066800"/>
                  <a:ext cx="38504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0</a:t>
                  </a:r>
                  <a:endParaRPr lang="hu-HU" sz="2800" smtClean="0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1474157" y="4129353"/>
                  <a:ext cx="38504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0</a:t>
                  </a:r>
                  <a:endParaRPr lang="hu-HU" sz="2800" smtClean="0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384128" y="5115580"/>
                  <a:ext cx="38504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0</a:t>
                  </a:r>
                  <a:endParaRPr lang="hu-HU" sz="2800" smtClean="0"/>
                </a:p>
              </p:txBody>
            </p:sp>
            <p:sp>
              <p:nvSpPr>
                <p:cNvPr id="52" name="TextBox 51"/>
                <p:cNvSpPr txBox="1"/>
                <p:nvPr/>
              </p:nvSpPr>
              <p:spPr>
                <a:xfrm>
                  <a:off x="910359" y="4734580"/>
                  <a:ext cx="38504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1</a:t>
                  </a:r>
                  <a:endParaRPr lang="hu-HU" sz="2800" smtClean="0"/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3810003" y="4724400"/>
                  <a:ext cx="38504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1</a:t>
                  </a:r>
                  <a:endParaRPr lang="hu-HU" sz="2800" smtClean="0"/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301654" y="5105399"/>
                  <a:ext cx="38504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1</a:t>
                  </a:r>
                  <a:endParaRPr lang="hu-HU" sz="2800" smtClean="0"/>
                </a:p>
              </p:txBody>
            </p:sp>
            <p:sp>
              <p:nvSpPr>
                <p:cNvPr id="55" name="TextBox 54"/>
                <p:cNvSpPr txBox="1"/>
                <p:nvPr/>
              </p:nvSpPr>
              <p:spPr>
                <a:xfrm>
                  <a:off x="3289128" y="1066800"/>
                  <a:ext cx="38504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1</a:t>
                  </a:r>
                  <a:endParaRPr lang="hu-HU" sz="2800" smtClean="0"/>
                </a:p>
              </p:txBody>
            </p:sp>
            <p:sp>
              <p:nvSpPr>
                <p:cNvPr id="56" name="TextBox 55"/>
                <p:cNvSpPr txBox="1"/>
                <p:nvPr/>
              </p:nvSpPr>
              <p:spPr>
                <a:xfrm>
                  <a:off x="2527128" y="3583488"/>
                  <a:ext cx="38504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1</a:t>
                  </a:r>
                  <a:endParaRPr lang="hu-HU" sz="2800" smtClean="0"/>
                </a:p>
              </p:txBody>
            </p:sp>
            <p:sp>
              <p:nvSpPr>
                <p:cNvPr id="57" name="TextBox 56"/>
                <p:cNvSpPr txBox="1"/>
                <p:nvPr/>
              </p:nvSpPr>
              <p:spPr>
                <a:xfrm>
                  <a:off x="1536528" y="1905000"/>
                  <a:ext cx="38504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1</a:t>
                  </a:r>
                  <a:endParaRPr lang="hu-HU" sz="2800" smtClean="0"/>
                </a:p>
              </p:txBody>
            </p:sp>
            <p:sp>
              <p:nvSpPr>
                <p:cNvPr id="58" name="TextBox 57"/>
                <p:cNvSpPr txBox="1"/>
                <p:nvPr/>
              </p:nvSpPr>
              <p:spPr>
                <a:xfrm>
                  <a:off x="647651" y="1600200"/>
                  <a:ext cx="482824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...</a:t>
                  </a:r>
                  <a:endParaRPr lang="hu-HU" sz="2800" smtClean="0"/>
                </a:p>
              </p:txBody>
            </p:sp>
            <p:sp>
              <p:nvSpPr>
                <p:cNvPr id="59" name="TextBox 58"/>
                <p:cNvSpPr txBox="1"/>
                <p:nvPr/>
              </p:nvSpPr>
              <p:spPr>
                <a:xfrm>
                  <a:off x="3962401" y="1610380"/>
                  <a:ext cx="482824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...</a:t>
                  </a:r>
                  <a:endParaRPr lang="hu-HU" sz="2800" smtClean="0"/>
                </a:p>
              </p:txBody>
            </p:sp>
            <p:sp>
              <p:nvSpPr>
                <p:cNvPr id="61" name="TextBox 60"/>
                <p:cNvSpPr txBox="1"/>
                <p:nvPr/>
              </p:nvSpPr>
              <p:spPr>
                <a:xfrm>
                  <a:off x="3048000" y="5153159"/>
                  <a:ext cx="482824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...</a:t>
                  </a:r>
                  <a:endParaRPr lang="hu-HU" sz="2800" smtClean="0"/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1536526" y="5142720"/>
                  <a:ext cx="482824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...</a:t>
                  </a:r>
                  <a:endParaRPr lang="hu-HU" sz="2800" smtClean="0"/>
                </a:p>
              </p:txBody>
            </p:sp>
            <p:sp>
              <p:nvSpPr>
                <p:cNvPr id="63" name="TextBox 62"/>
                <p:cNvSpPr txBox="1"/>
                <p:nvPr/>
              </p:nvSpPr>
              <p:spPr>
                <a:xfrm>
                  <a:off x="647650" y="4353580"/>
                  <a:ext cx="482824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...</a:t>
                  </a:r>
                  <a:endParaRPr lang="hu-HU" sz="2800" smtClean="0"/>
                </a:p>
              </p:txBody>
            </p:sp>
          </p:grpSp>
          <p:sp>
            <p:nvSpPr>
              <p:cNvPr id="39" name="Oval 38"/>
              <p:cNvSpPr/>
              <p:nvPr/>
            </p:nvSpPr>
            <p:spPr bwMode="auto">
              <a:xfrm>
                <a:off x="6858000" y="3873100"/>
                <a:ext cx="114349" cy="114352"/>
              </a:xfrm>
              <a:prstGeom prst="ellipse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u-HU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8" name="Freeform 7"/>
            <p:cNvSpPr/>
            <p:nvPr/>
          </p:nvSpPr>
          <p:spPr bwMode="auto">
            <a:xfrm>
              <a:off x="6112701" y="1427967"/>
              <a:ext cx="2755726" cy="3407080"/>
            </a:xfrm>
            <a:custGeom>
              <a:avLst/>
              <a:gdLst>
                <a:gd name="connsiteX0" fmla="*/ 0 w 2755726"/>
                <a:gd name="connsiteY0" fmla="*/ 0 h 3407080"/>
                <a:gd name="connsiteX1" fmla="*/ 1640910 w 2755726"/>
                <a:gd name="connsiteY1" fmla="*/ 776614 h 3407080"/>
                <a:gd name="connsiteX2" fmla="*/ 1929009 w 2755726"/>
                <a:gd name="connsiteY2" fmla="*/ 2217107 h 3407080"/>
                <a:gd name="connsiteX3" fmla="*/ 2755726 w 2755726"/>
                <a:gd name="connsiteY3" fmla="*/ 3407080 h 3407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5726" h="3407080">
                  <a:moveTo>
                    <a:pt x="0" y="0"/>
                  </a:moveTo>
                  <a:cubicBezTo>
                    <a:pt x="659704" y="203548"/>
                    <a:pt x="1319409" y="407096"/>
                    <a:pt x="1640910" y="776614"/>
                  </a:cubicBezTo>
                  <a:cubicBezTo>
                    <a:pt x="1962411" y="1146132"/>
                    <a:pt x="1743206" y="1778696"/>
                    <a:pt x="1929009" y="2217107"/>
                  </a:cubicBezTo>
                  <a:cubicBezTo>
                    <a:pt x="2114812" y="2655518"/>
                    <a:pt x="2435269" y="3031299"/>
                    <a:pt x="2755726" y="3407080"/>
                  </a:cubicBezTo>
                </a:path>
              </a:pathLst>
            </a:cu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6" name="Freeform 75"/>
            <p:cNvSpPr/>
            <p:nvPr/>
          </p:nvSpPr>
          <p:spPr bwMode="auto">
            <a:xfrm flipV="1">
              <a:off x="5943600" y="1580367"/>
              <a:ext cx="2755726" cy="3407080"/>
            </a:xfrm>
            <a:custGeom>
              <a:avLst/>
              <a:gdLst>
                <a:gd name="connsiteX0" fmla="*/ 0 w 2755726"/>
                <a:gd name="connsiteY0" fmla="*/ 0 h 3407080"/>
                <a:gd name="connsiteX1" fmla="*/ 1640910 w 2755726"/>
                <a:gd name="connsiteY1" fmla="*/ 776614 h 3407080"/>
                <a:gd name="connsiteX2" fmla="*/ 1929009 w 2755726"/>
                <a:gd name="connsiteY2" fmla="*/ 2217107 h 3407080"/>
                <a:gd name="connsiteX3" fmla="*/ 2755726 w 2755726"/>
                <a:gd name="connsiteY3" fmla="*/ 3407080 h 3407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5726" h="3407080">
                  <a:moveTo>
                    <a:pt x="0" y="0"/>
                  </a:moveTo>
                  <a:cubicBezTo>
                    <a:pt x="659704" y="203548"/>
                    <a:pt x="1319409" y="407096"/>
                    <a:pt x="1640910" y="776614"/>
                  </a:cubicBezTo>
                  <a:cubicBezTo>
                    <a:pt x="1962411" y="1146132"/>
                    <a:pt x="1743206" y="1778696"/>
                    <a:pt x="1929009" y="2217107"/>
                  </a:cubicBezTo>
                  <a:cubicBezTo>
                    <a:pt x="2114812" y="2655518"/>
                    <a:pt x="2435269" y="3031299"/>
                    <a:pt x="2755726" y="3407080"/>
                  </a:cubicBezTo>
                </a:path>
              </a:pathLst>
            </a:cu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18100" y="5105400"/>
              <a:ext cx="244490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>
                  <a:solidFill>
                    <a:srgbClr val="FF0000"/>
                  </a:solidFill>
                </a:rPr>
                <a:t>not hyperfinite</a:t>
              </a:r>
              <a:endParaRPr lang="hu-HU" sz="280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533400" y="1828800"/>
            <a:ext cx="2286000" cy="2286000"/>
            <a:chOff x="838200" y="1828800"/>
            <a:chExt cx="2286000" cy="2286000"/>
          </a:xfrm>
        </p:grpSpPr>
        <p:sp>
          <p:nvSpPr>
            <p:cNvPr id="80" name="Oval 79"/>
            <p:cNvSpPr/>
            <p:nvPr/>
          </p:nvSpPr>
          <p:spPr bwMode="auto">
            <a:xfrm>
              <a:off x="838200" y="1828800"/>
              <a:ext cx="2286000" cy="22860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81" name="Straight Connector 80"/>
            <p:cNvCxnSpPr/>
            <p:nvPr/>
          </p:nvCxnSpPr>
          <p:spPr bwMode="auto">
            <a:xfrm>
              <a:off x="1371600" y="1981200"/>
              <a:ext cx="1676400" cy="53340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2" name="TextBox 81"/>
            <p:cNvSpPr txBox="1"/>
            <p:nvPr/>
          </p:nvSpPr>
          <p:spPr>
            <a:xfrm>
              <a:off x="1799110" y="2057400"/>
              <a:ext cx="41069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>
                  <a:sym typeface="Symbol"/>
                </a:rPr>
                <a:t></a:t>
              </a:r>
              <a:endParaRPr lang="hu-HU" sz="2800" smtClean="0"/>
            </a:p>
          </p:txBody>
        </p:sp>
        <p:cxnSp>
          <p:nvCxnSpPr>
            <p:cNvPr id="83" name="Straight Connector 82"/>
            <p:cNvCxnSpPr/>
            <p:nvPr/>
          </p:nvCxnSpPr>
          <p:spPr bwMode="auto">
            <a:xfrm flipH="1">
              <a:off x="2362200" y="3352800"/>
              <a:ext cx="685800" cy="68580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4" name="TextBox 83"/>
            <p:cNvSpPr txBox="1"/>
            <p:nvPr/>
          </p:nvSpPr>
          <p:spPr>
            <a:xfrm>
              <a:off x="2362200" y="3200400"/>
              <a:ext cx="38183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>
                  <a:sym typeface="Symbol"/>
                </a:rPr>
                <a:t></a:t>
              </a:r>
              <a:endParaRPr lang="hu-HU" sz="280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770802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Dátum helye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hu-HU" sz="1400" smtClean="0"/>
              <a:t>August 2017</a:t>
            </a:r>
            <a:endParaRPr lang="en-US" sz="14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3526-3F87-4004-82AE-EEAF8A23322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3200" smtClean="0"/>
              <a:t>Hyperfinite graphings</a:t>
            </a:r>
            <a:endParaRPr lang="en-US" sz="3200"/>
          </a:p>
        </p:txBody>
      </p:sp>
      <p:sp>
        <p:nvSpPr>
          <p:cNvPr id="3" name="Rounded Rectangle 2"/>
          <p:cNvSpPr/>
          <p:nvPr/>
        </p:nvSpPr>
        <p:spPr bwMode="auto">
          <a:xfrm>
            <a:off x="549476" y="1066800"/>
            <a:ext cx="7601736" cy="163463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3200" b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If </a:t>
            </a:r>
            <a:r>
              <a:rPr kumimoji="0" lang="hu-HU" sz="3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</a:t>
            </a:r>
            <a:r>
              <a:rPr kumimoji="0" lang="hu-HU" sz="3200" b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  <a:r>
              <a:rPr kumimoji="0" lang="hu-HU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hu-HU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and </a:t>
            </a:r>
            <a:r>
              <a:rPr kumimoji="0" lang="hu-HU" sz="3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G</a:t>
            </a:r>
            <a:r>
              <a:rPr kumimoji="0" lang="hu-HU" sz="3200" b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2</a:t>
            </a:r>
            <a:r>
              <a:rPr kumimoji="0" lang="hu-HU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 are locally equivalent, then </a:t>
            </a:r>
          </a:p>
          <a:p>
            <a:pPr marL="0" marR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3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G</a:t>
            </a:r>
            <a:r>
              <a:rPr kumimoji="0" lang="hu-HU" sz="3200" b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1</a:t>
            </a:r>
            <a:r>
              <a:rPr kumimoji="0" lang="hu-HU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 is hyperfinite  </a:t>
            </a:r>
            <a:r>
              <a:rPr kumimoji="0" lang="hu-HU" sz="3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G</a:t>
            </a:r>
            <a:r>
              <a:rPr kumimoji="0" lang="hu-HU" sz="3200" b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2</a:t>
            </a:r>
            <a:r>
              <a:rPr kumimoji="0" lang="hu-HU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 is hyperfinite</a:t>
            </a: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143000" y="3048000"/>
            <a:ext cx="6400800" cy="3037820"/>
            <a:chOff x="1143000" y="3048000"/>
            <a:chExt cx="6400800" cy="3037820"/>
          </a:xfrm>
        </p:grpSpPr>
        <p:sp>
          <p:nvSpPr>
            <p:cNvPr id="6" name="Oval 5"/>
            <p:cNvSpPr/>
            <p:nvPr/>
          </p:nvSpPr>
          <p:spPr bwMode="auto">
            <a:xfrm>
              <a:off x="1143000" y="4572000"/>
              <a:ext cx="1600200" cy="914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3505200" y="3048000"/>
              <a:ext cx="1600200" cy="914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5943600" y="4648200"/>
              <a:ext cx="1600200" cy="914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 bwMode="auto">
            <a:xfrm flipH="1">
              <a:off x="2743200" y="3962400"/>
              <a:ext cx="685800" cy="533400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>
              <a:off x="5257800" y="3962400"/>
              <a:ext cx="685800" cy="533400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1676400" y="5562600"/>
              <a:ext cx="5966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i="1" smtClean="0"/>
                <a:t>G</a:t>
              </a:r>
              <a:r>
                <a:rPr lang="hu-HU" sz="2800" baseline="-25000" smtClean="0"/>
                <a:t>1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566162" y="5562600"/>
              <a:ext cx="5966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i="1" smtClean="0"/>
                <a:t>G</a:t>
              </a:r>
              <a:r>
                <a:rPr lang="hu-HU" sz="2800" baseline="-25000" smtClean="0"/>
                <a:t>2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038600" y="3962400"/>
              <a:ext cx="46358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i="1" smtClean="0"/>
                <a:t>G</a:t>
              </a:r>
              <a:endParaRPr lang="hu-HU" sz="2800" baseline="-25000" smtClean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524000" y="4876800"/>
            <a:ext cx="609600" cy="381000"/>
            <a:chOff x="1524000" y="4876800"/>
            <a:chExt cx="609600" cy="381000"/>
          </a:xfrm>
        </p:grpSpPr>
        <p:cxnSp>
          <p:nvCxnSpPr>
            <p:cNvPr id="14" name="Straight Connector 13"/>
            <p:cNvCxnSpPr/>
            <p:nvPr/>
          </p:nvCxnSpPr>
          <p:spPr bwMode="auto">
            <a:xfrm>
              <a:off x="1524000" y="4876800"/>
              <a:ext cx="152400" cy="38100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>
              <a:off x="1828800" y="4876800"/>
              <a:ext cx="152400" cy="38100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H="1">
              <a:off x="1981200" y="4876800"/>
              <a:ext cx="152400" cy="38100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9" name="Group 18"/>
          <p:cNvGrpSpPr/>
          <p:nvPr/>
        </p:nvGrpSpPr>
        <p:grpSpPr>
          <a:xfrm>
            <a:off x="3886200" y="3352800"/>
            <a:ext cx="762000" cy="381000"/>
            <a:chOff x="3886200" y="3352800"/>
            <a:chExt cx="762000" cy="381000"/>
          </a:xfrm>
        </p:grpSpPr>
        <p:grpSp>
          <p:nvGrpSpPr>
            <p:cNvPr id="24" name="Group 23"/>
            <p:cNvGrpSpPr/>
            <p:nvPr/>
          </p:nvGrpSpPr>
          <p:grpSpPr>
            <a:xfrm>
              <a:off x="4038600" y="3352800"/>
              <a:ext cx="609600" cy="381000"/>
              <a:chOff x="1524000" y="4876800"/>
              <a:chExt cx="609600" cy="381000"/>
            </a:xfrm>
          </p:grpSpPr>
          <p:cxnSp>
            <p:nvCxnSpPr>
              <p:cNvPr id="25" name="Straight Connector 24"/>
              <p:cNvCxnSpPr/>
              <p:nvPr/>
            </p:nvCxnSpPr>
            <p:spPr bwMode="auto">
              <a:xfrm>
                <a:off x="1524000" y="4876800"/>
                <a:ext cx="152400" cy="381000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" name="Straight Connector 25"/>
              <p:cNvCxnSpPr/>
              <p:nvPr/>
            </p:nvCxnSpPr>
            <p:spPr bwMode="auto">
              <a:xfrm>
                <a:off x="1828800" y="4876800"/>
                <a:ext cx="152400" cy="381000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7" name="Straight Connector 26"/>
              <p:cNvCxnSpPr/>
              <p:nvPr/>
            </p:nvCxnSpPr>
            <p:spPr bwMode="auto">
              <a:xfrm flipH="1">
                <a:off x="1981200" y="4876800"/>
                <a:ext cx="152400" cy="381000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28" name="Straight Connector 27"/>
            <p:cNvCxnSpPr/>
            <p:nvPr/>
          </p:nvCxnSpPr>
          <p:spPr bwMode="auto">
            <a:xfrm>
              <a:off x="3886200" y="3352800"/>
              <a:ext cx="152400" cy="38100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0" name="TextBox 19"/>
          <p:cNvSpPr txBox="1"/>
          <p:nvPr/>
        </p:nvSpPr>
        <p:spPr>
          <a:xfrm>
            <a:off x="6508700" y="4751457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000" smtClean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63912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3200" smtClean="0">
                <a:solidFill>
                  <a:srgbClr val="000000"/>
                </a:solidFill>
                <a:cs typeface="Arial" charset="0"/>
              </a:rPr>
              <a:t>Local </a:t>
            </a:r>
            <a:r>
              <a:rPr lang="hu-HU" sz="3200" smtClean="0">
                <a:solidFill>
                  <a:srgbClr val="000000"/>
                </a:solidFill>
                <a:cs typeface="Arial" charset="0"/>
              </a:rPr>
              <a:t>isomorphism forward </a:t>
            </a:r>
            <a:endParaRPr lang="hu-HU" sz="32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u-HU" smtClean="0">
                <a:solidFill>
                  <a:srgbClr val="000000"/>
                </a:solidFill>
              </a:rPr>
              <a:t>August 2017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9E718B-478B-4554-9C13-D281783F4F0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838200" y="1828800"/>
            <a:ext cx="2286000" cy="2286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endParaRPr lang="hu-HU" sz="2800" smtClean="0">
              <a:solidFill>
                <a:srgbClr val="00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371600" y="1981200"/>
            <a:ext cx="1676400" cy="5334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799110" y="2057400"/>
            <a:ext cx="4106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smtClean="0">
                <a:solidFill>
                  <a:srgbClr val="000000"/>
                </a:solidFill>
                <a:sym typeface="Symbol"/>
              </a:rPr>
              <a:t></a:t>
            </a:r>
            <a:endParaRPr lang="hu-HU" sz="2800" smtClean="0">
              <a:solidFill>
                <a:srgbClr val="00000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 flipH="1">
            <a:off x="2362200" y="3352800"/>
            <a:ext cx="685800" cy="6858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362200" y="3200400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smtClean="0">
                <a:solidFill>
                  <a:srgbClr val="000000"/>
                </a:solidFill>
                <a:sym typeface="Symbol"/>
              </a:rPr>
              <a:t></a:t>
            </a:r>
            <a:endParaRPr lang="hu-HU" sz="2800" smtClean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791200" y="1943622"/>
            <a:ext cx="2133600" cy="21336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endParaRPr lang="hu-HU" sz="2800" smtClean="0">
              <a:solidFill>
                <a:srgbClr val="00000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7239000" y="2514600"/>
            <a:ext cx="0" cy="11811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7285510" y="2677180"/>
            <a:ext cx="4106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smtClean="0">
                <a:solidFill>
                  <a:srgbClr val="000000"/>
                </a:solidFill>
                <a:sym typeface="Symbol"/>
              </a:rPr>
              <a:t></a:t>
            </a:r>
            <a:endParaRPr lang="hu-HU" sz="2800" smtClean="0">
              <a:solidFill>
                <a:srgbClr val="00000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096000" y="3723620"/>
            <a:ext cx="762000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248400" y="3200400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smtClean="0">
                <a:solidFill>
                  <a:srgbClr val="000000"/>
                </a:solidFill>
                <a:sym typeface="Symbol"/>
              </a:rPr>
              <a:t></a:t>
            </a:r>
            <a:endParaRPr lang="hu-HU" sz="2800" smtClean="0">
              <a:solidFill>
                <a:srgbClr val="000000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2895600" y="2133600"/>
            <a:ext cx="3522118" cy="2819400"/>
            <a:chOff x="2895600" y="2133600"/>
            <a:chExt cx="3522118" cy="2819400"/>
          </a:xfrm>
        </p:grpSpPr>
        <p:sp>
          <p:nvSpPr>
            <p:cNvPr id="2" name="TextBox 1"/>
            <p:cNvSpPr txBox="1"/>
            <p:nvPr/>
          </p:nvSpPr>
          <p:spPr>
            <a:xfrm>
              <a:off x="2895600" y="4368225"/>
              <a:ext cx="352211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3200" smtClean="0">
                  <a:solidFill>
                    <a:srgbClr val="FF0000"/>
                  </a:solidFill>
                </a:rPr>
                <a:t>(</a:t>
              </a:r>
              <a:r>
                <a:rPr lang="hu-HU" sz="3200" i="1" smtClean="0">
                  <a:solidFill>
                    <a:srgbClr val="FF0000"/>
                  </a:solidFill>
                </a:rPr>
                <a:t>x,y</a:t>
              </a:r>
              <a:r>
                <a:rPr lang="hu-HU" sz="3200" smtClean="0">
                  <a:solidFill>
                    <a:srgbClr val="FF0000"/>
                  </a:solidFill>
                </a:rPr>
                <a:t>)</a:t>
              </a:r>
              <a:r>
                <a:rPr lang="hu-HU" sz="3200" i="1" smtClean="0">
                  <a:solidFill>
                    <a:srgbClr val="FF0000"/>
                  </a:solidFill>
                </a:rPr>
                <a:t> </a:t>
              </a:r>
              <a:r>
                <a:rPr lang="hu-HU" sz="3200" smtClean="0">
                  <a:solidFill>
                    <a:srgbClr val="FF0000"/>
                  </a:solidFill>
                  <a:sym typeface="Euclid Extra"/>
                </a:rPr>
                <a:t> </a:t>
              </a:r>
              <a:r>
                <a:rPr lang="hu-HU" sz="3200" i="1" smtClean="0">
                  <a:solidFill>
                    <a:srgbClr val="FF0000"/>
                  </a:solidFill>
                  <a:sym typeface="Euclid Extra"/>
                </a:rPr>
                <a:t>x</a:t>
              </a:r>
              <a:r>
                <a:rPr lang="hu-HU" sz="3200" smtClean="0">
                  <a:solidFill>
                    <a:srgbClr val="FF0000"/>
                  </a:solidFill>
                  <a:sym typeface="Euclid Extra"/>
                </a:rPr>
                <a:t>+</a:t>
              </a:r>
              <a:r>
                <a:rPr lang="hu-HU" sz="3200" i="1" smtClean="0">
                  <a:solidFill>
                    <a:srgbClr val="FF0000"/>
                  </a:solidFill>
                  <a:sym typeface="Euclid Extra"/>
                </a:rPr>
                <a:t>y</a:t>
              </a:r>
              <a:r>
                <a:rPr lang="hu-HU" sz="3200" smtClean="0">
                  <a:solidFill>
                    <a:srgbClr val="FF0000"/>
                  </a:solidFill>
                  <a:sym typeface="Euclid Extra"/>
                </a:rPr>
                <a:t> mod 1</a:t>
              </a:r>
              <a:endParaRPr lang="hu-HU" sz="3200" i="1" smtClean="0">
                <a:solidFill>
                  <a:srgbClr val="FF0000"/>
                </a:solidFill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 bwMode="auto">
            <a:xfrm flipH="1">
              <a:off x="3657600" y="2938790"/>
              <a:ext cx="1524000" cy="0"/>
            </a:xfrm>
            <a:prstGeom prst="straightConnector1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4" name="TextBox 23"/>
            <p:cNvSpPr txBox="1"/>
            <p:nvPr/>
          </p:nvSpPr>
          <p:spPr>
            <a:xfrm>
              <a:off x="4191000" y="2133600"/>
              <a:ext cx="4635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3600" smtClean="0">
                  <a:solidFill>
                    <a:srgbClr val="FF0000"/>
                  </a:solidFill>
                  <a:sym typeface="Symbol"/>
                </a:rPr>
                <a:t></a:t>
              </a:r>
              <a:endParaRPr lang="hu-HU" sz="360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49474" y="1753644"/>
            <a:ext cx="7175326" cy="2438400"/>
            <a:chOff x="749474" y="1753644"/>
            <a:chExt cx="7175326" cy="2438400"/>
          </a:xfrm>
        </p:grpSpPr>
        <p:grpSp>
          <p:nvGrpSpPr>
            <p:cNvPr id="8" name="Group 7"/>
            <p:cNvGrpSpPr/>
            <p:nvPr/>
          </p:nvGrpSpPr>
          <p:grpSpPr>
            <a:xfrm>
              <a:off x="749474" y="1753644"/>
              <a:ext cx="7175326" cy="2438400"/>
              <a:chOff x="749474" y="1753644"/>
              <a:chExt cx="7175326" cy="2438400"/>
            </a:xfrm>
          </p:grpSpPr>
          <p:cxnSp>
            <p:nvCxnSpPr>
              <p:cNvPr id="7" name="Straight Connector 6"/>
              <p:cNvCxnSpPr/>
              <p:nvPr/>
            </p:nvCxnSpPr>
            <p:spPr bwMode="auto">
              <a:xfrm>
                <a:off x="5791200" y="2456765"/>
                <a:ext cx="2133600" cy="0"/>
              </a:xfrm>
              <a:prstGeom prst="line">
                <a:avLst/>
              </a:prstGeom>
              <a:noFill/>
              <a:ln w="76200" cap="flat" cmpd="sng" algn="ctr">
                <a:solidFill>
                  <a:srgbClr val="072CCB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6" name="Oval 25"/>
              <p:cNvSpPr/>
              <p:nvPr/>
            </p:nvSpPr>
            <p:spPr bwMode="auto">
              <a:xfrm>
                <a:off x="749474" y="1753644"/>
                <a:ext cx="2438400" cy="2438400"/>
              </a:xfrm>
              <a:prstGeom prst="ellipse">
                <a:avLst/>
              </a:prstGeom>
              <a:noFill/>
              <a:ln w="76200" cap="flat" cmpd="sng" algn="ctr">
                <a:solidFill>
                  <a:srgbClr val="072CCB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endParaRPr lang="hu-HU" sz="2800" smtClean="0">
                  <a:solidFill>
                    <a:srgbClr val="000000"/>
                  </a:solidFill>
                </a:endParaRPr>
              </a:p>
            </p:txBody>
          </p:sp>
        </p:grpSp>
        <p:cxnSp>
          <p:nvCxnSpPr>
            <p:cNvPr id="27" name="Straight Connector 26"/>
            <p:cNvCxnSpPr/>
            <p:nvPr/>
          </p:nvCxnSpPr>
          <p:spPr bwMode="auto">
            <a:xfrm rot="16200000">
              <a:off x="5943600" y="3010422"/>
              <a:ext cx="2133600" cy="0"/>
            </a:xfrm>
            <a:prstGeom prst="line">
              <a:avLst/>
            </a:prstGeom>
            <a:noFill/>
            <a:ln w="76200" cap="flat" cmpd="sng" algn="ctr">
              <a:solidFill>
                <a:srgbClr val="072CC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734960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átum helye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hu-HU" sz="1400" smtClean="0"/>
              <a:t>August 2017</a:t>
            </a:r>
            <a:endParaRPr lang="en-US" sz="1400" smtClean="0"/>
          </a:p>
        </p:txBody>
      </p:sp>
      <p:sp>
        <p:nvSpPr>
          <p:cNvPr id="32772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3200" smtClean="0"/>
              <a:t>Fractional graph partition problem</a:t>
            </a:r>
            <a:endParaRPr lang="en-US" sz="32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3526-3F87-4004-82AE-EEAF8A23322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671985"/>
              </p:ext>
            </p:extLst>
          </p:nvPr>
        </p:nvGraphicFramePr>
        <p:xfrm>
          <a:off x="533400" y="1066800"/>
          <a:ext cx="779543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611" name="Equation" r:id="rId3" imgW="2908080" imgH="279360" progId="Equation.DSMT4">
                  <p:embed/>
                </p:oleObj>
              </mc:Choice>
              <mc:Fallback>
                <p:oleObj name="Equation" r:id="rId3" imgW="29080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066800"/>
                        <a:ext cx="779543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6965130"/>
              </p:ext>
            </p:extLst>
          </p:nvPr>
        </p:nvGraphicFramePr>
        <p:xfrm>
          <a:off x="669925" y="2971800"/>
          <a:ext cx="652621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612" name="Equation" r:id="rId5" imgW="2438280" imgH="253800" progId="Equation.DSMT4">
                  <p:embed/>
                </p:oleObj>
              </mc:Choice>
              <mc:Fallback>
                <p:oleObj name="Equation" r:id="rId5" imgW="24382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" y="2971800"/>
                        <a:ext cx="652621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33399" y="2082225"/>
            <a:ext cx="60198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i="1" smtClean="0"/>
              <a:t>T</a:t>
            </a:r>
            <a:r>
              <a:rPr lang="hu-HU" sz="3200" smtClean="0"/>
              <a:t>: optimal </a:t>
            </a:r>
            <a:r>
              <a:rPr lang="hu-HU" sz="3200" i="1" smtClean="0"/>
              <a:t>k</a:t>
            </a:r>
            <a:r>
              <a:rPr lang="hu-HU" sz="3200" smtClean="0"/>
              <a:t>-edge-separator</a:t>
            </a:r>
            <a:endParaRPr lang="hu-HU" sz="3200" smtClean="0"/>
          </a:p>
        </p:txBody>
      </p:sp>
    </p:spTree>
    <p:extLst>
      <p:ext uri="{BB962C8B-B14F-4D97-AF65-F5344CB8AC3E}">
        <p14:creationId xmlns:p14="http://schemas.microsoft.com/office/powerpoint/2010/main" val="419428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átum helye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hu-HU" sz="1400" smtClean="0"/>
              <a:t>August 2017</a:t>
            </a:r>
            <a:endParaRPr lang="en-US" sz="1400" smtClean="0"/>
          </a:p>
        </p:txBody>
      </p:sp>
      <p:sp>
        <p:nvSpPr>
          <p:cNvPr id="32772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3200"/>
              <a:t>Fractional graph partition problem</a:t>
            </a:r>
            <a:endParaRPr lang="en-US" sz="32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3526-3F87-4004-82AE-EEAF8A23322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7547185"/>
              </p:ext>
            </p:extLst>
          </p:nvPr>
        </p:nvGraphicFramePr>
        <p:xfrm>
          <a:off x="547687" y="1066800"/>
          <a:ext cx="3871913" cy="162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53" name="Equation" r:id="rId3" imgW="1663560" imgH="685800" progId="Equation.DSMT4">
                  <p:embed/>
                </p:oleObj>
              </mc:Choice>
              <mc:Fallback>
                <p:oleObj name="Equation" r:id="rId3" imgW="16635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687" y="1066800"/>
                        <a:ext cx="3871913" cy="162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6384217"/>
              </p:ext>
            </p:extLst>
          </p:nvPr>
        </p:nvGraphicFramePr>
        <p:xfrm>
          <a:off x="536575" y="2865438"/>
          <a:ext cx="1922463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54" name="Equation" r:id="rId5" imgW="825480" imgH="368280" progId="Equation.DSMT4">
                  <p:embed/>
                </p:oleObj>
              </mc:Choice>
              <mc:Fallback>
                <p:oleObj name="Equation" r:id="rId5" imgW="8254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865438"/>
                        <a:ext cx="1922463" cy="871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5620210"/>
              </p:ext>
            </p:extLst>
          </p:nvPr>
        </p:nvGraphicFramePr>
        <p:xfrm>
          <a:off x="669925" y="3748087"/>
          <a:ext cx="1920875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55" name="Equation" r:id="rId7" imgW="825480" imgH="444240" progId="Equation.DSMT4">
                  <p:embed/>
                </p:oleObj>
              </mc:Choice>
              <mc:Fallback>
                <p:oleObj name="Equation" r:id="rId7" imgW="8254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" y="3748087"/>
                        <a:ext cx="1920875" cy="1052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4527753" y="2895600"/>
            <a:ext cx="4159047" cy="578882"/>
            <a:chOff x="3048000" y="4724400"/>
            <a:chExt cx="4159047" cy="578882"/>
          </a:xfrm>
        </p:grpSpPr>
        <p:sp>
          <p:nvSpPr>
            <p:cNvPr id="15" name="Rounded Rectangle 14"/>
            <p:cNvSpPr/>
            <p:nvPr/>
          </p:nvSpPr>
          <p:spPr bwMode="auto">
            <a:xfrm>
              <a:off x="3505200" y="4724400"/>
              <a:ext cx="3701847" cy="578882"/>
            </a:xfrm>
            <a:prstGeom prst="roundRect">
              <a:avLst/>
            </a:prstGeom>
            <a:noFill/>
            <a:ln w="19050" cap="flat" cmpd="sng" algn="ctr">
              <a:solidFill>
                <a:srgbClr val="072CC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2800" b="0" i="0" u="none" strike="noStrike" cap="none" normalizeH="0" baseline="0" smtClean="0">
                  <a:ln>
                    <a:noFill/>
                  </a:ln>
                  <a:solidFill>
                    <a:srgbClr val="072CCB"/>
                  </a:solidFill>
                  <a:effectLst/>
                  <a:latin typeface="Arial" charset="0"/>
                </a:rPr>
                <a:t>probability distribution</a:t>
              </a:r>
            </a:p>
          </p:txBody>
        </p:sp>
        <p:cxnSp>
          <p:nvCxnSpPr>
            <p:cNvPr id="16" name="Straight Arrow Connector 15"/>
            <p:cNvCxnSpPr>
              <a:stCxn id="15" idx="1"/>
            </p:cNvCxnSpPr>
            <p:nvPr/>
          </p:nvCxnSpPr>
          <p:spPr bwMode="auto">
            <a:xfrm flipH="1">
              <a:off x="3048000" y="5013841"/>
              <a:ext cx="4572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072CCB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7" name="Group 16"/>
          <p:cNvGrpSpPr/>
          <p:nvPr/>
        </p:nvGrpSpPr>
        <p:grpSpPr>
          <a:xfrm>
            <a:off x="4527753" y="3962400"/>
            <a:ext cx="3602281" cy="578882"/>
            <a:chOff x="3048000" y="4724400"/>
            <a:chExt cx="3602281" cy="578882"/>
          </a:xfrm>
        </p:grpSpPr>
        <p:sp>
          <p:nvSpPr>
            <p:cNvPr id="18" name="Rounded Rectangle 17"/>
            <p:cNvSpPr/>
            <p:nvPr/>
          </p:nvSpPr>
          <p:spPr bwMode="auto">
            <a:xfrm>
              <a:off x="3505200" y="4724400"/>
              <a:ext cx="3145081" cy="578882"/>
            </a:xfrm>
            <a:prstGeom prst="roundRect">
              <a:avLst/>
            </a:prstGeom>
            <a:noFill/>
            <a:ln w="19050" cap="flat" cmpd="sng" algn="ctr">
              <a:solidFill>
                <a:srgbClr val="072CC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2800" b="0" i="0" u="none" strike="noStrike" cap="none" normalizeH="0" baseline="0" smtClean="0">
                  <a:ln>
                    <a:noFill/>
                  </a:ln>
                  <a:solidFill>
                    <a:srgbClr val="072CCB"/>
                  </a:solidFill>
                  <a:effectLst/>
                  <a:latin typeface="Arial" charset="0"/>
                </a:rPr>
                <a:t>„marginal” uniform</a:t>
              </a:r>
            </a:p>
          </p:txBody>
        </p:sp>
        <p:cxnSp>
          <p:nvCxnSpPr>
            <p:cNvPr id="19" name="Straight Arrow Connector 18"/>
            <p:cNvCxnSpPr>
              <a:stCxn id="18" idx="1"/>
            </p:cNvCxnSpPr>
            <p:nvPr/>
          </p:nvCxnSpPr>
          <p:spPr bwMode="auto">
            <a:xfrm flipH="1">
              <a:off x="3048000" y="5013841"/>
              <a:ext cx="4572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072CCB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8440911"/>
              </p:ext>
            </p:extLst>
          </p:nvPr>
        </p:nvGraphicFramePr>
        <p:xfrm>
          <a:off x="533400" y="4953000"/>
          <a:ext cx="393223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56" name="Equation" r:id="rId9" imgW="1688760" imgH="482400" progId="Equation.DSMT4">
                  <p:embed/>
                </p:oleObj>
              </mc:Choice>
              <mc:Fallback>
                <p:oleObj name="Equation" r:id="rId9" imgW="16887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953000"/>
                        <a:ext cx="3932238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4551119" y="5212318"/>
            <a:ext cx="3914653" cy="578882"/>
            <a:chOff x="3048000" y="4724400"/>
            <a:chExt cx="3914653" cy="578882"/>
          </a:xfrm>
        </p:grpSpPr>
        <p:sp>
          <p:nvSpPr>
            <p:cNvPr id="22" name="Rounded Rectangle 21"/>
            <p:cNvSpPr/>
            <p:nvPr/>
          </p:nvSpPr>
          <p:spPr bwMode="auto">
            <a:xfrm>
              <a:off x="3505200" y="4724400"/>
              <a:ext cx="3457453" cy="578882"/>
            </a:xfrm>
            <a:prstGeom prst="roundRect">
              <a:avLst/>
            </a:prstGeom>
            <a:noFill/>
            <a:ln w="19050" cap="flat" cmpd="sng" algn="ctr">
              <a:solidFill>
                <a:srgbClr val="072CC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2800" b="0" i="0" u="none" strike="noStrike" cap="none" normalizeH="0" baseline="0" smtClean="0">
                  <a:ln>
                    <a:noFill/>
                  </a:ln>
                  <a:solidFill>
                    <a:srgbClr val="072CCB"/>
                  </a:solidFill>
                  <a:effectLst/>
                  <a:latin typeface="Arial" charset="0"/>
                </a:rPr>
                <a:t>expected expansion</a:t>
              </a:r>
            </a:p>
          </p:txBody>
        </p:sp>
        <p:cxnSp>
          <p:nvCxnSpPr>
            <p:cNvPr id="23" name="Straight Arrow Connector 22"/>
            <p:cNvCxnSpPr>
              <a:stCxn id="22" idx="1"/>
            </p:cNvCxnSpPr>
            <p:nvPr/>
          </p:nvCxnSpPr>
          <p:spPr bwMode="auto">
            <a:xfrm flipH="1">
              <a:off x="3048000" y="5013841"/>
              <a:ext cx="4572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072CCB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975082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átum helye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hu-HU" sz="1400" smtClean="0"/>
              <a:t>August 2017</a:t>
            </a:r>
            <a:endParaRPr lang="en-US" sz="1400" smtClean="0"/>
          </a:p>
        </p:txBody>
      </p:sp>
      <p:sp>
        <p:nvSpPr>
          <p:cNvPr id="32772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3200"/>
              <a:t>Fractional graph partition problem</a:t>
            </a:r>
            <a:endParaRPr lang="en-US" sz="32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3526-3F87-4004-82AE-EEAF8A23322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461981"/>
              </p:ext>
            </p:extLst>
          </p:nvPr>
        </p:nvGraphicFramePr>
        <p:xfrm>
          <a:off x="2300288" y="5313363"/>
          <a:ext cx="2667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88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5313363"/>
                        <a:ext cx="266700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1000" y="914400"/>
            <a:ext cx="13244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smtClean="0"/>
              <a:t>Define </a:t>
            </a: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9232487"/>
              </p:ext>
            </p:extLst>
          </p:nvPr>
        </p:nvGraphicFramePr>
        <p:xfrm>
          <a:off x="471488" y="1570038"/>
          <a:ext cx="3875087" cy="120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89" name="Equation" r:id="rId5" imgW="1663560" imgH="507960" progId="Equation.DSMT4">
                  <p:embed/>
                </p:oleObj>
              </mc:Choice>
              <mc:Fallback>
                <p:oleObj name="Equation" r:id="rId5" imgW="166356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1570038"/>
                        <a:ext cx="3875087" cy="120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4572000" y="1600200"/>
            <a:ext cx="4062842" cy="1055608"/>
            <a:chOff x="3467100" y="3373080"/>
            <a:chExt cx="4062842" cy="1055608"/>
          </a:xfrm>
        </p:grpSpPr>
        <p:sp>
          <p:nvSpPr>
            <p:cNvPr id="26" name="Rounded Rectangle 25"/>
            <p:cNvSpPr/>
            <p:nvPr/>
          </p:nvSpPr>
          <p:spPr bwMode="auto">
            <a:xfrm>
              <a:off x="4191000" y="3373080"/>
              <a:ext cx="3338942" cy="1055608"/>
            </a:xfrm>
            <a:prstGeom prst="roundRect">
              <a:avLst/>
            </a:prstGeom>
            <a:noFill/>
            <a:ln w="19050" cap="flat" cmpd="sng" algn="ctr">
              <a:solidFill>
                <a:srgbClr val="072CC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hu-HU" sz="2800">
                  <a:solidFill>
                    <a:srgbClr val="072CCB"/>
                  </a:solidFill>
                </a:rPr>
                <a:t>Can be defined for </a:t>
              </a:r>
              <a:endParaRPr lang="hu-HU" sz="2800" smtClean="0">
                <a:solidFill>
                  <a:srgbClr val="072CCB"/>
                </a:solidFill>
              </a:endParaRPr>
            </a:p>
            <a:p>
              <a:r>
                <a:rPr lang="hu-HU" sz="2800" smtClean="0">
                  <a:solidFill>
                    <a:srgbClr val="072CCB"/>
                  </a:solidFill>
                </a:rPr>
                <a:t>graphings</a:t>
              </a:r>
              <a:endParaRPr lang="hu-HU" sz="2800">
                <a:solidFill>
                  <a:srgbClr val="072CCB"/>
                </a:solidFill>
              </a:endParaRPr>
            </a:p>
          </p:txBody>
        </p:sp>
        <p:cxnSp>
          <p:nvCxnSpPr>
            <p:cNvPr id="27" name="Straight Arrow Connector 26"/>
            <p:cNvCxnSpPr/>
            <p:nvPr/>
          </p:nvCxnSpPr>
          <p:spPr bwMode="auto">
            <a:xfrm flipH="1">
              <a:off x="3467100" y="3891121"/>
              <a:ext cx="7239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072CCB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6" name="TextBox 5"/>
          <p:cNvSpPr txBox="1"/>
          <p:nvPr/>
        </p:nvSpPr>
        <p:spPr>
          <a:xfrm>
            <a:off x="2015981" y="2819400"/>
            <a:ext cx="526778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sz="2800" smtClean="0">
                <a:sym typeface="Symbol"/>
              </a:rPr>
              <a:t> probability distribution on </a:t>
            </a:r>
            <a:r>
              <a:rPr lang="hu-HU" sz="2800" smtClean="0">
                <a:latin typeface="Euclid Math One" panose="05050601010101010101" pitchFamily="18" charset="2"/>
                <a:sym typeface="Symbol"/>
              </a:rPr>
              <a:t>R</a:t>
            </a:r>
            <a:r>
              <a:rPr lang="hu-HU" sz="2800" i="1" baseline="-25000" smtClean="0">
                <a:latin typeface="+mj-lt"/>
                <a:sym typeface="Symbol"/>
              </a:rPr>
              <a:t>k </a:t>
            </a:r>
            <a:endParaRPr lang="hu-HU" sz="2800" i="1" baseline="-25000" smtClean="0">
              <a:latin typeface="+mj-lt"/>
              <a:sym typeface="Symbol"/>
            </a:endParaRPr>
          </a:p>
          <a:p>
            <a:pPr>
              <a:lnSpc>
                <a:spcPct val="150000"/>
              </a:lnSpc>
            </a:pPr>
            <a:r>
              <a:rPr lang="hu-HU" sz="2800" smtClean="0">
                <a:latin typeface="+mj-lt"/>
                <a:sym typeface="Symbol"/>
              </a:rPr>
              <a:t>	with uniform marginal</a:t>
            </a:r>
            <a:endParaRPr lang="hu-HU" sz="2800" baseline="-25000" smtClean="0">
              <a:latin typeface="Euclid Math One" panose="05050601010101010101" pitchFamily="18" charset="2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990600" y="4343400"/>
            <a:ext cx="7086600" cy="1510605"/>
            <a:chOff x="304800" y="4585395"/>
            <a:chExt cx="7086600" cy="1510605"/>
          </a:xfrm>
        </p:grpSpPr>
        <p:sp>
          <p:nvSpPr>
            <p:cNvPr id="8" name="Rounded Rectangle 7"/>
            <p:cNvSpPr/>
            <p:nvPr/>
          </p:nvSpPr>
          <p:spPr bwMode="auto">
            <a:xfrm>
              <a:off x="304800" y="4585395"/>
              <a:ext cx="7086600" cy="151060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8304957"/>
                </p:ext>
              </p:extLst>
            </p:nvPr>
          </p:nvGraphicFramePr>
          <p:xfrm>
            <a:off x="592138" y="4801295"/>
            <a:ext cx="6419850" cy="1023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690" name="Equation" r:id="rId7" imgW="2755800" imgH="431640" progId="Equation.DSMT4">
                    <p:embed/>
                  </p:oleObj>
                </mc:Choice>
                <mc:Fallback>
                  <p:oleObj name="Equation" r:id="rId7" imgW="2755800" imgH="431640" progId="Equation.DSMT4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2138" y="4801295"/>
                          <a:ext cx="6419850" cy="1023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0" name="Group 29"/>
          <p:cNvGrpSpPr/>
          <p:nvPr/>
        </p:nvGrpSpPr>
        <p:grpSpPr>
          <a:xfrm>
            <a:off x="2552700" y="5410200"/>
            <a:ext cx="3962399" cy="1188482"/>
            <a:chOff x="2552700" y="5410200"/>
            <a:chExt cx="3962399" cy="1188482"/>
          </a:xfrm>
        </p:grpSpPr>
        <p:sp>
          <p:nvSpPr>
            <p:cNvPr id="12" name="Rounded Rectangle 11"/>
            <p:cNvSpPr/>
            <p:nvPr/>
          </p:nvSpPr>
          <p:spPr bwMode="auto">
            <a:xfrm>
              <a:off x="2552700" y="6019800"/>
              <a:ext cx="3962399" cy="578882"/>
            </a:xfrm>
            <a:prstGeom prst="roundRect">
              <a:avLst/>
            </a:prstGeom>
            <a:solidFill>
              <a:srgbClr val="FFFF99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hu-HU" sz="2800"/>
                <a:t>n</a:t>
              </a:r>
              <a:r>
                <a:rPr kumimoji="0" lang="hu-HU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o dependence on </a:t>
              </a:r>
              <a:r>
                <a:rPr kumimoji="0" lang="hu-HU" sz="2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k</a:t>
              </a:r>
            </a:p>
          </p:txBody>
        </p:sp>
        <p:cxnSp>
          <p:nvCxnSpPr>
            <p:cNvPr id="29" name="Straight Arrow Connector 28"/>
            <p:cNvCxnSpPr/>
            <p:nvPr/>
          </p:nvCxnSpPr>
          <p:spPr bwMode="auto">
            <a:xfrm flipV="1">
              <a:off x="4933950" y="5410200"/>
              <a:ext cx="628650" cy="60960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16577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Dátum helye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hu-HU" sz="1400" smtClean="0"/>
              <a:t>August 2017</a:t>
            </a:r>
            <a:endParaRPr lang="en-US" sz="14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3526-3F87-4004-82AE-EEAF8A23322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2800" smtClean="0"/>
              <a:t>Hyperfinite graphings</a:t>
            </a:r>
            <a:endParaRPr lang="en-US" sz="2800"/>
          </a:p>
        </p:txBody>
      </p:sp>
      <p:sp>
        <p:nvSpPr>
          <p:cNvPr id="3" name="Rounded Rectangle 2"/>
          <p:cNvSpPr/>
          <p:nvPr/>
        </p:nvSpPr>
        <p:spPr bwMode="auto">
          <a:xfrm>
            <a:off x="1003730" y="1066800"/>
            <a:ext cx="6693227" cy="153233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2800" b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If </a:t>
            </a:r>
            <a:r>
              <a:rPr kumimoji="0" lang="hu-HU" sz="2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</a:t>
            </a:r>
            <a:r>
              <a:rPr kumimoji="0" lang="hu-HU" sz="2800" b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  <a:r>
              <a:rPr kumimoji="0" lang="hu-H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hu-H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and </a:t>
            </a:r>
            <a:r>
              <a:rPr kumimoji="0" lang="hu-HU" sz="2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G</a:t>
            </a:r>
            <a:r>
              <a:rPr kumimoji="0" lang="hu-HU" sz="2800" b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2</a:t>
            </a:r>
            <a:r>
              <a:rPr kumimoji="0" lang="hu-H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 are locally equivalent, then </a:t>
            </a:r>
          </a:p>
          <a:p>
            <a:pPr marL="0" marR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2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G</a:t>
            </a:r>
            <a:r>
              <a:rPr kumimoji="0" lang="hu-HU" sz="2800" b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1</a:t>
            </a:r>
            <a:r>
              <a:rPr kumimoji="0" lang="hu-H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 is hyperfinite  </a:t>
            </a:r>
            <a:r>
              <a:rPr kumimoji="0" lang="hu-HU" sz="2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G</a:t>
            </a:r>
            <a:r>
              <a:rPr kumimoji="0" lang="hu-HU" sz="2800" b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2</a:t>
            </a:r>
            <a:r>
              <a:rPr kumimoji="0" lang="hu-H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 is hyperfinite</a:t>
            </a: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143000" y="3048000"/>
            <a:ext cx="6400800" cy="3037820"/>
            <a:chOff x="1143000" y="3048000"/>
            <a:chExt cx="6400800" cy="3037820"/>
          </a:xfrm>
        </p:grpSpPr>
        <p:sp>
          <p:nvSpPr>
            <p:cNvPr id="6" name="Oval 5"/>
            <p:cNvSpPr/>
            <p:nvPr/>
          </p:nvSpPr>
          <p:spPr bwMode="auto">
            <a:xfrm>
              <a:off x="1143000" y="4572000"/>
              <a:ext cx="1600200" cy="914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3505200" y="3048000"/>
              <a:ext cx="1600200" cy="914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5943600" y="4648200"/>
              <a:ext cx="1600200" cy="914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 bwMode="auto">
            <a:xfrm flipH="1">
              <a:off x="2743200" y="3962400"/>
              <a:ext cx="685800" cy="533400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>
              <a:off x="5257800" y="3962400"/>
              <a:ext cx="685800" cy="533400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1676400" y="5562600"/>
              <a:ext cx="5966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i="1" smtClean="0"/>
                <a:t>G</a:t>
              </a:r>
              <a:r>
                <a:rPr lang="hu-HU" sz="2800" baseline="-25000" smtClean="0"/>
                <a:t>1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566162" y="5562600"/>
              <a:ext cx="5966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i="1" smtClean="0"/>
                <a:t>G</a:t>
              </a:r>
              <a:r>
                <a:rPr lang="hu-HU" sz="2800" baseline="-25000" smtClean="0"/>
                <a:t>2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038600" y="3962400"/>
              <a:ext cx="46358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i="1" smtClean="0"/>
                <a:t>G</a:t>
              </a:r>
              <a:endParaRPr lang="hu-HU" sz="2800" baseline="-25000" smtClean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524000" y="4876800"/>
            <a:ext cx="609600" cy="381000"/>
            <a:chOff x="1524000" y="4876800"/>
            <a:chExt cx="609600" cy="381000"/>
          </a:xfrm>
        </p:grpSpPr>
        <p:cxnSp>
          <p:nvCxnSpPr>
            <p:cNvPr id="14" name="Straight Connector 13"/>
            <p:cNvCxnSpPr/>
            <p:nvPr/>
          </p:nvCxnSpPr>
          <p:spPr bwMode="auto">
            <a:xfrm>
              <a:off x="1524000" y="4876800"/>
              <a:ext cx="152400" cy="38100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>
              <a:off x="1828800" y="4876800"/>
              <a:ext cx="152400" cy="38100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H="1">
              <a:off x="1981200" y="4876800"/>
              <a:ext cx="152400" cy="38100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0" name="Oval 29"/>
          <p:cNvSpPr/>
          <p:nvPr/>
        </p:nvSpPr>
        <p:spPr bwMode="auto">
          <a:xfrm>
            <a:off x="5943600" y="4648200"/>
            <a:ext cx="1600200" cy="914400"/>
          </a:xfrm>
          <a:prstGeom prst="ellipse">
            <a:avLst/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18900000" scaled="1"/>
            <a:tileRect/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3505200" y="3048000"/>
            <a:ext cx="1600200" cy="914400"/>
          </a:xfrm>
          <a:prstGeom prst="ellipse">
            <a:avLst/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18900000" scaled="1"/>
            <a:tileRect/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3886200" y="3352800"/>
            <a:ext cx="762000" cy="381000"/>
            <a:chOff x="3886200" y="3352800"/>
            <a:chExt cx="762000" cy="381000"/>
          </a:xfrm>
        </p:grpSpPr>
        <p:grpSp>
          <p:nvGrpSpPr>
            <p:cNvPr id="24" name="Group 23"/>
            <p:cNvGrpSpPr/>
            <p:nvPr/>
          </p:nvGrpSpPr>
          <p:grpSpPr>
            <a:xfrm>
              <a:off x="4038600" y="3352800"/>
              <a:ext cx="609600" cy="381000"/>
              <a:chOff x="1524000" y="4876800"/>
              <a:chExt cx="609600" cy="381000"/>
            </a:xfrm>
          </p:grpSpPr>
          <p:cxnSp>
            <p:nvCxnSpPr>
              <p:cNvPr id="25" name="Straight Connector 24"/>
              <p:cNvCxnSpPr/>
              <p:nvPr/>
            </p:nvCxnSpPr>
            <p:spPr bwMode="auto">
              <a:xfrm>
                <a:off x="1524000" y="4876800"/>
                <a:ext cx="152400" cy="381000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" name="Straight Connector 25"/>
              <p:cNvCxnSpPr/>
              <p:nvPr/>
            </p:nvCxnSpPr>
            <p:spPr bwMode="auto">
              <a:xfrm>
                <a:off x="1828800" y="4876800"/>
                <a:ext cx="152400" cy="381000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7" name="Straight Connector 26"/>
              <p:cNvCxnSpPr/>
              <p:nvPr/>
            </p:nvCxnSpPr>
            <p:spPr bwMode="auto">
              <a:xfrm flipH="1">
                <a:off x="1981200" y="4876800"/>
                <a:ext cx="152400" cy="381000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28" name="Straight Connector 27"/>
            <p:cNvCxnSpPr/>
            <p:nvPr/>
          </p:nvCxnSpPr>
          <p:spPr bwMode="auto">
            <a:xfrm>
              <a:off x="3886200" y="3352800"/>
              <a:ext cx="152400" cy="38100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2" name="Group 31"/>
          <p:cNvGrpSpPr/>
          <p:nvPr/>
        </p:nvGrpSpPr>
        <p:grpSpPr>
          <a:xfrm flipV="1">
            <a:off x="6362700" y="4902374"/>
            <a:ext cx="762000" cy="381000"/>
            <a:chOff x="3886200" y="3352800"/>
            <a:chExt cx="762000" cy="381000"/>
          </a:xfrm>
        </p:grpSpPr>
        <p:grpSp>
          <p:nvGrpSpPr>
            <p:cNvPr id="33" name="Group 32"/>
            <p:cNvGrpSpPr/>
            <p:nvPr/>
          </p:nvGrpSpPr>
          <p:grpSpPr>
            <a:xfrm>
              <a:off x="4038600" y="3352800"/>
              <a:ext cx="609600" cy="381000"/>
              <a:chOff x="1524000" y="4876800"/>
              <a:chExt cx="609600" cy="381000"/>
            </a:xfrm>
          </p:grpSpPr>
          <p:cxnSp>
            <p:nvCxnSpPr>
              <p:cNvPr id="35" name="Straight Connector 34"/>
              <p:cNvCxnSpPr/>
              <p:nvPr/>
            </p:nvCxnSpPr>
            <p:spPr bwMode="auto">
              <a:xfrm>
                <a:off x="1524000" y="4876800"/>
                <a:ext cx="152400" cy="381000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" name="Straight Connector 35"/>
              <p:cNvCxnSpPr/>
              <p:nvPr/>
            </p:nvCxnSpPr>
            <p:spPr bwMode="auto">
              <a:xfrm>
                <a:off x="1828800" y="4876800"/>
                <a:ext cx="152400" cy="381000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" name="Straight Connector 36"/>
              <p:cNvCxnSpPr/>
              <p:nvPr/>
            </p:nvCxnSpPr>
            <p:spPr bwMode="auto">
              <a:xfrm flipH="1">
                <a:off x="1981200" y="4876800"/>
                <a:ext cx="152400" cy="381000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34" name="Straight Connector 33"/>
            <p:cNvCxnSpPr/>
            <p:nvPr/>
          </p:nvCxnSpPr>
          <p:spPr bwMode="auto">
            <a:xfrm>
              <a:off x="3886200" y="3352800"/>
              <a:ext cx="152400" cy="38100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20143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átum helye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hu-HU" sz="1400" smtClean="0"/>
              <a:t>August 2017</a:t>
            </a:r>
            <a:endParaRPr lang="en-US" sz="14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3526-3F87-4004-82AE-EEAF8A23322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3903366"/>
              </p:ext>
            </p:extLst>
          </p:nvPr>
        </p:nvGraphicFramePr>
        <p:xfrm>
          <a:off x="2300288" y="5313363"/>
          <a:ext cx="2667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02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5313363"/>
                        <a:ext cx="266700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7539188"/>
              </p:ext>
            </p:extLst>
          </p:nvPr>
        </p:nvGraphicFramePr>
        <p:xfrm>
          <a:off x="630238" y="2614613"/>
          <a:ext cx="6953250" cy="1023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03" name="Equation" r:id="rId5" imgW="2984400" imgH="431640" progId="Equation.DSMT4">
                  <p:embed/>
                </p:oleObj>
              </mc:Choice>
              <mc:Fallback>
                <p:oleObj name="Equation" r:id="rId5" imgW="29844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238" y="2614613"/>
                        <a:ext cx="6953250" cy="1023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219200" y="3810002"/>
            <a:ext cx="40107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smtClean="0">
                <a:sym typeface="Symbol"/>
              </a:rPr>
              <a:t></a:t>
            </a:r>
          </a:p>
          <a:p>
            <a:r>
              <a:rPr lang="hu-HU" sz="2800">
                <a:sym typeface="Symbol"/>
              </a:rPr>
              <a:t>0</a:t>
            </a:r>
            <a:endParaRPr lang="hu-HU" sz="2800" smtClean="0"/>
          </a:p>
        </p:txBody>
      </p:sp>
      <p:sp>
        <p:nvSpPr>
          <p:cNvPr id="21" name="TextBox 20"/>
          <p:cNvSpPr txBox="1"/>
          <p:nvPr/>
        </p:nvSpPr>
        <p:spPr>
          <a:xfrm>
            <a:off x="6019800" y="3810001"/>
            <a:ext cx="40107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smtClean="0">
                <a:sym typeface="Symbol"/>
              </a:rPr>
              <a:t></a:t>
            </a:r>
          </a:p>
          <a:p>
            <a:r>
              <a:rPr lang="hu-HU" sz="2800">
                <a:sym typeface="Symbol"/>
              </a:rPr>
              <a:t>0</a:t>
            </a:r>
            <a:endParaRPr lang="hu-HU" sz="2800" smtClean="0"/>
          </a:p>
        </p:txBody>
      </p:sp>
      <p:sp>
        <p:nvSpPr>
          <p:cNvPr id="22" name="TextBox 21"/>
          <p:cNvSpPr txBox="1"/>
          <p:nvPr/>
        </p:nvSpPr>
        <p:spPr>
          <a:xfrm>
            <a:off x="2819400" y="3810000"/>
            <a:ext cx="40107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smtClean="0">
                <a:sym typeface="Symbol"/>
              </a:rPr>
              <a:t></a:t>
            </a:r>
          </a:p>
          <a:p>
            <a:r>
              <a:rPr lang="hu-HU" sz="2800">
                <a:sym typeface="Symbol"/>
              </a:rPr>
              <a:t>0</a:t>
            </a:r>
            <a:endParaRPr lang="hu-HU" sz="2800" smtClean="0"/>
          </a:p>
        </p:txBody>
      </p:sp>
      <p:sp>
        <p:nvSpPr>
          <p:cNvPr id="23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2800" smtClean="0"/>
              <a:t>Hyperfinite graphings</a:t>
            </a:r>
            <a:endParaRPr lang="en-US" sz="280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9723917"/>
              </p:ext>
            </p:extLst>
          </p:nvPr>
        </p:nvGraphicFramePr>
        <p:xfrm>
          <a:off x="636587" y="1484313"/>
          <a:ext cx="6450013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04" name="Equation" r:id="rId7" imgW="2768400" imgH="241200" progId="Equation.DSMT4">
                  <p:embed/>
                </p:oleObj>
              </mc:Choice>
              <mc:Fallback>
                <p:oleObj name="Equation" r:id="rId7" imgW="2768400" imgH="2412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587" y="1484313"/>
                        <a:ext cx="6450013" cy="57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310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1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6" name="Text Box 4"/>
          <p:cNvSpPr txBox="1">
            <a:spLocks noChangeArrowheads="1"/>
          </p:cNvSpPr>
          <p:nvPr/>
        </p:nvSpPr>
        <p:spPr bwMode="auto">
          <a:xfrm>
            <a:off x="599441" y="838200"/>
            <a:ext cx="745107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 sz="2800" smtClean="0">
                <a:solidFill>
                  <a:srgbClr val="072CCB"/>
                </a:solidFill>
              </a:rPr>
              <a:t>B</a:t>
            </a:r>
            <a:r>
              <a:rPr lang="en-US" sz="2800" smtClean="0">
                <a:solidFill>
                  <a:srgbClr val="072CCB"/>
                </a:solidFill>
              </a:rPr>
              <a:t>ounded </a:t>
            </a:r>
            <a:r>
              <a:rPr lang="en-US" sz="2800" smtClean="0">
                <a:solidFill>
                  <a:srgbClr val="072CCB"/>
                </a:solidFill>
              </a:rPr>
              <a:t>degree</a:t>
            </a:r>
            <a:r>
              <a:rPr lang="hu-HU" sz="2800" smtClean="0">
                <a:solidFill>
                  <a:srgbClr val="072CCB"/>
                </a:solidFill>
              </a:rPr>
              <a:t> </a:t>
            </a:r>
            <a:r>
              <a:rPr lang="hu-HU" sz="2800" smtClean="0"/>
              <a:t>(</a:t>
            </a:r>
            <a:r>
              <a:rPr lang="hu-HU" sz="2800" smtClean="0">
                <a:sym typeface="Symbol"/>
              </a:rPr>
              <a:t> </a:t>
            </a:r>
            <a:r>
              <a:rPr lang="hu-HU" sz="2800" i="1" smtClean="0">
                <a:sym typeface="Symbol"/>
              </a:rPr>
              <a:t>D</a:t>
            </a:r>
            <a:r>
              <a:rPr lang="hu-HU" sz="2800" smtClean="0">
                <a:sym typeface="Symbol"/>
              </a:rPr>
              <a:t>)</a:t>
            </a:r>
            <a:r>
              <a:rPr lang="hu-HU" sz="2800" smtClean="0">
                <a:solidFill>
                  <a:srgbClr val="072CCB"/>
                </a:solidFill>
              </a:rPr>
              <a:t> </a:t>
            </a:r>
            <a:r>
              <a:rPr lang="hu-HU" sz="2800" smtClean="0">
                <a:solidFill>
                  <a:srgbClr val="072CCB"/>
                </a:solidFill>
              </a:rPr>
              <a:t>Borel</a:t>
            </a:r>
            <a:r>
              <a:rPr lang="en-US" sz="2800" smtClean="0">
                <a:solidFill>
                  <a:srgbClr val="072CCB"/>
                </a:solidFill>
              </a:rPr>
              <a:t> </a:t>
            </a:r>
            <a:r>
              <a:rPr lang="en-US" sz="2800">
                <a:solidFill>
                  <a:srgbClr val="072CCB"/>
                </a:solidFill>
              </a:rPr>
              <a:t>graph on </a:t>
            </a:r>
            <a:r>
              <a:rPr lang="hu-HU" sz="2800" i="1" smtClean="0">
                <a:solidFill>
                  <a:srgbClr val="072CCB"/>
                </a:solidFill>
              </a:rPr>
              <a:t>V</a:t>
            </a:r>
            <a:r>
              <a:rPr lang="hu-HU" sz="2800" smtClean="0">
                <a:solidFill>
                  <a:srgbClr val="072CCB"/>
                </a:solidFill>
              </a:rPr>
              <a:t>=</a:t>
            </a:r>
            <a:r>
              <a:rPr lang="en-US" sz="2800" smtClean="0">
                <a:solidFill>
                  <a:srgbClr val="072CCB"/>
                </a:solidFill>
              </a:rPr>
              <a:t>[0,1</a:t>
            </a:r>
            <a:r>
              <a:rPr lang="en-US" sz="2800">
                <a:solidFill>
                  <a:srgbClr val="072CCB"/>
                </a:solidFill>
              </a:rPr>
              <a:t>]</a:t>
            </a:r>
          </a:p>
          <a:p>
            <a:r>
              <a:rPr lang="en-US" sz="2800" smtClean="0">
                <a:solidFill>
                  <a:srgbClr val="FF0000"/>
                </a:solidFill>
                <a:sym typeface="Euclid Symbol" pitchFamily="18" charset="2"/>
              </a:rPr>
              <a:t>with </a:t>
            </a:r>
            <a:r>
              <a:rPr lang="en-US" sz="2800">
                <a:solidFill>
                  <a:srgbClr val="FF0000"/>
                </a:solidFill>
                <a:sym typeface="Euclid Symbol" pitchFamily="18" charset="2"/>
              </a:rPr>
              <a:t>“measure-preserving” </a:t>
            </a:r>
            <a:r>
              <a:rPr lang="en-US" sz="2800" smtClean="0">
                <a:solidFill>
                  <a:srgbClr val="FF0000"/>
                </a:solidFill>
                <a:sym typeface="Euclid Symbol" pitchFamily="18" charset="2"/>
              </a:rPr>
              <a:t>condition</a:t>
            </a:r>
            <a:r>
              <a:rPr lang="hu-HU" sz="2800" smtClean="0">
                <a:solidFill>
                  <a:srgbClr val="FF0000"/>
                </a:solidFill>
                <a:sym typeface="Euclid Symbol" pitchFamily="18" charset="2"/>
              </a:rPr>
              <a:t>:</a:t>
            </a:r>
            <a:endParaRPr lang="hu-HU" sz="2800">
              <a:solidFill>
                <a:srgbClr val="FF0000"/>
              </a:solidFill>
            </a:endParaRPr>
          </a:p>
        </p:txBody>
      </p:sp>
      <p:graphicFrame>
        <p:nvGraphicFramePr>
          <p:cNvPr id="38196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2469290"/>
              </p:ext>
            </p:extLst>
          </p:nvPr>
        </p:nvGraphicFramePr>
        <p:xfrm>
          <a:off x="1981200" y="2057400"/>
          <a:ext cx="54102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64" name="Equation" r:id="rId3" imgW="1803240" imgH="368280" progId="Equation.DSMT4">
                  <p:embed/>
                </p:oleObj>
              </mc:Choice>
              <mc:Fallback>
                <p:oleObj name="Equation" r:id="rId3" imgW="180324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057400"/>
                        <a:ext cx="541020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3200" smtClean="0">
                <a:cs typeface="Arial" charset="0"/>
              </a:rPr>
              <a:t>Graphing, definition</a:t>
            </a:r>
            <a:endParaRPr lang="hu-HU" sz="3200"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August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9E718B-478B-4554-9C13-D281783F4F0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951958"/>
              </p:ext>
            </p:extLst>
          </p:nvPr>
        </p:nvGraphicFramePr>
        <p:xfrm>
          <a:off x="4495800" y="3241675"/>
          <a:ext cx="1906588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65" name="Equation" r:id="rId5" imgW="685800" imgH="203040" progId="Equation.DSMT4">
                  <p:embed/>
                </p:oleObj>
              </mc:Choice>
              <mc:Fallback>
                <p:oleObj name="Equation" r:id="rId5" imgW="685800" imgH="2030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241675"/>
                        <a:ext cx="1906588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3400" y="4648200"/>
            <a:ext cx="77604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smtClean="0"/>
              <a:t>Extends to measure </a:t>
            </a:r>
            <a:r>
              <a:rPr lang="hu-HU" sz="2800" i="1" smtClean="0">
                <a:sym typeface="Symbol"/>
              </a:rPr>
              <a:t></a:t>
            </a:r>
            <a:r>
              <a:rPr lang="hu-HU" sz="2800" smtClean="0">
                <a:sym typeface="Symbol"/>
              </a:rPr>
              <a:t> </a:t>
            </a:r>
            <a:r>
              <a:rPr lang="hu-HU" sz="2800" smtClean="0"/>
              <a:t>on Borel subsets of [0,1]</a:t>
            </a:r>
            <a:r>
              <a:rPr lang="hu-HU" sz="2800" baseline="30000" smtClean="0"/>
              <a:t>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267200" y="5486400"/>
            <a:ext cx="27350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smtClean="0">
                <a:solidFill>
                  <a:srgbClr val="072CCB"/>
                </a:solidFill>
              </a:rPr>
              <a:t>„edge measure”</a:t>
            </a:r>
            <a:endParaRPr lang="hu-HU" sz="2800" smtClean="0">
              <a:solidFill>
                <a:srgbClr val="072CC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03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átum helye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hu-HU" sz="1400" smtClean="0"/>
              <a:t>August 2017</a:t>
            </a:r>
            <a:endParaRPr lang="en-US" sz="14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3526-3F87-4004-82AE-EEAF8A23322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9525772"/>
              </p:ext>
            </p:extLst>
          </p:nvPr>
        </p:nvGraphicFramePr>
        <p:xfrm>
          <a:off x="2300288" y="5313363"/>
          <a:ext cx="2667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737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5313363"/>
                        <a:ext cx="266700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6570942"/>
              </p:ext>
            </p:extLst>
          </p:nvPr>
        </p:nvGraphicFramePr>
        <p:xfrm>
          <a:off x="881063" y="1219200"/>
          <a:ext cx="4849812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738" name="Equation" r:id="rId5" imgW="2082600" imgH="431640" progId="Equation.DSMT4">
                  <p:embed/>
                </p:oleObj>
              </mc:Choice>
              <mc:Fallback>
                <p:oleObj name="Equation" r:id="rId5" imgW="20826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1063" y="1219200"/>
                        <a:ext cx="4849812" cy="1023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2800" smtClean="0"/>
              <a:t>Proof sketch</a:t>
            </a:r>
            <a:endParaRPr lang="en-US" sz="2800"/>
          </a:p>
        </p:txBody>
      </p:sp>
      <p:grpSp>
        <p:nvGrpSpPr>
          <p:cNvPr id="6" name="Group 5"/>
          <p:cNvGrpSpPr/>
          <p:nvPr/>
        </p:nvGrpSpPr>
        <p:grpSpPr>
          <a:xfrm>
            <a:off x="762000" y="2667000"/>
            <a:ext cx="7683514" cy="3108543"/>
            <a:chOff x="762000" y="2667000"/>
            <a:chExt cx="7683514" cy="3108543"/>
          </a:xfrm>
        </p:grpSpPr>
        <p:sp>
          <p:nvSpPr>
            <p:cNvPr id="3" name="TextBox 2"/>
            <p:cNvSpPr txBox="1"/>
            <p:nvPr/>
          </p:nvSpPr>
          <p:spPr>
            <a:xfrm>
              <a:off x="762000" y="2667000"/>
              <a:ext cx="7683514" cy="3108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b="1" smtClean="0">
                  <a:solidFill>
                    <a:srgbClr val="072CCB"/>
                  </a:solidFill>
                </a:rPr>
                <a:t>Algorithm: </a:t>
              </a:r>
              <a:r>
                <a:rPr lang="hu-HU" sz="2800" smtClean="0"/>
                <a:t> For </a:t>
              </a:r>
              <a:r>
                <a:rPr lang="hu-HU" sz="2800" i="1" smtClean="0"/>
                <a:t>j</a:t>
              </a:r>
              <a:r>
                <a:rPr lang="hu-HU" sz="2800" smtClean="0"/>
                <a:t>=1,2,..., select </a:t>
              </a:r>
              <a:r>
                <a:rPr lang="hu-HU" sz="2800" i="1" smtClean="0"/>
                <a:t>Y</a:t>
              </a:r>
              <a:r>
                <a:rPr lang="hu-HU" sz="2800" baseline="-25000" smtClean="0"/>
                <a:t>1</a:t>
              </a:r>
              <a:r>
                <a:rPr lang="hu-HU" sz="2800" smtClean="0"/>
                <a:t>,</a:t>
              </a:r>
              <a:r>
                <a:rPr lang="hu-HU" sz="2800" i="1" smtClean="0"/>
                <a:t>Y</a:t>
              </a:r>
              <a:r>
                <a:rPr lang="hu-HU" sz="2800" baseline="-25000" smtClean="0"/>
                <a:t>2</a:t>
              </a:r>
              <a:r>
                <a:rPr lang="hu-HU" sz="2800" smtClean="0"/>
                <a:t>,... so that</a:t>
              </a:r>
            </a:p>
            <a:p>
              <a:r>
                <a:rPr lang="hu-HU" sz="2800" i="1" smtClean="0"/>
                <a:t>Y</a:t>
              </a:r>
              <a:r>
                <a:rPr lang="hu-HU" sz="2800" i="1" baseline="-25000" smtClean="0"/>
                <a:t>j</a:t>
              </a:r>
              <a:r>
                <a:rPr lang="hu-HU" sz="2800" smtClean="0"/>
                <a:t> is the minimizer of</a:t>
              </a:r>
            </a:p>
            <a:p>
              <a:endParaRPr lang="hu-HU" sz="2800"/>
            </a:p>
            <a:p>
              <a:endParaRPr lang="hu-HU" sz="2800"/>
            </a:p>
            <a:p>
              <a:endParaRPr lang="hu-HU" sz="2800" smtClean="0"/>
            </a:p>
            <a:p>
              <a:endParaRPr lang="hu-HU" sz="2800" smtClean="0"/>
            </a:p>
            <a:p>
              <a:r>
                <a:rPr lang="hu-HU" sz="2800" smtClean="0">
                  <a:solidFill>
                    <a:srgbClr val="072CCB"/>
                  </a:solidFill>
                  <a:sym typeface="Symbol"/>
                </a:rPr>
                <a:t>Output:</a:t>
              </a:r>
              <a:r>
                <a:rPr lang="hu-HU" sz="2800" smtClean="0">
                  <a:sym typeface="Symbol"/>
                </a:rPr>
                <a:t> </a:t>
              </a:r>
              <a:r>
                <a:rPr lang="hu-HU" sz="2800" i="1" smtClean="0">
                  <a:sym typeface="Symbol"/>
                </a:rPr>
                <a:t>X</a:t>
              </a:r>
              <a:r>
                <a:rPr lang="hu-HU" sz="2800" smtClean="0">
                  <a:sym typeface="Symbol"/>
                </a:rPr>
                <a:t>=</a:t>
              </a:r>
              <a:r>
                <a:rPr lang="hu-HU" sz="2800" i="1" smtClean="0">
                  <a:sym typeface="Symbol"/>
                </a:rPr>
                <a:t>Y</a:t>
              </a:r>
              <a:r>
                <a:rPr lang="hu-HU" sz="2800" baseline="-25000" smtClean="0">
                  <a:sym typeface="Symbol"/>
                </a:rPr>
                <a:t>1</a:t>
              </a:r>
              <a:r>
                <a:rPr lang="hu-HU" sz="2800" smtClean="0">
                  <a:sym typeface="Symbol"/>
                </a:rPr>
                <a:t></a:t>
              </a:r>
              <a:r>
                <a:rPr lang="hu-HU" sz="2800">
                  <a:sym typeface="Symbol"/>
                </a:rPr>
                <a:t> </a:t>
              </a:r>
              <a:r>
                <a:rPr lang="hu-HU" sz="2800" i="1" smtClean="0">
                  <a:sym typeface="Symbol"/>
                </a:rPr>
                <a:t>Y</a:t>
              </a:r>
              <a:r>
                <a:rPr lang="hu-HU" sz="2800" baseline="-25000" smtClean="0">
                  <a:sym typeface="Symbol"/>
                </a:rPr>
                <a:t>2</a:t>
              </a:r>
              <a:r>
                <a:rPr lang="hu-HU" sz="2800">
                  <a:sym typeface="Symbol"/>
                </a:rPr>
                <a:t> </a:t>
              </a:r>
              <a:r>
                <a:rPr lang="hu-HU" sz="2800" smtClean="0">
                  <a:sym typeface="Symbol"/>
                </a:rPr>
                <a:t>... </a:t>
              </a:r>
              <a:endParaRPr lang="hu-HU" sz="2800" smtClean="0"/>
            </a:p>
          </p:txBody>
        </p:sp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4893103"/>
                </p:ext>
              </p:extLst>
            </p:nvPr>
          </p:nvGraphicFramePr>
          <p:xfrm>
            <a:off x="2157413" y="3902075"/>
            <a:ext cx="2898775" cy="1203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6739" name="Equation" r:id="rId7" imgW="1244520" imgH="507960" progId="Equation.DSMT4">
                    <p:embed/>
                  </p:oleObj>
                </mc:Choice>
                <mc:Fallback>
                  <p:oleObj name="Equation" r:id="rId7" imgW="1244520" imgH="50796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7413" y="3902075"/>
                          <a:ext cx="2898775" cy="12033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" name="Rounded Rectangle 4"/>
          <p:cNvSpPr/>
          <p:nvPr/>
        </p:nvSpPr>
        <p:spPr bwMode="auto">
          <a:xfrm>
            <a:off x="5410200" y="3962400"/>
            <a:ext cx="3388989" cy="2009061"/>
          </a:xfrm>
          <a:prstGeom prst="roundRect">
            <a:avLst/>
          </a:prstGeom>
          <a:solidFill>
            <a:srgbClr val="FFF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On a graphing: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no uncountable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sequence of steps!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2800" smtClean="0"/>
              <a:t>Phases...</a:t>
            </a:r>
            <a:endParaRPr kumimoji="0" lang="hu-H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239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Dátum helye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hu-HU" sz="1400" smtClean="0">
                <a:solidFill>
                  <a:srgbClr val="000000"/>
                </a:solidFill>
              </a:rPr>
              <a:t>August 2017</a:t>
            </a:r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3526-3F87-4004-82AE-EEAF8A23322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2800" smtClean="0">
                <a:solidFill>
                  <a:srgbClr val="000000"/>
                </a:solidFill>
              </a:rPr>
              <a:t>Fractional separation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1003730" y="1066800"/>
            <a:ext cx="6693226" cy="144401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2800" smtClean="0">
                <a:solidFill>
                  <a:srgbClr val="000000"/>
                </a:solidFill>
              </a:rPr>
              <a:t>If </a:t>
            </a:r>
            <a:r>
              <a:rPr lang="hu-HU" sz="2800" i="1" smtClean="0">
                <a:solidFill>
                  <a:srgbClr val="000000"/>
                </a:solidFill>
              </a:rPr>
              <a:t>G</a:t>
            </a:r>
            <a:r>
              <a:rPr lang="hu-HU" sz="2800" baseline="-25000" smtClean="0">
                <a:solidFill>
                  <a:srgbClr val="000000"/>
                </a:solidFill>
              </a:rPr>
              <a:t>1</a:t>
            </a:r>
            <a:r>
              <a:rPr lang="hu-HU" sz="2800" smtClean="0">
                <a:solidFill>
                  <a:srgbClr val="000000"/>
                </a:solidFill>
              </a:rPr>
              <a:t> </a:t>
            </a:r>
            <a:r>
              <a:rPr lang="hu-HU" sz="2800" smtClean="0">
                <a:solidFill>
                  <a:srgbClr val="000000"/>
                </a:solidFill>
                <a:sym typeface="Symbol"/>
              </a:rPr>
              <a:t>and </a:t>
            </a:r>
            <a:r>
              <a:rPr lang="hu-HU" sz="2800" i="1" smtClean="0">
                <a:solidFill>
                  <a:srgbClr val="000000"/>
                </a:solidFill>
                <a:sym typeface="Symbol"/>
              </a:rPr>
              <a:t>G</a:t>
            </a:r>
            <a:r>
              <a:rPr lang="hu-HU" sz="2800" baseline="-25000" smtClean="0">
                <a:solidFill>
                  <a:srgbClr val="000000"/>
                </a:solidFill>
                <a:sym typeface="Symbol"/>
              </a:rPr>
              <a:t>2</a:t>
            </a:r>
            <a:r>
              <a:rPr lang="hu-HU" sz="2800" smtClean="0">
                <a:solidFill>
                  <a:srgbClr val="000000"/>
                </a:solidFill>
                <a:sym typeface="Symbol"/>
              </a:rPr>
              <a:t> are locally equivalent, </a:t>
            </a:r>
            <a:r>
              <a:rPr lang="hu-HU" sz="2800" smtClean="0">
                <a:solidFill>
                  <a:srgbClr val="000000"/>
                </a:solidFill>
                <a:sym typeface="Symbol"/>
              </a:rPr>
              <a:t>then </a:t>
            </a:r>
            <a:endParaRPr lang="hu-HU" sz="2800" smtClean="0">
              <a:solidFill>
                <a:srgbClr val="000000"/>
              </a:solidFill>
              <a:sym typeface="Symbol"/>
            </a:endParaRPr>
          </a:p>
          <a:p>
            <a:pPr algn="ctr">
              <a:lnSpc>
                <a:spcPct val="150000"/>
              </a:lnSpc>
            </a:pPr>
            <a:endParaRPr lang="hu-HU" sz="2800" smtClean="0">
              <a:solidFill>
                <a:srgbClr val="000000"/>
              </a:solidFill>
              <a:sym typeface="Symbol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447800" y="2819400"/>
            <a:ext cx="5867400" cy="1590020"/>
            <a:chOff x="1447800" y="3276600"/>
            <a:chExt cx="5867400" cy="1590020"/>
          </a:xfrm>
        </p:grpSpPr>
        <p:sp>
          <p:nvSpPr>
            <p:cNvPr id="12" name="Oval 11"/>
            <p:cNvSpPr/>
            <p:nvPr/>
          </p:nvSpPr>
          <p:spPr bwMode="auto">
            <a:xfrm>
              <a:off x="5715000" y="3352800"/>
              <a:ext cx="1600200" cy="914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hu-HU" sz="2800" smtClean="0">
                <a:solidFill>
                  <a:srgbClr val="00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057400" y="4343400"/>
              <a:ext cx="5966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i="1" smtClean="0">
                  <a:solidFill>
                    <a:srgbClr val="000000"/>
                  </a:solidFill>
                </a:rPr>
                <a:t>G</a:t>
              </a:r>
              <a:r>
                <a:rPr lang="hu-HU" sz="2800" baseline="-25000" smtClean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337562" y="4267200"/>
              <a:ext cx="5966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i="1" smtClean="0">
                  <a:solidFill>
                    <a:srgbClr val="000000"/>
                  </a:solidFill>
                </a:rPr>
                <a:t>G</a:t>
              </a:r>
              <a:r>
                <a:rPr lang="hu-HU" sz="2800" baseline="-25000" smtClean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5715000" y="3352800"/>
              <a:ext cx="1600200" cy="914400"/>
            </a:xfrm>
            <a:prstGeom prst="ellipse">
              <a:avLst/>
            </a:prstGeom>
            <a:gradFill flip="none" rotWithShape="1">
              <a:gsLst>
                <a:gs pos="0">
                  <a:srgbClr val="FFCCCC">
                    <a:shade val="30000"/>
                    <a:satMod val="115000"/>
                  </a:srgbClr>
                </a:gs>
                <a:gs pos="50000">
                  <a:srgbClr val="FFCCCC">
                    <a:shade val="67500"/>
                    <a:satMod val="115000"/>
                  </a:srgbClr>
                </a:gs>
                <a:gs pos="100000">
                  <a:srgbClr val="FFCCCC">
                    <a:shade val="100000"/>
                    <a:satMod val="115000"/>
                  </a:srgbClr>
                </a:gs>
              </a:gsLst>
              <a:lin ang="18900000" scaled="1"/>
              <a:tileRect/>
            </a:gra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hu-HU" sz="2800" smtClean="0">
                <a:solidFill>
                  <a:srgbClr val="000000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>
              <a:off x="1447800" y="3276600"/>
              <a:ext cx="1600200" cy="914400"/>
            </a:xfrm>
            <a:prstGeom prst="ellipse">
              <a:avLst/>
            </a:prstGeom>
            <a:gradFill flip="none" rotWithShape="1">
              <a:gsLst>
                <a:gs pos="0">
                  <a:srgbClr val="FFCCCC">
                    <a:shade val="30000"/>
                    <a:satMod val="115000"/>
                  </a:srgbClr>
                </a:gs>
                <a:gs pos="50000">
                  <a:srgbClr val="FFCCCC">
                    <a:shade val="67500"/>
                    <a:satMod val="115000"/>
                  </a:srgbClr>
                </a:gs>
                <a:gs pos="100000">
                  <a:srgbClr val="FFCCCC">
                    <a:shade val="100000"/>
                    <a:satMod val="115000"/>
                  </a:srgbClr>
                </a:gs>
              </a:gsLst>
              <a:lin ang="18900000" scaled="1"/>
              <a:tileRect/>
            </a:gra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hu-HU" sz="2800" smtClean="0">
                <a:solidFill>
                  <a:srgbClr val="000000"/>
                </a:solidFill>
              </a:endParaRPr>
            </a:p>
          </p:txBody>
        </p:sp>
        <p:cxnSp>
          <p:nvCxnSpPr>
            <p:cNvPr id="38" name="Straight Arrow Connector 37"/>
            <p:cNvCxnSpPr/>
            <p:nvPr/>
          </p:nvCxnSpPr>
          <p:spPr bwMode="auto">
            <a:xfrm>
              <a:off x="3429000" y="3810000"/>
              <a:ext cx="1828800" cy="0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</p:grpSp>
      <p:sp>
        <p:nvSpPr>
          <p:cNvPr id="13" name="TextBox 12"/>
          <p:cNvSpPr txBox="1"/>
          <p:nvPr/>
        </p:nvSpPr>
        <p:spPr>
          <a:xfrm>
            <a:off x="3880144" y="5638800"/>
            <a:ext cx="13837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smtClean="0"/>
              <a:t>Duality!</a:t>
            </a:r>
            <a:endParaRPr lang="hu-HU" sz="2800" smtClean="0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6715118"/>
              </p:ext>
            </p:extLst>
          </p:nvPr>
        </p:nvGraphicFramePr>
        <p:xfrm>
          <a:off x="2747963" y="1789113"/>
          <a:ext cx="3195637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1" name="Equation" r:id="rId3" imgW="1371600" imgH="241200" progId="Equation.DSMT4">
                  <p:embed/>
                </p:oleObj>
              </mc:Choice>
              <mc:Fallback>
                <p:oleObj name="Equation" r:id="rId3" imgW="1371600" imgH="2412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7963" y="1789113"/>
                        <a:ext cx="3195637" cy="57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504" name="Group 21503"/>
          <p:cNvGrpSpPr/>
          <p:nvPr/>
        </p:nvGrpSpPr>
        <p:grpSpPr>
          <a:xfrm>
            <a:off x="2773899" y="4333220"/>
            <a:ext cx="4522392" cy="583267"/>
            <a:chOff x="2773899" y="4333220"/>
            <a:chExt cx="4522392" cy="583267"/>
          </a:xfrm>
        </p:grpSpPr>
        <p:sp>
          <p:nvSpPr>
            <p:cNvPr id="5" name="TextBox 4"/>
            <p:cNvSpPr txBox="1"/>
            <p:nvPr/>
          </p:nvSpPr>
          <p:spPr>
            <a:xfrm>
              <a:off x="2773899" y="4333220"/>
              <a:ext cx="452239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>
                  <a:solidFill>
                    <a:srgbClr val="000000"/>
                  </a:solidFill>
                  <a:sym typeface="Symbol"/>
                </a:rPr>
                <a:t>                                    easy</a:t>
              </a:r>
              <a:endParaRPr lang="hu-HU" sz="2800">
                <a:solidFill>
                  <a:srgbClr val="000000"/>
                </a:solidFill>
                <a:sym typeface="Symbol"/>
              </a:endParaRPr>
            </a:p>
          </p:txBody>
        </p:sp>
        <p:graphicFrame>
          <p:nvGraphicFramePr>
            <p:cNvPr id="29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95968473"/>
                </p:ext>
              </p:extLst>
            </p:nvPr>
          </p:nvGraphicFramePr>
          <p:xfrm>
            <a:off x="2900363" y="4343400"/>
            <a:ext cx="3195637" cy="573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102" name="Equation" r:id="rId5" imgW="1371600" imgH="241200" progId="Equation.DSMT4">
                    <p:embed/>
                  </p:oleObj>
                </mc:Choice>
                <mc:Fallback>
                  <p:oleObj name="Equation" r:id="rId5" imgW="1371600" imgH="241200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00363" y="4343400"/>
                          <a:ext cx="3195637" cy="5730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506" name="Group 21505"/>
          <p:cNvGrpSpPr/>
          <p:nvPr/>
        </p:nvGrpSpPr>
        <p:grpSpPr>
          <a:xfrm>
            <a:off x="2743200" y="4989513"/>
            <a:ext cx="4161717" cy="573087"/>
            <a:chOff x="2819400" y="4953000"/>
            <a:chExt cx="4161717" cy="573087"/>
          </a:xfrm>
        </p:grpSpPr>
        <p:sp>
          <p:nvSpPr>
            <p:cNvPr id="40" name="TextBox 39"/>
            <p:cNvSpPr txBox="1"/>
            <p:nvPr/>
          </p:nvSpPr>
          <p:spPr>
            <a:xfrm>
              <a:off x="2819400" y="4963180"/>
              <a:ext cx="416171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>
                  <a:solidFill>
                    <a:srgbClr val="FF0000"/>
                  </a:solidFill>
                  <a:sym typeface="Symbol"/>
                </a:rPr>
                <a:t>                                      ?</a:t>
              </a:r>
              <a:endParaRPr lang="hu-HU" sz="2800">
                <a:solidFill>
                  <a:srgbClr val="FF0000"/>
                </a:solidFill>
                <a:sym typeface="Symbol"/>
              </a:endParaRPr>
            </a:p>
          </p:txBody>
        </p:sp>
        <p:graphicFrame>
          <p:nvGraphicFramePr>
            <p:cNvPr id="21505" name="Object 2150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51190986"/>
                </p:ext>
              </p:extLst>
            </p:nvPr>
          </p:nvGraphicFramePr>
          <p:xfrm>
            <a:off x="2971800" y="4953000"/>
            <a:ext cx="3195637" cy="573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103" name="Equation" r:id="rId7" imgW="1371600" imgH="241200" progId="Equation.DSMT4">
                    <p:embed/>
                  </p:oleObj>
                </mc:Choice>
                <mc:Fallback>
                  <p:oleObj name="Equation" r:id="rId7" imgW="1371600" imgH="241200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1800" y="4953000"/>
                          <a:ext cx="3195637" cy="5730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048845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átum helye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hu-HU" sz="1400" smtClean="0"/>
              <a:t>August 2017</a:t>
            </a:r>
            <a:endParaRPr lang="en-US" sz="14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3526-3F87-4004-82AE-EEAF8A23322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7798029"/>
              </p:ext>
            </p:extLst>
          </p:nvPr>
        </p:nvGraphicFramePr>
        <p:xfrm>
          <a:off x="2300288" y="5313363"/>
          <a:ext cx="2667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42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5313363"/>
                        <a:ext cx="266700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2800" smtClean="0"/>
              <a:t>Fractional separation, duality in finite case</a:t>
            </a:r>
            <a:endParaRPr lang="en-US" sz="280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7219794"/>
              </p:ext>
            </p:extLst>
          </p:nvPr>
        </p:nvGraphicFramePr>
        <p:xfrm>
          <a:off x="2960688" y="977900"/>
          <a:ext cx="5649912" cy="313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43" name="Equation" r:id="rId5" imgW="2425680" imgH="1320480" progId="Equation.DSMT4">
                  <p:embed/>
                </p:oleObj>
              </mc:Choice>
              <mc:Fallback>
                <p:oleObj name="Equation" r:id="rId5" imgW="2425680" imgH="1320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0688" y="977900"/>
                        <a:ext cx="5649912" cy="313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2400" y="1219200"/>
            <a:ext cx="2727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smtClean="0"/>
              <a:t>Linear program:</a:t>
            </a:r>
            <a:endParaRPr lang="hu-HU" sz="2800" smtClean="0"/>
          </a:p>
        </p:txBody>
      </p:sp>
      <p:grpSp>
        <p:nvGrpSpPr>
          <p:cNvPr id="10" name="Group 9"/>
          <p:cNvGrpSpPr/>
          <p:nvPr/>
        </p:nvGrpSpPr>
        <p:grpSpPr>
          <a:xfrm>
            <a:off x="152400" y="3657600"/>
            <a:ext cx="8882063" cy="2473325"/>
            <a:chOff x="152400" y="3657600"/>
            <a:chExt cx="8882063" cy="2473325"/>
          </a:xfrm>
        </p:grpSpPr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03733599"/>
                </p:ext>
              </p:extLst>
            </p:nvPr>
          </p:nvGraphicFramePr>
          <p:xfrm>
            <a:off x="2971800" y="3657600"/>
            <a:ext cx="6062663" cy="2473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2844" name="Equation" r:id="rId7" imgW="2603160" imgH="1041120" progId="Equation.DSMT4">
                    <p:embed/>
                  </p:oleObj>
                </mc:Choice>
                <mc:Fallback>
                  <p:oleObj name="Equation" r:id="rId7" imgW="2603160" imgH="1041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1800" y="3657600"/>
                          <a:ext cx="6062663" cy="24733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TextBox 13"/>
            <p:cNvSpPr txBox="1"/>
            <p:nvPr/>
          </p:nvSpPr>
          <p:spPr>
            <a:xfrm>
              <a:off x="152400" y="3886200"/>
              <a:ext cx="246574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/>
                <a:t>Dual program:</a:t>
              </a:r>
              <a:endParaRPr lang="hu-HU" sz="280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705614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átum helye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hu-HU" sz="1400" smtClean="0"/>
              <a:t>August 2017</a:t>
            </a:r>
            <a:endParaRPr lang="en-US" sz="14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3526-3F87-4004-82AE-EEAF8A23322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7659936"/>
              </p:ext>
            </p:extLst>
          </p:nvPr>
        </p:nvGraphicFramePr>
        <p:xfrm>
          <a:off x="2300288" y="5313363"/>
          <a:ext cx="2667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35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5313363"/>
                        <a:ext cx="266700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2800" smtClean="0"/>
              <a:t>Fractional separation, duality in infinite case</a:t>
            </a:r>
            <a:endParaRPr lang="en-US" sz="280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1966792"/>
              </p:ext>
            </p:extLst>
          </p:nvPr>
        </p:nvGraphicFramePr>
        <p:xfrm>
          <a:off x="381000" y="2968625"/>
          <a:ext cx="7364413" cy="232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36" name="Equation" r:id="rId5" imgW="3162240" imgH="977760" progId="Equation.DSMT4">
                  <p:embed/>
                </p:oleObj>
              </mc:Choice>
              <mc:Fallback>
                <p:oleObj name="Equation" r:id="rId5" imgW="3162240" imgH="977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968625"/>
                        <a:ext cx="7364413" cy="2322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81000" y="5420380"/>
            <a:ext cx="16257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smtClean="0">
                <a:solidFill>
                  <a:srgbClr val="FF0000"/>
                </a:solidFill>
              </a:rPr>
              <a:t>Dual ???</a:t>
            </a:r>
            <a:endParaRPr lang="hu-HU" sz="2800" smtClean="0">
              <a:solidFill>
                <a:srgbClr val="FF00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3040227"/>
              </p:ext>
            </p:extLst>
          </p:nvPr>
        </p:nvGraphicFramePr>
        <p:xfrm>
          <a:off x="350837" y="990600"/>
          <a:ext cx="7040563" cy="159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37" name="Equation" r:id="rId7" imgW="3022560" imgH="672840" progId="Equation.DSMT4">
                  <p:embed/>
                </p:oleObj>
              </mc:Choice>
              <mc:Fallback>
                <p:oleObj name="Equation" r:id="rId7" imgW="3022560" imgH="6728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837" y="990600"/>
                        <a:ext cx="7040563" cy="159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0348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átum helye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hu-HU" sz="1400" smtClean="0"/>
              <a:t>August 2017</a:t>
            </a:r>
            <a:endParaRPr lang="en-US" sz="14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3526-3F87-4004-82AE-EEAF8A23322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9854872"/>
              </p:ext>
            </p:extLst>
          </p:nvPr>
        </p:nvGraphicFramePr>
        <p:xfrm>
          <a:off x="2300288" y="5313363"/>
          <a:ext cx="2667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45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5313363"/>
                        <a:ext cx="266700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2800" smtClean="0"/>
              <a:t>Fractional separation, duality in infinite case</a:t>
            </a:r>
            <a:endParaRPr lang="en-US" sz="2800"/>
          </a:p>
        </p:txBody>
      </p:sp>
      <p:sp>
        <p:nvSpPr>
          <p:cNvPr id="14" name="TextBox 13"/>
          <p:cNvSpPr txBox="1"/>
          <p:nvPr/>
        </p:nvSpPr>
        <p:spPr>
          <a:xfrm>
            <a:off x="533400" y="1066800"/>
            <a:ext cx="41024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smtClean="0">
                <a:solidFill>
                  <a:srgbClr val="FF0000"/>
                </a:solidFill>
              </a:rPr>
              <a:t>Duality  -   Hahn-Banach</a:t>
            </a:r>
            <a:endParaRPr lang="hu-HU" sz="2800" smtClean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1915180"/>
            <a:ext cx="54248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smtClean="0">
                <a:solidFill>
                  <a:srgbClr val="FF0000"/>
                </a:solidFill>
              </a:rPr>
              <a:t>             +   Riesz Representation</a:t>
            </a:r>
            <a:endParaRPr lang="hu-HU" sz="2800" smtClean="0">
              <a:solidFill>
                <a:srgbClr val="FF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14023" y="2971800"/>
            <a:ext cx="5581977" cy="2337375"/>
            <a:chOff x="1524000" y="2971800"/>
            <a:chExt cx="5581977" cy="2337375"/>
          </a:xfrm>
        </p:grpSpPr>
        <p:sp>
          <p:nvSpPr>
            <p:cNvPr id="3" name="Down Arrow 2"/>
            <p:cNvSpPr/>
            <p:nvPr/>
          </p:nvSpPr>
          <p:spPr bwMode="auto">
            <a:xfrm>
              <a:off x="4087368" y="2971800"/>
              <a:ext cx="484632" cy="978408"/>
            </a:xfrm>
            <a:prstGeom prst="downArrow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524000" y="4724400"/>
              <a:ext cx="558197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3200" smtClean="0"/>
                <a:t>Compactification of graphings</a:t>
              </a:r>
              <a:endParaRPr lang="hu-HU" sz="320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03650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átum helye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hu-HU" sz="1400" smtClean="0"/>
              <a:t>August 2017</a:t>
            </a:r>
            <a:endParaRPr lang="en-US" sz="14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3526-3F87-4004-82AE-EEAF8A23322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6567421"/>
              </p:ext>
            </p:extLst>
          </p:nvPr>
        </p:nvGraphicFramePr>
        <p:xfrm>
          <a:off x="2300288" y="5313363"/>
          <a:ext cx="2667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69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5313363"/>
                        <a:ext cx="266700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2800" smtClean="0"/>
              <a:t>Compact </a:t>
            </a:r>
            <a:r>
              <a:rPr lang="hu-HU" sz="2800"/>
              <a:t>graphings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1143000"/>
            <a:ext cx="810991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smtClean="0"/>
              <a:t>Graphing:   (</a:t>
            </a:r>
            <a:r>
              <a:rPr lang="hu-HU" sz="2800" i="1" smtClean="0"/>
              <a:t>I</a:t>
            </a:r>
            <a:r>
              <a:rPr lang="hu-HU" sz="2800" smtClean="0"/>
              <a:t>,</a:t>
            </a:r>
            <a:r>
              <a:rPr lang="hu-HU" sz="2800" smtClean="0">
                <a:latin typeface="Lucida Calligraphy"/>
              </a:rPr>
              <a:t>A</a:t>
            </a:r>
            <a:r>
              <a:rPr lang="hu-HU" sz="2800" smtClean="0"/>
              <a:t>,</a:t>
            </a:r>
            <a:r>
              <a:rPr lang="hu-HU" sz="2800" smtClean="0">
                <a:sym typeface="Symbol"/>
              </a:rPr>
              <a:t>,</a:t>
            </a:r>
            <a:r>
              <a:rPr lang="hu-HU" sz="2800" i="1" smtClean="0">
                <a:sym typeface="Symbol"/>
              </a:rPr>
              <a:t>E</a:t>
            </a:r>
            <a:r>
              <a:rPr lang="hu-HU" sz="2800" smtClean="0">
                <a:sym typeface="Symbol"/>
              </a:rPr>
              <a:t>)</a:t>
            </a:r>
          </a:p>
          <a:p>
            <a:r>
              <a:rPr lang="hu-HU" sz="2800">
                <a:sym typeface="Symbol"/>
              </a:rPr>
              <a:t> </a:t>
            </a:r>
            <a:r>
              <a:rPr lang="hu-HU" sz="2800" smtClean="0">
                <a:sym typeface="Symbol"/>
              </a:rPr>
              <a:t>		</a:t>
            </a:r>
            <a:r>
              <a:rPr lang="hu-HU" sz="2800" smtClean="0"/>
              <a:t>(</a:t>
            </a:r>
            <a:r>
              <a:rPr lang="hu-HU" sz="2800" i="1" smtClean="0"/>
              <a:t>I</a:t>
            </a:r>
            <a:r>
              <a:rPr lang="hu-HU" sz="2800" smtClean="0"/>
              <a:t>,</a:t>
            </a:r>
            <a:r>
              <a:rPr lang="hu-HU" sz="2800" smtClean="0">
                <a:latin typeface="Lucida Calligraphy"/>
              </a:rPr>
              <a:t>A</a:t>
            </a:r>
            <a:r>
              <a:rPr lang="hu-HU" sz="2800" smtClean="0">
                <a:sym typeface="Symbol"/>
              </a:rPr>
              <a:t>): standard Borel space</a:t>
            </a:r>
          </a:p>
          <a:p>
            <a:r>
              <a:rPr lang="hu-HU" sz="2800">
                <a:sym typeface="Symbol"/>
              </a:rPr>
              <a:t>	</a:t>
            </a:r>
            <a:r>
              <a:rPr lang="hu-HU" sz="2800" smtClean="0">
                <a:sym typeface="Symbol"/>
              </a:rPr>
              <a:t>	</a:t>
            </a:r>
            <a:r>
              <a:rPr lang="hu-HU" sz="2800" smtClean="0">
                <a:sym typeface="Symbol"/>
              </a:rPr>
              <a:t>:  probability measure</a:t>
            </a:r>
          </a:p>
          <a:p>
            <a:r>
              <a:rPr lang="hu-HU" sz="2800">
                <a:sym typeface="Symbol"/>
              </a:rPr>
              <a:t>	</a:t>
            </a:r>
            <a:r>
              <a:rPr lang="hu-HU" sz="2800" smtClean="0">
                <a:sym typeface="Symbol"/>
              </a:rPr>
              <a:t>	</a:t>
            </a:r>
            <a:r>
              <a:rPr lang="hu-HU" sz="2800" i="1" smtClean="0">
                <a:sym typeface="Symbol"/>
              </a:rPr>
              <a:t>E</a:t>
            </a:r>
            <a:r>
              <a:rPr lang="hu-HU" sz="2800" smtClean="0">
                <a:sym typeface="Symbol"/>
              </a:rPr>
              <a:t>:  symmetric Borel subset of </a:t>
            </a:r>
            <a:r>
              <a:rPr lang="hu-HU" sz="2800" i="1" smtClean="0">
                <a:sym typeface="Symbol"/>
              </a:rPr>
              <a:t>I</a:t>
            </a:r>
            <a:r>
              <a:rPr lang="hu-HU" sz="2800" smtClean="0">
                <a:sym typeface="Symbol"/>
              </a:rPr>
              <a:t>x</a:t>
            </a:r>
            <a:r>
              <a:rPr lang="hu-HU" sz="2800" i="1" smtClean="0">
                <a:sym typeface="Symbol"/>
              </a:rPr>
              <a:t>I</a:t>
            </a:r>
          </a:p>
          <a:p>
            <a:r>
              <a:rPr lang="hu-HU" sz="2800" i="1">
                <a:sym typeface="Symbol"/>
              </a:rPr>
              <a:t>		</a:t>
            </a:r>
            <a:r>
              <a:rPr lang="hu-HU" sz="2800" i="1" smtClean="0">
                <a:sym typeface="Symbol"/>
              </a:rPr>
              <a:t>      </a:t>
            </a:r>
            <a:r>
              <a:rPr lang="en-US" sz="2800" smtClean="0">
                <a:sym typeface="Euclid Symbol" pitchFamily="18" charset="2"/>
              </a:rPr>
              <a:t>with measure-preserving condition</a:t>
            </a:r>
            <a:endParaRPr lang="hu-HU" sz="2800"/>
          </a:p>
        </p:txBody>
      </p:sp>
    </p:spTree>
    <p:extLst>
      <p:ext uri="{BB962C8B-B14F-4D97-AF65-F5344CB8AC3E}">
        <p14:creationId xmlns:p14="http://schemas.microsoft.com/office/powerpoint/2010/main" val="225889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átum helye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hu-HU" sz="1400" smtClean="0"/>
              <a:t>August 2017</a:t>
            </a:r>
            <a:endParaRPr lang="en-US" sz="14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3526-3F87-4004-82AE-EEAF8A23322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0666363"/>
              </p:ext>
            </p:extLst>
          </p:nvPr>
        </p:nvGraphicFramePr>
        <p:xfrm>
          <a:off x="2300288" y="5313363"/>
          <a:ext cx="2667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01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5313363"/>
                        <a:ext cx="266700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2800" smtClean="0"/>
              <a:t>Compact graphings</a:t>
            </a:r>
            <a:endParaRPr lang="hu-HU" sz="2800"/>
          </a:p>
        </p:txBody>
      </p:sp>
      <p:sp>
        <p:nvSpPr>
          <p:cNvPr id="12" name="TextBox 11"/>
          <p:cNvSpPr txBox="1"/>
          <p:nvPr/>
        </p:nvSpPr>
        <p:spPr>
          <a:xfrm>
            <a:off x="381000" y="1208544"/>
            <a:ext cx="798648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smtClean="0"/>
              <a:t>Compact graphing:   (</a:t>
            </a:r>
            <a:r>
              <a:rPr lang="hu-HU" sz="2800" i="1" smtClean="0"/>
              <a:t>J</a:t>
            </a:r>
            <a:r>
              <a:rPr lang="hu-HU" sz="2800" smtClean="0"/>
              <a:t>,</a:t>
            </a:r>
            <a:r>
              <a:rPr lang="hu-HU" sz="2800" smtClean="0">
                <a:latin typeface="Lucida Calligraphy"/>
              </a:rPr>
              <a:t>A</a:t>
            </a:r>
            <a:r>
              <a:rPr lang="hu-HU" sz="2800" smtClean="0"/>
              <a:t>,</a:t>
            </a:r>
            <a:r>
              <a:rPr lang="hu-HU" sz="2800" smtClean="0">
                <a:sym typeface="Symbol"/>
              </a:rPr>
              <a:t>,</a:t>
            </a:r>
            <a:r>
              <a:rPr lang="hu-HU" sz="2800" i="1" smtClean="0">
                <a:sym typeface="Symbol"/>
              </a:rPr>
              <a:t>E</a:t>
            </a:r>
            <a:r>
              <a:rPr lang="hu-HU" sz="2800" smtClean="0">
                <a:sym typeface="Symbol"/>
              </a:rPr>
              <a:t>)</a:t>
            </a:r>
          </a:p>
          <a:p>
            <a:r>
              <a:rPr lang="hu-HU" sz="2800">
                <a:sym typeface="Symbol"/>
              </a:rPr>
              <a:t> </a:t>
            </a:r>
            <a:r>
              <a:rPr lang="hu-HU" sz="2800" smtClean="0">
                <a:sym typeface="Symbol"/>
              </a:rPr>
              <a:t>	</a:t>
            </a:r>
            <a:r>
              <a:rPr lang="hu-HU" sz="2800" i="1" smtClean="0"/>
              <a:t>J: </a:t>
            </a:r>
            <a:r>
              <a:rPr lang="hu-HU" sz="2800" smtClean="0"/>
              <a:t>compact metric space</a:t>
            </a:r>
          </a:p>
          <a:p>
            <a:r>
              <a:rPr lang="hu-HU" sz="2800">
                <a:sym typeface="Symbol"/>
              </a:rPr>
              <a:t>	</a:t>
            </a:r>
            <a:r>
              <a:rPr lang="hu-HU" sz="2800" smtClean="0">
                <a:latin typeface="Lucida Calligraphy"/>
              </a:rPr>
              <a:t>A</a:t>
            </a:r>
            <a:r>
              <a:rPr lang="hu-HU" sz="2800" smtClean="0"/>
              <a:t>: Borel sets of </a:t>
            </a:r>
            <a:r>
              <a:rPr lang="hu-HU" sz="2800" i="1" smtClean="0"/>
              <a:t>J</a:t>
            </a:r>
            <a:endParaRPr lang="hu-HU" sz="2800" i="1" smtClean="0">
              <a:sym typeface="Symbol"/>
            </a:endParaRPr>
          </a:p>
          <a:p>
            <a:r>
              <a:rPr lang="hu-HU" sz="2800">
                <a:sym typeface="Symbol"/>
              </a:rPr>
              <a:t>	</a:t>
            </a:r>
            <a:r>
              <a:rPr lang="hu-HU" sz="2800" smtClean="0">
                <a:sym typeface="Symbol"/>
              </a:rPr>
              <a:t>:  probability measure</a:t>
            </a:r>
          </a:p>
          <a:p>
            <a:r>
              <a:rPr lang="hu-HU" sz="2800">
                <a:sym typeface="Symbol"/>
              </a:rPr>
              <a:t>	</a:t>
            </a:r>
            <a:r>
              <a:rPr lang="hu-HU" sz="2800" i="1" smtClean="0">
                <a:sym typeface="Symbol"/>
              </a:rPr>
              <a:t>E</a:t>
            </a:r>
            <a:r>
              <a:rPr lang="hu-HU" sz="2800" smtClean="0">
                <a:sym typeface="Symbol"/>
              </a:rPr>
              <a:t>:  symmetric Borel subset of </a:t>
            </a:r>
            <a:r>
              <a:rPr lang="hu-HU" sz="2800" i="1" smtClean="0">
                <a:sym typeface="Symbol"/>
              </a:rPr>
              <a:t>I</a:t>
            </a:r>
            <a:r>
              <a:rPr lang="hu-HU" sz="2800" smtClean="0">
                <a:sym typeface="Symbol"/>
              </a:rPr>
              <a:t>x</a:t>
            </a:r>
            <a:r>
              <a:rPr lang="hu-HU" sz="2800" i="1" smtClean="0">
                <a:sym typeface="Symbol"/>
              </a:rPr>
              <a:t>I</a:t>
            </a:r>
          </a:p>
          <a:p>
            <a:r>
              <a:rPr lang="hu-HU" sz="2800" i="1">
                <a:sym typeface="Symbol"/>
              </a:rPr>
              <a:t>	</a:t>
            </a:r>
            <a:r>
              <a:rPr lang="hu-HU" sz="2800" i="1" smtClean="0">
                <a:sym typeface="Symbol"/>
              </a:rPr>
              <a:t>      </a:t>
            </a:r>
            <a:r>
              <a:rPr lang="en-US" sz="2800" smtClean="0">
                <a:sym typeface="Euclid Symbol" pitchFamily="18" charset="2"/>
              </a:rPr>
              <a:t>with measure-preserving condition</a:t>
            </a:r>
            <a:r>
              <a:rPr lang="hu-HU" sz="2800" smtClean="0">
                <a:sym typeface="Euclid Symbol" pitchFamily="18" charset="2"/>
              </a:rPr>
              <a:t>, and</a:t>
            </a:r>
            <a:endParaRPr lang="hu-HU" sz="280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8662469"/>
              </p:ext>
            </p:extLst>
          </p:nvPr>
        </p:nvGraphicFramePr>
        <p:xfrm>
          <a:off x="2052638" y="3984625"/>
          <a:ext cx="5710237" cy="211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02" name="Equation" r:id="rId5" imgW="2450880" imgH="888840" progId="Equation.DSMT4">
                  <p:embed/>
                </p:oleObj>
              </mc:Choice>
              <mc:Fallback>
                <p:oleObj name="Equation" r:id="rId5" imgW="2450880" imgH="8888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3984625"/>
                        <a:ext cx="5710237" cy="211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941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átum helye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hu-HU" sz="1400" smtClean="0"/>
              <a:t>August 2017</a:t>
            </a:r>
            <a:endParaRPr lang="en-US" sz="14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3526-3F87-4004-82AE-EEAF8A23322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2839937"/>
              </p:ext>
            </p:extLst>
          </p:nvPr>
        </p:nvGraphicFramePr>
        <p:xfrm>
          <a:off x="2300288" y="5313363"/>
          <a:ext cx="2667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15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5313363"/>
                        <a:ext cx="266700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2800" smtClean="0"/>
              <a:t>Compact </a:t>
            </a:r>
            <a:r>
              <a:rPr lang="hu-HU" sz="2800"/>
              <a:t>graphings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838200" y="1828800"/>
            <a:ext cx="2286000" cy="2286000"/>
            <a:chOff x="838200" y="1828800"/>
            <a:chExt cx="2286000" cy="2286000"/>
          </a:xfrm>
        </p:grpSpPr>
        <p:sp>
          <p:nvSpPr>
            <p:cNvPr id="10" name="Oval 9"/>
            <p:cNvSpPr/>
            <p:nvPr/>
          </p:nvSpPr>
          <p:spPr bwMode="auto">
            <a:xfrm>
              <a:off x="838200" y="1828800"/>
              <a:ext cx="2286000" cy="22860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>
              <a:off x="1371600" y="1981200"/>
              <a:ext cx="1676400" cy="53340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1799110" y="2057400"/>
              <a:ext cx="41069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>
                  <a:sym typeface="Symbol"/>
                </a:rPr>
                <a:t></a:t>
              </a:r>
              <a:endParaRPr lang="hu-HU" sz="2800" smtClean="0"/>
            </a:p>
          </p:txBody>
        </p:sp>
        <p:cxnSp>
          <p:nvCxnSpPr>
            <p:cNvPr id="14" name="Straight Connector 13"/>
            <p:cNvCxnSpPr/>
            <p:nvPr/>
          </p:nvCxnSpPr>
          <p:spPr bwMode="auto">
            <a:xfrm flipH="1">
              <a:off x="2362200" y="3352800"/>
              <a:ext cx="685800" cy="68580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2362200" y="3200400"/>
              <a:ext cx="38183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>
                  <a:sym typeface="Symbol"/>
                </a:rPr>
                <a:t></a:t>
              </a:r>
              <a:endParaRPr lang="hu-HU" sz="2800" smtClean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486400" y="1828800"/>
            <a:ext cx="2286000" cy="3342620"/>
            <a:chOff x="5486400" y="1828800"/>
            <a:chExt cx="2286000" cy="3342620"/>
          </a:xfrm>
        </p:grpSpPr>
        <p:grpSp>
          <p:nvGrpSpPr>
            <p:cNvPr id="16" name="Group 15"/>
            <p:cNvGrpSpPr/>
            <p:nvPr/>
          </p:nvGrpSpPr>
          <p:grpSpPr>
            <a:xfrm>
              <a:off x="5486400" y="1828800"/>
              <a:ext cx="2286000" cy="2286000"/>
              <a:chOff x="838200" y="1828800"/>
              <a:chExt cx="2286000" cy="2286000"/>
            </a:xfrm>
          </p:grpSpPr>
          <p:sp>
            <p:nvSpPr>
              <p:cNvPr id="17" name="Oval 16"/>
              <p:cNvSpPr/>
              <p:nvPr/>
            </p:nvSpPr>
            <p:spPr bwMode="auto">
              <a:xfrm>
                <a:off x="838200" y="1828800"/>
                <a:ext cx="2286000" cy="2286000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u-HU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8" name="Straight Connector 17"/>
              <p:cNvCxnSpPr/>
              <p:nvPr/>
            </p:nvCxnSpPr>
            <p:spPr bwMode="auto">
              <a:xfrm>
                <a:off x="1371600" y="1981200"/>
                <a:ext cx="1676400" cy="53340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9" name="TextBox 18"/>
              <p:cNvSpPr txBox="1"/>
              <p:nvPr/>
            </p:nvSpPr>
            <p:spPr>
              <a:xfrm>
                <a:off x="1799110" y="2057400"/>
                <a:ext cx="41069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sz="2800" smtClean="0">
                    <a:sym typeface="Symbol"/>
                  </a:rPr>
                  <a:t></a:t>
                </a:r>
                <a:endParaRPr lang="hu-HU" sz="2800" smtClean="0"/>
              </a:p>
            </p:txBody>
          </p:sp>
          <p:cxnSp>
            <p:nvCxnSpPr>
              <p:cNvPr id="21" name="Straight Connector 20"/>
              <p:cNvCxnSpPr/>
              <p:nvPr/>
            </p:nvCxnSpPr>
            <p:spPr bwMode="auto">
              <a:xfrm flipH="1">
                <a:off x="2362200" y="3352800"/>
                <a:ext cx="685800" cy="68580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2" name="TextBox 21"/>
              <p:cNvSpPr txBox="1"/>
              <p:nvPr/>
            </p:nvSpPr>
            <p:spPr>
              <a:xfrm>
                <a:off x="2362200" y="320040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sz="2800" smtClean="0">
                    <a:sym typeface="Symbol"/>
                  </a:rPr>
                  <a:t></a:t>
                </a:r>
                <a:endParaRPr lang="hu-HU" sz="2800" smtClean="0"/>
              </a:p>
            </p:txBody>
          </p:sp>
        </p:grpSp>
        <p:cxnSp>
          <p:nvCxnSpPr>
            <p:cNvPr id="25" name="Straight Connector 24"/>
            <p:cNvCxnSpPr/>
            <p:nvPr/>
          </p:nvCxnSpPr>
          <p:spPr bwMode="auto">
            <a:xfrm rot="16200000" flipH="1">
              <a:off x="5562600" y="3352800"/>
              <a:ext cx="685800" cy="685800"/>
            </a:xfrm>
            <a:prstGeom prst="line">
              <a:avLst/>
            </a:prstGeom>
            <a:noFill/>
            <a:ln w="1270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" name="TextBox 5"/>
            <p:cNvSpPr txBox="1"/>
            <p:nvPr/>
          </p:nvSpPr>
          <p:spPr>
            <a:xfrm>
              <a:off x="5562600" y="4648200"/>
              <a:ext cx="214353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/>
                <a:t>not compact</a:t>
              </a:r>
              <a:endParaRPr lang="hu-HU" sz="2800" smtClean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143000" y="4648200"/>
            <a:ext cx="15440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smtClean="0"/>
              <a:t>compact</a:t>
            </a:r>
            <a:endParaRPr lang="hu-HU" sz="2800" smtClean="0"/>
          </a:p>
        </p:txBody>
      </p:sp>
    </p:spTree>
    <p:extLst>
      <p:ext uri="{BB962C8B-B14F-4D97-AF65-F5344CB8AC3E}">
        <p14:creationId xmlns:p14="http://schemas.microsoft.com/office/powerpoint/2010/main" val="287373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átum helye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hu-HU" sz="1400" smtClean="0"/>
              <a:t>August 2017</a:t>
            </a:r>
            <a:endParaRPr lang="en-US" sz="14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3526-3F87-4004-82AE-EEAF8A23322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889220"/>
              </p:ext>
            </p:extLst>
          </p:nvPr>
        </p:nvGraphicFramePr>
        <p:xfrm>
          <a:off x="2300288" y="5313363"/>
          <a:ext cx="2667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40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5313363"/>
                        <a:ext cx="266700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2800" smtClean="0"/>
              <a:t>Compact </a:t>
            </a:r>
            <a:r>
              <a:rPr lang="hu-HU" sz="2800"/>
              <a:t>graphings</a:t>
            </a:r>
          </a:p>
        </p:txBody>
      </p:sp>
      <p:sp>
        <p:nvSpPr>
          <p:cNvPr id="3" name="Rounded Rectangle 2"/>
          <p:cNvSpPr/>
          <p:nvPr/>
        </p:nvSpPr>
        <p:spPr bwMode="auto">
          <a:xfrm>
            <a:off x="990600" y="1447800"/>
            <a:ext cx="7147664" cy="215910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Every graphing can be obtained from a </a:t>
            </a:r>
          </a:p>
          <a:p>
            <a:pPr marL="0" marR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2800" smtClean="0"/>
              <a:t>compact graphing by deleting components</a:t>
            </a:r>
          </a:p>
          <a:p>
            <a:pPr marL="0" marR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of total measure zero.</a:t>
            </a:r>
            <a:endParaRPr kumimoji="0" lang="hu-H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6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átum helye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hu-HU" sz="1400" smtClean="0">
                <a:solidFill>
                  <a:srgbClr val="000000"/>
                </a:solidFill>
              </a:rPr>
              <a:t>August 2017</a:t>
            </a:r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3526-3F87-4004-82AE-EEAF8A23322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29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8385961"/>
              </p:ext>
            </p:extLst>
          </p:nvPr>
        </p:nvGraphicFramePr>
        <p:xfrm>
          <a:off x="2300288" y="5313363"/>
          <a:ext cx="2667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53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5313363"/>
                        <a:ext cx="266700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2800" smtClean="0">
                <a:solidFill>
                  <a:srgbClr val="000000"/>
                </a:solidFill>
              </a:rPr>
              <a:t>Fractional separation, duality in infinite case</a:t>
            </a:r>
            <a:endParaRPr lang="en-US" sz="2800">
              <a:solidFill>
                <a:srgbClr val="000000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8235329"/>
              </p:ext>
            </p:extLst>
          </p:nvPr>
        </p:nvGraphicFramePr>
        <p:xfrm>
          <a:off x="658813" y="3394075"/>
          <a:ext cx="6537325" cy="241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54" name="Equation" r:id="rId5" imgW="2806560" imgH="1015920" progId="Equation.DSMT4">
                  <p:embed/>
                </p:oleObj>
              </mc:Choice>
              <mc:Fallback>
                <p:oleObj name="Equation" r:id="rId5" imgW="2806560" imgH="10159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394075"/>
                        <a:ext cx="6537325" cy="241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8049737"/>
              </p:ext>
            </p:extLst>
          </p:nvPr>
        </p:nvGraphicFramePr>
        <p:xfrm>
          <a:off x="712787" y="838200"/>
          <a:ext cx="7364413" cy="232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55" name="Equation" r:id="rId7" imgW="3162240" imgH="977760" progId="Equation.DSMT4">
                  <p:embed/>
                </p:oleObj>
              </mc:Choice>
              <mc:Fallback>
                <p:oleObj name="Equation" r:id="rId7" imgW="3162240" imgH="9777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787" y="838200"/>
                        <a:ext cx="7364413" cy="2322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209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3200" smtClean="0">
                <a:cs typeface="Arial" charset="0"/>
              </a:rPr>
              <a:t>Graphing, examples</a:t>
            </a:r>
            <a:endParaRPr lang="hu-HU" sz="3200"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August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9E718B-478B-4554-9C13-D281783F4F0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80627" y="903982"/>
            <a:ext cx="353173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smtClean="0"/>
              <a:t>unit circumference</a:t>
            </a:r>
          </a:p>
          <a:p>
            <a:r>
              <a:rPr lang="hu-HU" sz="3200" smtClean="0">
                <a:sym typeface="Symbol"/>
              </a:rPr>
              <a:t> irrational</a:t>
            </a:r>
            <a:endParaRPr lang="hu-HU" sz="3200" smtClean="0"/>
          </a:p>
        </p:txBody>
      </p:sp>
      <p:grpSp>
        <p:nvGrpSpPr>
          <p:cNvPr id="7" name="Group 6"/>
          <p:cNvGrpSpPr/>
          <p:nvPr/>
        </p:nvGrpSpPr>
        <p:grpSpPr>
          <a:xfrm>
            <a:off x="838200" y="2286000"/>
            <a:ext cx="2286000" cy="2286000"/>
            <a:chOff x="762000" y="2362200"/>
            <a:chExt cx="2286000" cy="2286000"/>
          </a:xfrm>
        </p:grpSpPr>
        <p:sp>
          <p:nvSpPr>
            <p:cNvPr id="3" name="Oval 2"/>
            <p:cNvSpPr/>
            <p:nvPr/>
          </p:nvSpPr>
          <p:spPr bwMode="auto">
            <a:xfrm>
              <a:off x="762000" y="2362200"/>
              <a:ext cx="2286000" cy="22860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>
              <a:off x="1295400" y="2514600"/>
              <a:ext cx="1676400" cy="53340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1722910" y="2590800"/>
              <a:ext cx="41069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>
                  <a:sym typeface="Symbol"/>
                </a:rPr>
                <a:t></a:t>
              </a:r>
              <a:endParaRPr lang="hu-HU" sz="2800" smtClean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733800" y="2448580"/>
            <a:ext cx="369203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smtClean="0">
                <a:solidFill>
                  <a:srgbClr val="072CCB"/>
                </a:solidFill>
              </a:rPr>
              <a:t>components: </a:t>
            </a:r>
          </a:p>
          <a:p>
            <a:r>
              <a:rPr lang="hu-HU" sz="3200" smtClean="0">
                <a:solidFill>
                  <a:srgbClr val="072CCB"/>
                </a:solidFill>
              </a:rPr>
              <a:t>2-way infinite paths</a:t>
            </a:r>
            <a:endParaRPr lang="hu-HU" sz="3200" smtClean="0">
              <a:solidFill>
                <a:srgbClr val="072CC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63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átum helye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hu-HU" sz="1400" smtClean="0">
                <a:solidFill>
                  <a:srgbClr val="000000"/>
                </a:solidFill>
              </a:rPr>
              <a:t>August 2017</a:t>
            </a:r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3526-3F87-4004-82AE-EEAF8A23322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2800" smtClean="0">
                <a:solidFill>
                  <a:srgbClr val="000000"/>
                </a:solidFill>
              </a:rPr>
              <a:t>co-NP characterization of hyperfiniteness</a:t>
            </a:r>
            <a:endParaRPr lang="en-US" sz="2800">
              <a:solidFill>
                <a:srgbClr val="0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447800" y="1295400"/>
            <a:ext cx="6096000" cy="4440238"/>
            <a:chOff x="990600" y="1295400"/>
            <a:chExt cx="6096000" cy="4440238"/>
          </a:xfrm>
        </p:grpSpPr>
        <p:sp>
          <p:nvSpPr>
            <p:cNvPr id="4" name="Rounded Rectangle 3"/>
            <p:cNvSpPr/>
            <p:nvPr/>
          </p:nvSpPr>
          <p:spPr bwMode="auto">
            <a:xfrm>
              <a:off x="990600" y="1295400"/>
              <a:ext cx="6096000" cy="37338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Graphing </a:t>
              </a:r>
              <a:r>
                <a:rPr kumimoji="0" lang="hu-HU" sz="2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G</a:t>
              </a:r>
              <a:r>
                <a:rPr kumimoji="0" lang="hu-HU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is </a:t>
              </a:r>
              <a:r>
                <a:rPr kumimoji="0" lang="hu-HU" sz="2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not</a:t>
              </a:r>
              <a:r>
                <a:rPr kumimoji="0" lang="hu-HU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hyperfinite </a:t>
              </a:r>
              <a:r>
                <a:rPr kumimoji="0" lang="hu-HU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sym typeface="Symbol"/>
                </a:rPr>
                <a:t>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hu-HU" sz="2800">
                <a:sym typeface="Symbol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hu-HU" sz="2800">
                <a:sym typeface="Symbol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aphicFrame>
          <p:nvGraphicFramePr>
            <p:cNvPr id="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42992887"/>
                </p:ext>
              </p:extLst>
            </p:nvPr>
          </p:nvGraphicFramePr>
          <p:xfrm>
            <a:off x="2300288" y="5313363"/>
            <a:ext cx="266700" cy="422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3070" name="Equation" r:id="rId3" imgW="114120" imgH="177480" progId="Equation.DSMT4">
                    <p:embed/>
                  </p:oleObj>
                </mc:Choice>
                <mc:Fallback>
                  <p:oleObj name="Equation" r:id="rId3" imgW="11412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00288" y="5313363"/>
                          <a:ext cx="266700" cy="4222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1773329"/>
                </p:ext>
              </p:extLst>
            </p:nvPr>
          </p:nvGraphicFramePr>
          <p:xfrm>
            <a:off x="1293812" y="2311400"/>
            <a:ext cx="5564188" cy="2413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3071" name="Equation" r:id="rId5" imgW="2387520" imgH="1015920" progId="Equation.DSMT4">
                    <p:embed/>
                  </p:oleObj>
                </mc:Choice>
                <mc:Fallback>
                  <p:oleObj name="Equation" r:id="rId5" imgW="2387520" imgH="10159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3812" y="2311400"/>
                          <a:ext cx="5564188" cy="2413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61332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Dátum helye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hu-HU" sz="1400" smtClean="0">
                <a:solidFill>
                  <a:srgbClr val="000000"/>
                </a:solidFill>
              </a:rPr>
              <a:t>August 2017</a:t>
            </a:r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3526-3F87-4004-82AE-EEAF8A23322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2800" smtClean="0">
                <a:solidFill>
                  <a:srgbClr val="000000"/>
                </a:solidFill>
              </a:rPr>
              <a:t>Fractional separation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1003730" y="1066800"/>
            <a:ext cx="6693226" cy="153233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2800" smtClean="0">
                <a:solidFill>
                  <a:srgbClr val="000000"/>
                </a:solidFill>
              </a:rPr>
              <a:t>If </a:t>
            </a:r>
            <a:r>
              <a:rPr lang="hu-HU" sz="2800" i="1" smtClean="0">
                <a:solidFill>
                  <a:srgbClr val="000000"/>
                </a:solidFill>
              </a:rPr>
              <a:t>G</a:t>
            </a:r>
            <a:r>
              <a:rPr lang="hu-HU" sz="2800" baseline="-25000" smtClean="0">
                <a:solidFill>
                  <a:srgbClr val="000000"/>
                </a:solidFill>
              </a:rPr>
              <a:t>1</a:t>
            </a:r>
            <a:r>
              <a:rPr lang="hu-HU" sz="2800" smtClean="0">
                <a:solidFill>
                  <a:srgbClr val="000000"/>
                </a:solidFill>
              </a:rPr>
              <a:t> </a:t>
            </a:r>
            <a:r>
              <a:rPr lang="hu-HU" sz="2800" smtClean="0">
                <a:solidFill>
                  <a:srgbClr val="000000"/>
                </a:solidFill>
                <a:sym typeface="Symbol"/>
              </a:rPr>
              <a:t>and </a:t>
            </a:r>
            <a:r>
              <a:rPr lang="hu-HU" sz="2800" i="1" smtClean="0">
                <a:solidFill>
                  <a:srgbClr val="000000"/>
                </a:solidFill>
                <a:sym typeface="Symbol"/>
              </a:rPr>
              <a:t>G</a:t>
            </a:r>
            <a:r>
              <a:rPr lang="hu-HU" sz="2800" baseline="-25000" smtClean="0">
                <a:solidFill>
                  <a:srgbClr val="000000"/>
                </a:solidFill>
                <a:sym typeface="Symbol"/>
              </a:rPr>
              <a:t>2</a:t>
            </a:r>
            <a:r>
              <a:rPr lang="hu-HU" sz="2800" smtClean="0">
                <a:solidFill>
                  <a:srgbClr val="000000"/>
                </a:solidFill>
                <a:sym typeface="Symbol"/>
              </a:rPr>
              <a:t> are locally equivalent, then </a:t>
            </a:r>
          </a:p>
          <a:p>
            <a:pPr algn="ctr">
              <a:lnSpc>
                <a:spcPct val="150000"/>
              </a:lnSpc>
            </a:pPr>
            <a:r>
              <a:rPr lang="hu-HU" sz="2800" smtClean="0">
                <a:solidFill>
                  <a:srgbClr val="000000"/>
                </a:solidFill>
                <a:sym typeface="Symbol"/>
              </a:rPr>
              <a:t>sep*(</a:t>
            </a:r>
            <a:r>
              <a:rPr lang="hu-HU" sz="2800" i="1" smtClean="0">
                <a:solidFill>
                  <a:srgbClr val="000000"/>
                </a:solidFill>
                <a:sym typeface="Symbol"/>
              </a:rPr>
              <a:t>G</a:t>
            </a:r>
            <a:r>
              <a:rPr lang="hu-HU" sz="2800" baseline="-25000" smtClean="0">
                <a:solidFill>
                  <a:srgbClr val="000000"/>
                </a:solidFill>
                <a:sym typeface="Symbol"/>
              </a:rPr>
              <a:t>1</a:t>
            </a:r>
            <a:r>
              <a:rPr lang="hu-HU" sz="2800" smtClean="0">
                <a:solidFill>
                  <a:srgbClr val="000000"/>
                </a:solidFill>
                <a:sym typeface="Symbol"/>
              </a:rPr>
              <a:t>) = sep*(</a:t>
            </a:r>
            <a:r>
              <a:rPr lang="hu-HU" sz="2800" i="1" smtClean="0">
                <a:solidFill>
                  <a:srgbClr val="000000"/>
                </a:solidFill>
                <a:sym typeface="Symbol"/>
              </a:rPr>
              <a:t>G</a:t>
            </a:r>
            <a:r>
              <a:rPr lang="hu-HU" sz="2800" baseline="-25000" smtClean="0">
                <a:solidFill>
                  <a:srgbClr val="000000"/>
                </a:solidFill>
                <a:sym typeface="Symbol"/>
              </a:rPr>
              <a:t>2</a:t>
            </a:r>
            <a:r>
              <a:rPr lang="hu-HU" sz="2800" smtClean="0">
                <a:solidFill>
                  <a:srgbClr val="000000"/>
                </a:solidFill>
                <a:sym typeface="Symbol"/>
              </a:rPr>
              <a:t>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447800" y="2819400"/>
            <a:ext cx="5867400" cy="1590020"/>
            <a:chOff x="1447800" y="3276600"/>
            <a:chExt cx="5867400" cy="1590020"/>
          </a:xfrm>
        </p:grpSpPr>
        <p:sp>
          <p:nvSpPr>
            <p:cNvPr id="12" name="Oval 11"/>
            <p:cNvSpPr/>
            <p:nvPr/>
          </p:nvSpPr>
          <p:spPr bwMode="auto">
            <a:xfrm>
              <a:off x="5715000" y="3352800"/>
              <a:ext cx="1600200" cy="914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hu-HU" sz="2800" smtClean="0">
                <a:solidFill>
                  <a:srgbClr val="00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057400" y="4343400"/>
              <a:ext cx="5966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i="1" smtClean="0">
                  <a:solidFill>
                    <a:srgbClr val="000000"/>
                  </a:solidFill>
                </a:rPr>
                <a:t>G</a:t>
              </a:r>
              <a:r>
                <a:rPr lang="hu-HU" sz="2800" baseline="-25000" smtClean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337562" y="4267200"/>
              <a:ext cx="5966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i="1" smtClean="0">
                  <a:solidFill>
                    <a:srgbClr val="000000"/>
                  </a:solidFill>
                </a:rPr>
                <a:t>G</a:t>
              </a:r>
              <a:r>
                <a:rPr lang="hu-HU" sz="2800" baseline="-25000" smtClean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5715000" y="3352800"/>
              <a:ext cx="1600200" cy="914400"/>
            </a:xfrm>
            <a:prstGeom prst="ellipse">
              <a:avLst/>
            </a:prstGeom>
            <a:gradFill flip="none" rotWithShape="1">
              <a:gsLst>
                <a:gs pos="0">
                  <a:srgbClr val="FFCCCC">
                    <a:shade val="30000"/>
                    <a:satMod val="115000"/>
                  </a:srgbClr>
                </a:gs>
                <a:gs pos="50000">
                  <a:srgbClr val="FFCCCC">
                    <a:shade val="67500"/>
                    <a:satMod val="115000"/>
                  </a:srgbClr>
                </a:gs>
                <a:gs pos="100000">
                  <a:srgbClr val="FFCCCC">
                    <a:shade val="100000"/>
                    <a:satMod val="115000"/>
                  </a:srgbClr>
                </a:gs>
              </a:gsLst>
              <a:lin ang="18900000" scaled="1"/>
              <a:tileRect/>
            </a:gra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hu-HU" sz="2800" smtClean="0">
                <a:solidFill>
                  <a:srgbClr val="000000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>
              <a:off x="1447800" y="3276600"/>
              <a:ext cx="1600200" cy="914400"/>
            </a:xfrm>
            <a:prstGeom prst="ellipse">
              <a:avLst/>
            </a:prstGeom>
            <a:gradFill flip="none" rotWithShape="1">
              <a:gsLst>
                <a:gs pos="0">
                  <a:srgbClr val="FFCCCC">
                    <a:shade val="30000"/>
                    <a:satMod val="115000"/>
                  </a:srgbClr>
                </a:gs>
                <a:gs pos="50000">
                  <a:srgbClr val="FFCCCC">
                    <a:shade val="67500"/>
                    <a:satMod val="115000"/>
                  </a:srgbClr>
                </a:gs>
                <a:gs pos="100000">
                  <a:srgbClr val="FFCCCC">
                    <a:shade val="100000"/>
                    <a:satMod val="115000"/>
                  </a:srgbClr>
                </a:gs>
              </a:gsLst>
              <a:lin ang="18900000" scaled="1"/>
              <a:tileRect/>
            </a:gra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hu-HU" sz="2800" smtClean="0">
                <a:solidFill>
                  <a:srgbClr val="000000"/>
                </a:solidFill>
              </a:endParaRPr>
            </a:p>
          </p:txBody>
        </p:sp>
        <p:cxnSp>
          <p:nvCxnSpPr>
            <p:cNvPr id="38" name="Straight Arrow Connector 37"/>
            <p:cNvCxnSpPr/>
            <p:nvPr/>
          </p:nvCxnSpPr>
          <p:spPr bwMode="auto">
            <a:xfrm>
              <a:off x="3429000" y="3810000"/>
              <a:ext cx="1828800" cy="0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</p:grpSp>
      <p:grpSp>
        <p:nvGrpSpPr>
          <p:cNvPr id="16" name="Group 15"/>
          <p:cNvGrpSpPr/>
          <p:nvPr/>
        </p:nvGrpSpPr>
        <p:grpSpPr>
          <a:xfrm>
            <a:off x="2773899" y="4333220"/>
            <a:ext cx="4522392" cy="583267"/>
            <a:chOff x="2773899" y="4333220"/>
            <a:chExt cx="4522392" cy="583267"/>
          </a:xfrm>
        </p:grpSpPr>
        <p:sp>
          <p:nvSpPr>
            <p:cNvPr id="18" name="TextBox 17"/>
            <p:cNvSpPr txBox="1"/>
            <p:nvPr/>
          </p:nvSpPr>
          <p:spPr>
            <a:xfrm>
              <a:off x="2773899" y="4333220"/>
              <a:ext cx="452239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>
                  <a:solidFill>
                    <a:srgbClr val="000000"/>
                  </a:solidFill>
                  <a:sym typeface="Symbol"/>
                </a:rPr>
                <a:t>                                    easy</a:t>
              </a:r>
              <a:endParaRPr lang="hu-HU" sz="2800">
                <a:solidFill>
                  <a:srgbClr val="000000"/>
                </a:solidFill>
                <a:sym typeface="Symbol"/>
              </a:endParaRPr>
            </a:p>
          </p:txBody>
        </p:sp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47217434"/>
                </p:ext>
              </p:extLst>
            </p:nvPr>
          </p:nvGraphicFramePr>
          <p:xfrm>
            <a:off x="2900363" y="4343400"/>
            <a:ext cx="3195637" cy="573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114" name="Equation" r:id="rId3" imgW="1371600" imgH="241200" progId="Equation.DSMT4">
                    <p:embed/>
                  </p:oleObj>
                </mc:Choice>
                <mc:Fallback>
                  <p:oleObj name="Equation" r:id="rId3" imgW="137160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00363" y="4343400"/>
                          <a:ext cx="3195637" cy="5730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" name="Group 19"/>
          <p:cNvGrpSpPr/>
          <p:nvPr/>
        </p:nvGrpSpPr>
        <p:grpSpPr>
          <a:xfrm>
            <a:off x="2743200" y="4989513"/>
            <a:ext cx="4161717" cy="573087"/>
            <a:chOff x="2819400" y="4953000"/>
            <a:chExt cx="4161717" cy="573087"/>
          </a:xfrm>
        </p:grpSpPr>
        <p:sp>
          <p:nvSpPr>
            <p:cNvPr id="21" name="TextBox 20"/>
            <p:cNvSpPr txBox="1"/>
            <p:nvPr/>
          </p:nvSpPr>
          <p:spPr>
            <a:xfrm>
              <a:off x="2819400" y="4963180"/>
              <a:ext cx="416171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>
                  <a:solidFill>
                    <a:srgbClr val="FF0000"/>
                  </a:solidFill>
                  <a:sym typeface="Symbol"/>
                </a:rPr>
                <a:t>                                      ?</a:t>
              </a:r>
              <a:endParaRPr lang="hu-HU" sz="2800">
                <a:solidFill>
                  <a:srgbClr val="FF0000"/>
                </a:solidFill>
                <a:sym typeface="Symbol"/>
              </a:endParaRPr>
            </a:p>
          </p:txBody>
        </p:sp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38054517"/>
                </p:ext>
              </p:extLst>
            </p:nvPr>
          </p:nvGraphicFramePr>
          <p:xfrm>
            <a:off x="2971800" y="4953000"/>
            <a:ext cx="3195637" cy="573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115" name="Equation" r:id="rId5" imgW="1371600" imgH="241200" progId="Equation.DSMT4">
                    <p:embed/>
                  </p:oleObj>
                </mc:Choice>
                <mc:Fallback>
                  <p:oleObj name="Equation" r:id="rId5" imgW="137160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1800" y="4953000"/>
                          <a:ext cx="3195637" cy="5730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453576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3200" smtClean="0">
                <a:solidFill>
                  <a:srgbClr val="000000"/>
                </a:solidFill>
                <a:cs typeface="Arial" charset="0"/>
              </a:rPr>
              <a:t>Pushing forward and pulling back</a:t>
            </a:r>
            <a:endParaRPr lang="hu-HU" sz="32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u-HU" smtClean="0">
                <a:solidFill>
                  <a:srgbClr val="000000"/>
                </a:solidFill>
              </a:rPr>
              <a:t>August 2017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9E718B-478B-4554-9C13-D281783F4F0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1455003"/>
            <a:ext cx="16241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mtClean="0">
                <a:solidFill>
                  <a:srgbClr val="072CCB"/>
                </a:solidFill>
              </a:rPr>
              <a:t>measure</a:t>
            </a:r>
          </a:p>
          <a:p>
            <a:pPr algn="ctr"/>
            <a:r>
              <a:rPr lang="hu-HU" smtClean="0">
                <a:solidFill>
                  <a:srgbClr val="072CCB"/>
                </a:solidFill>
              </a:rPr>
              <a:t>preserving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117250" y="914400"/>
            <a:ext cx="4628191" cy="1088986"/>
            <a:chOff x="2667000" y="2057400"/>
            <a:chExt cx="3886200" cy="914400"/>
          </a:xfrm>
        </p:grpSpPr>
        <p:sp>
          <p:nvSpPr>
            <p:cNvPr id="17" name="Rectangle 16"/>
            <p:cNvSpPr/>
            <p:nvPr/>
          </p:nvSpPr>
          <p:spPr bwMode="auto">
            <a:xfrm>
              <a:off x="2667000" y="2057400"/>
              <a:ext cx="914400" cy="9144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hu-HU" sz="2800" smtClean="0">
                <a:solidFill>
                  <a:srgbClr val="00000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5638800" y="2057400"/>
              <a:ext cx="914400" cy="9144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hu-HU" sz="2800" smtClean="0">
                <a:solidFill>
                  <a:srgbClr val="000000"/>
                </a:solidFill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>
              <a:off x="4191000" y="2514600"/>
              <a:ext cx="990600" cy="0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2125426" y="2341937"/>
            <a:ext cx="4620016" cy="1087063"/>
            <a:chOff x="1760775" y="3048000"/>
            <a:chExt cx="5646975" cy="1328700"/>
          </a:xfrm>
        </p:grpSpPr>
        <p:grpSp>
          <p:nvGrpSpPr>
            <p:cNvPr id="20" name="Group 19"/>
            <p:cNvGrpSpPr/>
            <p:nvPr/>
          </p:nvGrpSpPr>
          <p:grpSpPr>
            <a:xfrm>
              <a:off x="1760775" y="3048000"/>
              <a:ext cx="5646975" cy="1328700"/>
              <a:chOff x="2667000" y="2057400"/>
              <a:chExt cx="3886200" cy="914400"/>
            </a:xfrm>
            <a:solidFill>
              <a:schemeClr val="bg1"/>
            </a:solidFill>
          </p:grpSpPr>
          <p:sp>
            <p:nvSpPr>
              <p:cNvPr id="21" name="Rectangle 20"/>
              <p:cNvSpPr/>
              <p:nvPr/>
            </p:nvSpPr>
            <p:spPr bwMode="auto">
              <a:xfrm>
                <a:off x="2667000" y="2057400"/>
                <a:ext cx="914400" cy="91440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endParaRPr lang="hu-HU" sz="2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 bwMode="auto">
              <a:xfrm>
                <a:off x="5638800" y="2057400"/>
                <a:ext cx="914400" cy="91440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endParaRPr lang="hu-HU" sz="2800" smtClean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23" name="Straight Arrow Connector 22"/>
              <p:cNvCxnSpPr/>
              <p:nvPr/>
            </p:nvCxnSpPr>
            <p:spPr bwMode="auto">
              <a:xfrm flipH="1">
                <a:off x="4191000" y="2514600"/>
                <a:ext cx="990600" cy="0"/>
              </a:xfrm>
              <a:prstGeom prst="straightConnector1">
                <a:avLst/>
              </a:prstGeom>
              <a:grp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14" name="Freeform 13"/>
            <p:cNvSpPr/>
            <p:nvPr/>
          </p:nvSpPr>
          <p:spPr bwMode="auto">
            <a:xfrm>
              <a:off x="6380791" y="3382027"/>
              <a:ext cx="776614" cy="688932"/>
            </a:xfrm>
            <a:custGeom>
              <a:avLst/>
              <a:gdLst>
                <a:gd name="connsiteX0" fmla="*/ 626302 w 776614"/>
                <a:gd name="connsiteY0" fmla="*/ 150313 h 688932"/>
                <a:gd name="connsiteX1" fmla="*/ 150313 w 776614"/>
                <a:gd name="connsiteY1" fmla="*/ 0 h 688932"/>
                <a:gd name="connsiteX2" fmla="*/ 0 w 776614"/>
                <a:gd name="connsiteY2" fmla="*/ 400833 h 688932"/>
                <a:gd name="connsiteX3" fmla="*/ 250521 w 776614"/>
                <a:gd name="connsiteY3" fmla="*/ 576198 h 688932"/>
                <a:gd name="connsiteX4" fmla="*/ 438411 w 776614"/>
                <a:gd name="connsiteY4" fmla="*/ 363255 h 688932"/>
                <a:gd name="connsiteX5" fmla="*/ 776614 w 776614"/>
                <a:gd name="connsiteY5" fmla="*/ 688932 h 688932"/>
                <a:gd name="connsiteX6" fmla="*/ 626302 w 776614"/>
                <a:gd name="connsiteY6" fmla="*/ 150313 h 688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76614" h="688932">
                  <a:moveTo>
                    <a:pt x="626302" y="150313"/>
                  </a:moveTo>
                  <a:lnTo>
                    <a:pt x="150313" y="0"/>
                  </a:lnTo>
                  <a:lnTo>
                    <a:pt x="0" y="400833"/>
                  </a:lnTo>
                  <a:lnTo>
                    <a:pt x="250521" y="576198"/>
                  </a:lnTo>
                  <a:lnTo>
                    <a:pt x="438411" y="363255"/>
                  </a:lnTo>
                  <a:lnTo>
                    <a:pt x="776614" y="688932"/>
                  </a:lnTo>
                  <a:lnTo>
                    <a:pt x="626302" y="1503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hu-HU" sz="2800" smtClean="0">
                <a:solidFill>
                  <a:srgbClr val="000000"/>
                </a:solidFill>
              </a:endParaRPr>
            </a:p>
          </p:txBody>
        </p:sp>
        <p:sp>
          <p:nvSpPr>
            <p:cNvPr id="30" name="Freeform 29"/>
            <p:cNvSpPr/>
            <p:nvPr/>
          </p:nvSpPr>
          <p:spPr bwMode="auto">
            <a:xfrm>
              <a:off x="1898561" y="3276600"/>
              <a:ext cx="1081414" cy="959319"/>
            </a:xfrm>
            <a:custGeom>
              <a:avLst/>
              <a:gdLst>
                <a:gd name="connsiteX0" fmla="*/ 626302 w 776614"/>
                <a:gd name="connsiteY0" fmla="*/ 150313 h 688932"/>
                <a:gd name="connsiteX1" fmla="*/ 150313 w 776614"/>
                <a:gd name="connsiteY1" fmla="*/ 0 h 688932"/>
                <a:gd name="connsiteX2" fmla="*/ 0 w 776614"/>
                <a:gd name="connsiteY2" fmla="*/ 400833 h 688932"/>
                <a:gd name="connsiteX3" fmla="*/ 250521 w 776614"/>
                <a:gd name="connsiteY3" fmla="*/ 576198 h 688932"/>
                <a:gd name="connsiteX4" fmla="*/ 438411 w 776614"/>
                <a:gd name="connsiteY4" fmla="*/ 363255 h 688932"/>
                <a:gd name="connsiteX5" fmla="*/ 776614 w 776614"/>
                <a:gd name="connsiteY5" fmla="*/ 688932 h 688932"/>
                <a:gd name="connsiteX6" fmla="*/ 626302 w 776614"/>
                <a:gd name="connsiteY6" fmla="*/ 150313 h 688932"/>
                <a:gd name="connsiteX0" fmla="*/ 563334 w 776614"/>
                <a:gd name="connsiteY0" fmla="*/ 348214 h 688932"/>
                <a:gd name="connsiteX1" fmla="*/ 150313 w 776614"/>
                <a:gd name="connsiteY1" fmla="*/ 0 h 688932"/>
                <a:gd name="connsiteX2" fmla="*/ 0 w 776614"/>
                <a:gd name="connsiteY2" fmla="*/ 400833 h 688932"/>
                <a:gd name="connsiteX3" fmla="*/ 250521 w 776614"/>
                <a:gd name="connsiteY3" fmla="*/ 576198 h 688932"/>
                <a:gd name="connsiteX4" fmla="*/ 438411 w 776614"/>
                <a:gd name="connsiteY4" fmla="*/ 363255 h 688932"/>
                <a:gd name="connsiteX5" fmla="*/ 776614 w 776614"/>
                <a:gd name="connsiteY5" fmla="*/ 688932 h 688932"/>
                <a:gd name="connsiteX6" fmla="*/ 563334 w 776614"/>
                <a:gd name="connsiteY6" fmla="*/ 348214 h 688932"/>
                <a:gd name="connsiteX0" fmla="*/ 563334 w 776614"/>
                <a:gd name="connsiteY0" fmla="*/ 348214 h 688932"/>
                <a:gd name="connsiteX1" fmla="*/ 150313 w 776614"/>
                <a:gd name="connsiteY1" fmla="*/ 0 h 688932"/>
                <a:gd name="connsiteX2" fmla="*/ 0 w 776614"/>
                <a:gd name="connsiteY2" fmla="*/ 400833 h 688932"/>
                <a:gd name="connsiteX3" fmla="*/ 250521 w 776614"/>
                <a:gd name="connsiteY3" fmla="*/ 576198 h 688932"/>
                <a:gd name="connsiteX4" fmla="*/ 294483 w 776614"/>
                <a:gd name="connsiteY4" fmla="*/ 372251 h 688932"/>
                <a:gd name="connsiteX5" fmla="*/ 776614 w 776614"/>
                <a:gd name="connsiteY5" fmla="*/ 688932 h 688932"/>
                <a:gd name="connsiteX6" fmla="*/ 563334 w 776614"/>
                <a:gd name="connsiteY6" fmla="*/ 348214 h 688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76614" h="688932">
                  <a:moveTo>
                    <a:pt x="563334" y="348214"/>
                  </a:moveTo>
                  <a:lnTo>
                    <a:pt x="150313" y="0"/>
                  </a:lnTo>
                  <a:lnTo>
                    <a:pt x="0" y="400833"/>
                  </a:lnTo>
                  <a:lnTo>
                    <a:pt x="250521" y="576198"/>
                  </a:lnTo>
                  <a:lnTo>
                    <a:pt x="294483" y="372251"/>
                  </a:lnTo>
                  <a:lnTo>
                    <a:pt x="776614" y="688932"/>
                  </a:lnTo>
                  <a:lnTo>
                    <a:pt x="563334" y="34821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hu-HU" sz="2800" smtClean="0">
                <a:solidFill>
                  <a:srgbClr val="00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052958" y="3810000"/>
              <a:ext cx="12442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u-HU" sz="2800" smtClean="0">
                  <a:solidFill>
                    <a:srgbClr val="072CCB"/>
                  </a:solidFill>
                </a:rPr>
                <a:t>subset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125425" y="3733800"/>
            <a:ext cx="4620017" cy="1087063"/>
            <a:chOff x="1760775" y="4767300"/>
            <a:chExt cx="5646975" cy="1328700"/>
          </a:xfrm>
        </p:grpSpPr>
        <p:grpSp>
          <p:nvGrpSpPr>
            <p:cNvPr id="24" name="Group 23"/>
            <p:cNvGrpSpPr/>
            <p:nvPr/>
          </p:nvGrpSpPr>
          <p:grpSpPr>
            <a:xfrm>
              <a:off x="1760775" y="4767300"/>
              <a:ext cx="5646975" cy="1328700"/>
              <a:chOff x="2667000" y="2057400"/>
              <a:chExt cx="3886200" cy="914400"/>
            </a:xfrm>
          </p:grpSpPr>
          <p:sp>
            <p:nvSpPr>
              <p:cNvPr id="25" name="Rectangle 24"/>
              <p:cNvSpPr/>
              <p:nvPr/>
            </p:nvSpPr>
            <p:spPr bwMode="auto">
              <a:xfrm>
                <a:off x="2667000" y="2057400"/>
                <a:ext cx="914400" cy="914400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</a:schemeClr>
                  </a:gs>
                </a:gsLst>
                <a:path path="circle">
                  <a:fillToRect t="100000" r="100000"/>
                </a:path>
                <a:tileRect l="-100000" b="-100000"/>
              </a:gra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endParaRPr lang="hu-HU" sz="2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5638800" y="2057400"/>
                <a:ext cx="914400" cy="914400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</a:schemeClr>
                  </a:gs>
                </a:gsLst>
                <a:lin ang="0" scaled="1"/>
                <a:tileRect/>
              </a:gra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endParaRPr lang="hu-HU" sz="2800" smtClean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27" name="Straight Arrow Connector 26"/>
              <p:cNvCxnSpPr/>
              <p:nvPr/>
            </p:nvCxnSpPr>
            <p:spPr bwMode="auto">
              <a:xfrm>
                <a:off x="4191000" y="2514600"/>
                <a:ext cx="990600" cy="0"/>
              </a:xfrm>
              <a:prstGeom prst="straightConnector1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32" name="TextBox 31"/>
            <p:cNvSpPr txBox="1"/>
            <p:nvPr/>
          </p:nvSpPr>
          <p:spPr>
            <a:xfrm>
              <a:off x="3876056" y="5486400"/>
              <a:ext cx="158569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u-HU" sz="2800" smtClean="0">
                  <a:solidFill>
                    <a:srgbClr val="072CCB"/>
                  </a:solidFill>
                </a:rPr>
                <a:t>measure</a:t>
              </a:r>
            </a:p>
          </p:txBody>
        </p:sp>
      </p:grpSp>
      <p:grpSp>
        <p:nvGrpSpPr>
          <p:cNvPr id="381953" name="Group 381952"/>
          <p:cNvGrpSpPr/>
          <p:nvPr/>
        </p:nvGrpSpPr>
        <p:grpSpPr>
          <a:xfrm>
            <a:off x="228600" y="2667000"/>
            <a:ext cx="1745991" cy="1590806"/>
            <a:chOff x="228600" y="3770334"/>
            <a:chExt cx="1745991" cy="1590806"/>
          </a:xfrm>
        </p:grpSpPr>
        <p:sp>
          <p:nvSpPr>
            <p:cNvPr id="29" name="Freeform 28"/>
            <p:cNvSpPr/>
            <p:nvPr/>
          </p:nvSpPr>
          <p:spPr bwMode="auto">
            <a:xfrm>
              <a:off x="1385486" y="3770334"/>
              <a:ext cx="432183" cy="1590806"/>
            </a:xfrm>
            <a:custGeom>
              <a:avLst/>
              <a:gdLst>
                <a:gd name="connsiteX0" fmla="*/ 826787 w 864365"/>
                <a:gd name="connsiteY0" fmla="*/ 0 h 1590806"/>
                <a:gd name="connsiteX1" fmla="*/ 69 w 864365"/>
                <a:gd name="connsiteY1" fmla="*/ 801666 h 1590806"/>
                <a:gd name="connsiteX2" fmla="*/ 864365 w 864365"/>
                <a:gd name="connsiteY2" fmla="*/ 1590806 h 15908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4365" h="1590806">
                  <a:moveTo>
                    <a:pt x="826787" y="0"/>
                  </a:moveTo>
                  <a:cubicBezTo>
                    <a:pt x="410296" y="268266"/>
                    <a:pt x="-6194" y="536532"/>
                    <a:pt x="69" y="801666"/>
                  </a:cubicBezTo>
                  <a:cubicBezTo>
                    <a:pt x="6332" y="1066800"/>
                    <a:pt x="435348" y="1328803"/>
                    <a:pt x="864365" y="1590806"/>
                  </a:cubicBez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algn="ctr"/>
              <a:endParaRPr lang="hu-HU">
                <a:solidFill>
                  <a:srgbClr val="FF0000"/>
                </a:solidFill>
              </a:endParaRPr>
            </a:p>
          </p:txBody>
        </p:sp>
        <p:sp>
          <p:nvSpPr>
            <p:cNvPr id="381952" name="TextBox 381951"/>
            <p:cNvSpPr txBox="1"/>
            <p:nvPr/>
          </p:nvSpPr>
          <p:spPr>
            <a:xfrm>
              <a:off x="228600" y="4071610"/>
              <a:ext cx="1745991" cy="95410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hu-HU" sz="2800" smtClean="0">
                  <a:solidFill>
                    <a:srgbClr val="FF0000"/>
                  </a:solidFill>
                </a:rPr>
                <a:t>linear</a:t>
              </a:r>
            </a:p>
            <a:p>
              <a:r>
                <a:rPr lang="hu-HU" sz="2800" smtClean="0">
                  <a:solidFill>
                    <a:srgbClr val="FF0000"/>
                  </a:solidFill>
                </a:rPr>
                <a:t>relaxation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133600" y="5181600"/>
            <a:ext cx="4620017" cy="1087063"/>
            <a:chOff x="1760775" y="4767300"/>
            <a:chExt cx="5646975" cy="1328700"/>
          </a:xfrm>
        </p:grpSpPr>
        <p:grpSp>
          <p:nvGrpSpPr>
            <p:cNvPr id="34" name="Group 33"/>
            <p:cNvGrpSpPr/>
            <p:nvPr/>
          </p:nvGrpSpPr>
          <p:grpSpPr>
            <a:xfrm>
              <a:off x="1760775" y="4767300"/>
              <a:ext cx="5646975" cy="1328700"/>
              <a:chOff x="2667000" y="2057400"/>
              <a:chExt cx="3886200" cy="914400"/>
            </a:xfrm>
          </p:grpSpPr>
          <p:sp>
            <p:nvSpPr>
              <p:cNvPr id="36" name="Rectangle 35"/>
              <p:cNvSpPr/>
              <p:nvPr/>
            </p:nvSpPr>
            <p:spPr bwMode="auto">
              <a:xfrm>
                <a:off x="2667000" y="2057400"/>
                <a:ext cx="914400" cy="914400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</a:schemeClr>
                  </a:gs>
                </a:gsLst>
                <a:path path="circle">
                  <a:fillToRect t="100000" r="100000"/>
                </a:path>
                <a:tileRect l="-100000" b="-100000"/>
              </a:gra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endParaRPr lang="hu-HU" sz="2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5638800" y="2057400"/>
                <a:ext cx="914400" cy="914400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</a:schemeClr>
                  </a:gs>
                </a:gsLst>
                <a:lin ang="0" scaled="1"/>
                <a:tileRect/>
              </a:gra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endParaRPr lang="hu-HU" sz="2800" smtClean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38" name="Straight Arrow Connector 37"/>
              <p:cNvCxnSpPr/>
              <p:nvPr/>
            </p:nvCxnSpPr>
            <p:spPr bwMode="auto">
              <a:xfrm>
                <a:off x="4191000" y="2698368"/>
                <a:ext cx="990600" cy="0"/>
              </a:xfrm>
              <a:prstGeom prst="straightConnector1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35" name="TextBox 34"/>
            <p:cNvSpPr txBox="1"/>
            <p:nvPr/>
          </p:nvSpPr>
          <p:spPr>
            <a:xfrm>
              <a:off x="3786029" y="4966019"/>
              <a:ext cx="1765745" cy="6395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u-HU" sz="2800" smtClean="0">
                  <a:solidFill>
                    <a:srgbClr val="072CCB"/>
                  </a:solidFill>
                </a:rPr>
                <a:t>function</a:t>
              </a:r>
            </a:p>
          </p:txBody>
        </p:sp>
      </p:grpSp>
      <p:cxnSp>
        <p:nvCxnSpPr>
          <p:cNvPr id="39" name="Straight Arrow Connector 38"/>
          <p:cNvCxnSpPr/>
          <p:nvPr/>
        </p:nvCxnSpPr>
        <p:spPr bwMode="auto">
          <a:xfrm flipH="1">
            <a:off x="3927749" y="5334000"/>
            <a:ext cx="1177651" cy="0"/>
          </a:xfrm>
          <a:prstGeom prst="straightConnector1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97764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Dátum helye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hu-HU" sz="1400" smtClean="0">
                <a:solidFill>
                  <a:srgbClr val="000000"/>
                </a:solidFill>
              </a:rPr>
              <a:t>August 2017</a:t>
            </a:r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1510" name="Szövegdoboz 19"/>
          <p:cNvSpPr txBox="1">
            <a:spLocks noChangeArrowheads="1"/>
          </p:cNvSpPr>
          <p:nvPr/>
        </p:nvSpPr>
        <p:spPr bwMode="auto">
          <a:xfrm>
            <a:off x="457200" y="1066800"/>
            <a:ext cx="54361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hu-HU" sz="2800" smtClean="0">
                <a:solidFill>
                  <a:srgbClr val="0033CC"/>
                </a:solidFill>
              </a:rPr>
              <a:t>Family </a:t>
            </a:r>
            <a:r>
              <a:rPr lang="hu-HU" sz="3600" smtClean="0">
                <a:solidFill>
                  <a:srgbClr val="0033CC"/>
                </a:solidFill>
                <a:latin typeface="Euclid Math One" panose="05050601010101010101" pitchFamily="18" charset="2"/>
              </a:rPr>
              <a:t>G</a:t>
            </a:r>
            <a:r>
              <a:rPr lang="hu-HU" sz="2800" smtClean="0">
                <a:solidFill>
                  <a:srgbClr val="0033CC"/>
                </a:solidFill>
              </a:rPr>
              <a:t> of graphs is hyperfinite:</a:t>
            </a:r>
            <a:endParaRPr lang="hu-HU" sz="2800">
              <a:solidFill>
                <a:srgbClr val="000000"/>
              </a:solidFill>
            </a:endParaRPr>
          </a:p>
        </p:txBody>
      </p:sp>
      <p:graphicFrame>
        <p:nvGraphicFramePr>
          <p:cNvPr id="2150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0671107"/>
              </p:ext>
            </p:extLst>
          </p:nvPr>
        </p:nvGraphicFramePr>
        <p:xfrm>
          <a:off x="538163" y="1752600"/>
          <a:ext cx="799782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53" name="Equation" r:id="rId3" imgW="3340080" imgH="482400" progId="Equation.DSMT4">
                  <p:embed/>
                </p:oleObj>
              </mc:Choice>
              <mc:Fallback>
                <p:oleObj name="Equation" r:id="rId3" imgW="33400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1752600"/>
                        <a:ext cx="7997825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3526-3F87-4004-82AE-EEAF8A23322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2800" smtClean="0">
                <a:solidFill>
                  <a:srgbClr val="000000"/>
                </a:solidFill>
              </a:rPr>
              <a:t>Hyperfinite (amenable) graph families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3389293"/>
            <a:ext cx="82942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smtClean="0">
                <a:solidFill>
                  <a:srgbClr val="072CCB"/>
                </a:solidFill>
              </a:rPr>
              <a:t>Hyperfinite:  </a:t>
            </a:r>
            <a:r>
              <a:rPr lang="hu-HU" sz="2800" smtClean="0">
                <a:solidFill>
                  <a:srgbClr val="000000"/>
                </a:solidFill>
              </a:rPr>
              <a:t>paths, trees, planar graphs, </a:t>
            </a:r>
          </a:p>
          <a:p>
            <a:r>
              <a:rPr lang="hu-HU" sz="2800">
                <a:solidFill>
                  <a:srgbClr val="000000"/>
                </a:solidFill>
              </a:rPr>
              <a:t> </a:t>
            </a:r>
            <a:r>
              <a:rPr lang="hu-HU" sz="2800" smtClean="0">
                <a:solidFill>
                  <a:srgbClr val="000000"/>
                </a:solidFill>
              </a:rPr>
              <a:t>                   every non-trivial minor-closed property</a:t>
            </a:r>
            <a:endParaRPr lang="en-US" sz="2800" smtClean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" y="4658380"/>
            <a:ext cx="46057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smtClean="0">
                <a:solidFill>
                  <a:srgbClr val="FF0000"/>
                </a:solidFill>
              </a:rPr>
              <a:t>Non-hyperfinite:  </a:t>
            </a:r>
            <a:r>
              <a:rPr lang="hu-HU" sz="2800" smtClean="0">
                <a:solidFill>
                  <a:srgbClr val="000000"/>
                </a:solidFill>
              </a:rPr>
              <a:t>expanders</a:t>
            </a:r>
            <a:endParaRPr lang="en-US" sz="28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696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Dátum helye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hu-HU" sz="1400" smtClean="0">
                <a:solidFill>
                  <a:srgbClr val="000000"/>
                </a:solidFill>
              </a:rPr>
              <a:t>August 2017</a:t>
            </a:r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3526-3F87-4004-82AE-EEAF8A23322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2800" smtClean="0">
                <a:solidFill>
                  <a:srgbClr val="000000"/>
                </a:solidFill>
              </a:rPr>
              <a:t>Hyperfinite graph sequences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255104" y="1219200"/>
            <a:ext cx="8707886" cy="105560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000000"/>
                </a:solidFill>
              </a:rPr>
              <a:t>Every locally convergent hyperfinite graph sequence </a:t>
            </a:r>
            <a:endParaRPr lang="hu-HU" sz="2800" smtClean="0">
              <a:solidFill>
                <a:srgbClr val="000000"/>
              </a:solidFill>
            </a:endParaRPr>
          </a:p>
          <a:p>
            <a:r>
              <a:rPr lang="en-US" sz="2800" smtClean="0">
                <a:solidFill>
                  <a:srgbClr val="000000"/>
                </a:solidFill>
              </a:rPr>
              <a:t>is locally</a:t>
            </a:r>
            <a:r>
              <a:rPr lang="hu-HU" sz="2800" smtClean="0">
                <a:solidFill>
                  <a:srgbClr val="000000"/>
                </a:solidFill>
              </a:rPr>
              <a:t>-</a:t>
            </a:r>
            <a:r>
              <a:rPr lang="en-US" sz="2800" smtClean="0">
                <a:solidFill>
                  <a:srgbClr val="000000"/>
                </a:solidFill>
              </a:rPr>
              <a:t>globally</a:t>
            </a:r>
            <a:r>
              <a:rPr lang="hu-HU" sz="2800" smtClean="0">
                <a:solidFill>
                  <a:srgbClr val="000000"/>
                </a:solidFill>
              </a:rPr>
              <a:t> </a:t>
            </a:r>
            <a:r>
              <a:rPr lang="en-US" sz="2800" smtClean="0">
                <a:solidFill>
                  <a:srgbClr val="000000"/>
                </a:solidFill>
              </a:rPr>
              <a:t>convergent</a:t>
            </a:r>
            <a:r>
              <a:rPr lang="en-US" sz="2800">
                <a:solidFill>
                  <a:srgbClr val="000000"/>
                </a:solidFill>
              </a:rPr>
              <a:t>.</a:t>
            </a:r>
            <a:endParaRPr lang="en-US" sz="2800" smtClean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7600" y="2286000"/>
            <a:ext cx="380854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smtClean="0">
                <a:solidFill>
                  <a:srgbClr val="008000"/>
                </a:solidFill>
              </a:rPr>
              <a:t>Elek</a:t>
            </a:r>
          </a:p>
          <a:p>
            <a:r>
              <a:rPr lang="hu-HU" sz="2800" smtClean="0">
                <a:solidFill>
                  <a:srgbClr val="008000"/>
                </a:solidFill>
              </a:rPr>
              <a:t>Hatami – L – Szegedy</a:t>
            </a:r>
            <a:endParaRPr lang="en-US" sz="2800" smtClean="0">
              <a:solidFill>
                <a:srgbClr val="008000"/>
              </a:solidFill>
            </a:endParaRPr>
          </a:p>
        </p:txBody>
      </p:sp>
      <p:sp>
        <p:nvSpPr>
          <p:cNvPr id="8" name="Szövegdoboz 7"/>
          <p:cNvSpPr txBox="1">
            <a:spLocks noChangeArrowheads="1"/>
          </p:cNvSpPr>
          <p:nvPr/>
        </p:nvSpPr>
        <p:spPr bwMode="auto">
          <a:xfrm>
            <a:off x="1472104" y="2971800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hu-HU">
              <a:solidFill>
                <a:srgbClr val="00000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06683" y="3505200"/>
            <a:ext cx="7903917" cy="2146995"/>
            <a:chOff x="1082965" y="4572000"/>
            <a:chExt cx="7903917" cy="2146995"/>
          </a:xfrm>
        </p:grpSpPr>
        <p:sp>
          <p:nvSpPr>
            <p:cNvPr id="11" name="Rounded Rectangle 10"/>
            <p:cNvSpPr/>
            <p:nvPr/>
          </p:nvSpPr>
          <p:spPr bwMode="auto">
            <a:xfrm>
              <a:off x="1082965" y="4572000"/>
              <a:ext cx="7852021" cy="57888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2800">
                  <a:solidFill>
                    <a:srgbClr val="000000"/>
                  </a:solidFill>
                </a:rPr>
                <a:t>Every </a:t>
              </a:r>
              <a:r>
                <a:rPr lang="hu-HU" sz="2800" smtClean="0">
                  <a:solidFill>
                    <a:srgbClr val="000000"/>
                  </a:solidFill>
                </a:rPr>
                <a:t>p</a:t>
              </a:r>
              <a:r>
                <a:rPr lang="en-US" sz="2800" smtClean="0">
                  <a:solidFill>
                    <a:srgbClr val="000000"/>
                  </a:solidFill>
                </a:rPr>
                <a:t>roperty </a:t>
              </a:r>
              <a:r>
                <a:rPr lang="en-US" sz="2800">
                  <a:solidFill>
                    <a:srgbClr val="000000"/>
                  </a:solidFill>
                </a:rPr>
                <a:t>of </a:t>
              </a:r>
              <a:r>
                <a:rPr lang="hu-HU" sz="2800" smtClean="0">
                  <a:solidFill>
                    <a:srgbClr val="000000"/>
                  </a:solidFill>
                </a:rPr>
                <a:t>h</a:t>
              </a:r>
              <a:r>
                <a:rPr lang="en-US" sz="2800" smtClean="0">
                  <a:solidFill>
                    <a:srgbClr val="000000"/>
                  </a:solidFill>
                </a:rPr>
                <a:t>yperfinite </a:t>
              </a:r>
              <a:r>
                <a:rPr lang="hu-HU" sz="2800" smtClean="0">
                  <a:solidFill>
                    <a:srgbClr val="000000"/>
                  </a:solidFill>
                </a:rPr>
                <a:t>g</a:t>
              </a:r>
              <a:r>
                <a:rPr lang="en-US" sz="2800" smtClean="0">
                  <a:solidFill>
                    <a:srgbClr val="000000"/>
                  </a:solidFill>
                </a:rPr>
                <a:t>raphs </a:t>
              </a:r>
              <a:r>
                <a:rPr lang="en-US" sz="2800">
                  <a:solidFill>
                    <a:srgbClr val="000000"/>
                  </a:solidFill>
                </a:rPr>
                <a:t>is </a:t>
              </a:r>
              <a:r>
                <a:rPr lang="hu-HU" sz="2800" smtClean="0">
                  <a:solidFill>
                    <a:srgbClr val="000000"/>
                  </a:solidFill>
                </a:rPr>
                <a:t>t</a:t>
              </a:r>
              <a:r>
                <a:rPr lang="en-US" sz="2800" smtClean="0">
                  <a:solidFill>
                    <a:srgbClr val="000000"/>
                  </a:solidFill>
                </a:rPr>
                <a:t>estable</a:t>
              </a:r>
              <a:r>
                <a:rPr lang="hu-HU" sz="2800" smtClean="0">
                  <a:solidFill>
                    <a:srgbClr val="000000"/>
                  </a:solidFill>
                </a:rPr>
                <a:t>.</a:t>
              </a:r>
              <a:endParaRPr lang="en-US" sz="2800" smtClean="0">
                <a:solidFill>
                  <a:srgbClr val="00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981986" y="5334000"/>
              <a:ext cx="5004896" cy="13849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>
                  <a:solidFill>
                    <a:srgbClr val="008000"/>
                  </a:solidFill>
                </a:rPr>
                <a:t>Newman – Sohler </a:t>
              </a:r>
            </a:p>
            <a:p>
              <a:r>
                <a:rPr lang="hu-HU" sz="2800" smtClean="0">
                  <a:solidFill>
                    <a:srgbClr val="008000"/>
                  </a:solidFill>
                </a:rPr>
                <a:t>(Benjamini-Schramm-Shapira,</a:t>
              </a:r>
            </a:p>
            <a:p>
              <a:r>
                <a:rPr lang="hu-HU" sz="2800" smtClean="0">
                  <a:solidFill>
                    <a:srgbClr val="008000"/>
                  </a:solidFill>
                </a:rPr>
                <a:t>Elek</a:t>
              </a:r>
              <a:r>
                <a:rPr lang="hu-HU" sz="2800">
                  <a:solidFill>
                    <a:srgbClr val="008000"/>
                  </a:solidFill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1997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átum helye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hu-HU" sz="1400" smtClean="0"/>
              <a:t>August 2017</a:t>
            </a:r>
            <a:endParaRPr lang="en-US" sz="1400" smtClean="0"/>
          </a:p>
        </p:txBody>
      </p:sp>
      <p:sp>
        <p:nvSpPr>
          <p:cNvPr id="31748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2800" smtClean="0"/>
              <a:t>Hyperfinite (amenable) graph families</a:t>
            </a:r>
            <a:endParaRPr lang="en-US" sz="2800"/>
          </a:p>
        </p:txBody>
      </p:sp>
      <p:sp>
        <p:nvSpPr>
          <p:cNvPr id="6" name="Szabadkézi sokszög 5"/>
          <p:cNvSpPr/>
          <p:nvPr/>
        </p:nvSpPr>
        <p:spPr bwMode="auto">
          <a:xfrm>
            <a:off x="533400" y="1752600"/>
            <a:ext cx="1600199" cy="1447800"/>
          </a:xfrm>
          <a:custGeom>
            <a:avLst/>
            <a:gdLst>
              <a:gd name="connsiteX0" fmla="*/ 1286328 w 4151085"/>
              <a:gd name="connsiteY0" fmla="*/ 1135743 h 4294414"/>
              <a:gd name="connsiteX1" fmla="*/ 2647042 w 4151085"/>
              <a:gd name="connsiteY1" fmla="*/ 166914 h 4294414"/>
              <a:gd name="connsiteX2" fmla="*/ 3964214 w 4151085"/>
              <a:gd name="connsiteY2" fmla="*/ 2137228 h 4294414"/>
              <a:gd name="connsiteX3" fmla="*/ 2320471 w 4151085"/>
              <a:gd name="connsiteY3" fmla="*/ 2659743 h 4294414"/>
              <a:gd name="connsiteX4" fmla="*/ 4138385 w 4151085"/>
              <a:gd name="connsiteY4" fmla="*/ 3889828 h 4294414"/>
              <a:gd name="connsiteX5" fmla="*/ 2244271 w 4151085"/>
              <a:gd name="connsiteY5" fmla="*/ 4238171 h 4294414"/>
              <a:gd name="connsiteX6" fmla="*/ 121557 w 4151085"/>
              <a:gd name="connsiteY6" fmla="*/ 3552371 h 4294414"/>
              <a:gd name="connsiteX7" fmla="*/ 1514928 w 4151085"/>
              <a:gd name="connsiteY7" fmla="*/ 2267857 h 4294414"/>
              <a:gd name="connsiteX8" fmla="*/ 1286328 w 4151085"/>
              <a:gd name="connsiteY8" fmla="*/ 1135743 h 4294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51085" h="4294414">
                <a:moveTo>
                  <a:pt x="1286328" y="1135743"/>
                </a:moveTo>
                <a:cubicBezTo>
                  <a:pt x="1475014" y="785586"/>
                  <a:pt x="2200728" y="0"/>
                  <a:pt x="2647042" y="166914"/>
                </a:cubicBezTo>
                <a:cubicBezTo>
                  <a:pt x="3093356" y="333828"/>
                  <a:pt x="4018642" y="1721757"/>
                  <a:pt x="3964214" y="2137228"/>
                </a:cubicBezTo>
                <a:cubicBezTo>
                  <a:pt x="3909786" y="2552699"/>
                  <a:pt x="2291443" y="2367643"/>
                  <a:pt x="2320471" y="2659743"/>
                </a:cubicBezTo>
                <a:cubicBezTo>
                  <a:pt x="2349500" y="2951843"/>
                  <a:pt x="4151085" y="3626757"/>
                  <a:pt x="4138385" y="3889828"/>
                </a:cubicBezTo>
                <a:cubicBezTo>
                  <a:pt x="4125685" y="4152899"/>
                  <a:pt x="2913742" y="4294414"/>
                  <a:pt x="2244271" y="4238171"/>
                </a:cubicBezTo>
                <a:cubicBezTo>
                  <a:pt x="1574800" y="4181928"/>
                  <a:pt x="243114" y="3880757"/>
                  <a:pt x="121557" y="3552371"/>
                </a:cubicBezTo>
                <a:cubicBezTo>
                  <a:pt x="0" y="3223985"/>
                  <a:pt x="1324428" y="2668814"/>
                  <a:pt x="1514928" y="2267857"/>
                </a:cubicBezTo>
                <a:cubicBezTo>
                  <a:pt x="1705428" y="1866900"/>
                  <a:pt x="1097642" y="1485900"/>
                  <a:pt x="1286328" y="113574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hu-HU">
              <a:latin typeface="Arial" charset="0"/>
            </a:endParaRPr>
          </a:p>
        </p:txBody>
      </p:sp>
      <p:cxnSp>
        <p:nvCxnSpPr>
          <p:cNvPr id="31751" name="Egyenes összekötő 8"/>
          <p:cNvCxnSpPr>
            <a:cxnSpLocks noChangeShapeType="1"/>
          </p:cNvCxnSpPr>
          <p:nvPr/>
        </p:nvCxnSpPr>
        <p:spPr bwMode="auto">
          <a:xfrm>
            <a:off x="3581400" y="2362200"/>
            <a:ext cx="1752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2" name="Egyenes összekötő 10"/>
          <p:cNvCxnSpPr>
            <a:cxnSpLocks noChangeShapeType="1"/>
          </p:cNvCxnSpPr>
          <p:nvPr/>
        </p:nvCxnSpPr>
        <p:spPr bwMode="auto">
          <a:xfrm>
            <a:off x="3886200" y="2819400"/>
            <a:ext cx="1219200" cy="6096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4" name="Egyenes összekötő 14"/>
          <p:cNvCxnSpPr>
            <a:cxnSpLocks noChangeShapeType="1"/>
          </p:cNvCxnSpPr>
          <p:nvPr/>
        </p:nvCxnSpPr>
        <p:spPr bwMode="auto">
          <a:xfrm flipV="1">
            <a:off x="3048000" y="3632200"/>
            <a:ext cx="2003425" cy="8636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" name="Csoportba foglalás 21"/>
          <p:cNvGrpSpPr>
            <a:grpSpLocks/>
          </p:cNvGrpSpPr>
          <p:nvPr/>
        </p:nvGrpSpPr>
        <p:grpSpPr bwMode="auto">
          <a:xfrm>
            <a:off x="4495800" y="4953000"/>
            <a:ext cx="2386806" cy="1524000"/>
            <a:chOff x="4800600" y="4495800"/>
            <a:chExt cx="2386806" cy="1524000"/>
          </a:xfrm>
        </p:grpSpPr>
        <p:cxnSp>
          <p:nvCxnSpPr>
            <p:cNvPr id="31762" name="Görbe összekötő 17"/>
            <p:cNvCxnSpPr>
              <a:cxnSpLocks noChangeShapeType="1"/>
            </p:cNvCxnSpPr>
            <p:nvPr/>
          </p:nvCxnSpPr>
          <p:spPr bwMode="auto">
            <a:xfrm rot="16200000" flipV="1">
              <a:off x="4724400" y="4572000"/>
              <a:ext cx="914400" cy="762000"/>
            </a:xfrm>
            <a:prstGeom prst="curvedConnector3">
              <a:avLst>
                <a:gd name="adj1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63" name="Lekerekített téglalap 20"/>
            <p:cNvSpPr>
              <a:spLocks noChangeArrowheads="1"/>
            </p:cNvSpPr>
            <p:nvPr/>
          </p:nvSpPr>
          <p:spPr bwMode="auto">
            <a:xfrm>
              <a:off x="5105400" y="5410200"/>
              <a:ext cx="2082006" cy="609600"/>
            </a:xfrm>
            <a:prstGeom prst="roundRect">
              <a:avLst>
                <a:gd name="adj" fmla="val 16667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hu-HU" sz="2800"/>
                <a:t>o(n) edges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133599" y="1219200"/>
            <a:ext cx="4586963" cy="1600200"/>
            <a:chOff x="2133599" y="1219200"/>
            <a:chExt cx="4586963" cy="1600200"/>
          </a:xfrm>
        </p:grpSpPr>
        <p:cxnSp>
          <p:nvCxnSpPr>
            <p:cNvPr id="31761" name="Görbe összekötő 35"/>
            <p:cNvCxnSpPr>
              <a:cxnSpLocks noChangeShapeType="1"/>
            </p:cNvCxnSpPr>
            <p:nvPr/>
          </p:nvCxnSpPr>
          <p:spPr bwMode="auto">
            <a:xfrm rot="10800000" flipV="1">
              <a:off x="2133599" y="1447800"/>
              <a:ext cx="1371602" cy="838201"/>
            </a:xfrm>
            <a:prstGeom prst="curvedConnector3">
              <a:avLst>
                <a:gd name="adj1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58" name="Lekerekített téglalap 22"/>
            <p:cNvSpPr>
              <a:spLocks noChangeArrowheads="1"/>
            </p:cNvSpPr>
            <p:nvPr/>
          </p:nvSpPr>
          <p:spPr bwMode="auto">
            <a:xfrm>
              <a:off x="3124200" y="1219200"/>
              <a:ext cx="2133600" cy="6477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31759" name="Szövegdoboz 23"/>
            <p:cNvSpPr txBox="1">
              <a:spLocks noChangeArrowheads="1"/>
            </p:cNvSpPr>
            <p:nvPr/>
          </p:nvSpPr>
          <p:spPr bwMode="auto">
            <a:xfrm>
              <a:off x="3124200" y="1273628"/>
              <a:ext cx="242280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hu-HU" sz="2800" smtClean="0">
                  <a:sym typeface="Euclid Symbol" pitchFamily="18" charset="2"/>
                </a:rPr>
                <a:t>O(1) </a:t>
              </a:r>
              <a:r>
                <a:rPr lang="hu-HU" sz="2800">
                  <a:sym typeface="Euclid Symbol" pitchFamily="18" charset="2"/>
                </a:rPr>
                <a:t>nodes</a:t>
              </a:r>
              <a:endParaRPr lang="hu-HU" sz="2800"/>
            </a:p>
          </p:txBody>
        </p:sp>
        <p:sp>
          <p:nvSpPr>
            <p:cNvPr id="14" name="Freeform 13"/>
            <p:cNvSpPr/>
            <p:nvPr/>
          </p:nvSpPr>
          <p:spPr bwMode="auto">
            <a:xfrm>
              <a:off x="5287617" y="1398957"/>
              <a:ext cx="1432945" cy="1420443"/>
            </a:xfrm>
            <a:custGeom>
              <a:avLst/>
              <a:gdLst>
                <a:gd name="connsiteX0" fmla="*/ 0 w 1432945"/>
                <a:gd name="connsiteY0" fmla="*/ 98539 h 1330991"/>
                <a:gd name="connsiteX1" fmla="*/ 1285461 w 1432945"/>
                <a:gd name="connsiteY1" fmla="*/ 125043 h 1330991"/>
                <a:gd name="connsiteX2" fmla="*/ 1351722 w 1432945"/>
                <a:gd name="connsiteY2" fmla="*/ 1330991 h 1330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32945" h="1330991">
                  <a:moveTo>
                    <a:pt x="0" y="98539"/>
                  </a:moveTo>
                  <a:cubicBezTo>
                    <a:pt x="530087" y="9086"/>
                    <a:pt x="1060174" y="-80366"/>
                    <a:pt x="1285461" y="125043"/>
                  </a:cubicBezTo>
                  <a:cubicBezTo>
                    <a:pt x="1510748" y="330452"/>
                    <a:pt x="1431235" y="830721"/>
                    <a:pt x="1351722" y="1330991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3526-3F87-4004-82AE-EEAF8A23322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20" name="Szabadkézi sokszög 5"/>
          <p:cNvSpPr/>
          <p:nvPr/>
        </p:nvSpPr>
        <p:spPr bwMode="auto">
          <a:xfrm flipV="1">
            <a:off x="685800" y="3733800"/>
            <a:ext cx="1600199" cy="1447800"/>
          </a:xfrm>
          <a:custGeom>
            <a:avLst/>
            <a:gdLst>
              <a:gd name="connsiteX0" fmla="*/ 1286328 w 4151085"/>
              <a:gd name="connsiteY0" fmla="*/ 1135743 h 4294414"/>
              <a:gd name="connsiteX1" fmla="*/ 2647042 w 4151085"/>
              <a:gd name="connsiteY1" fmla="*/ 166914 h 4294414"/>
              <a:gd name="connsiteX2" fmla="*/ 3964214 w 4151085"/>
              <a:gd name="connsiteY2" fmla="*/ 2137228 h 4294414"/>
              <a:gd name="connsiteX3" fmla="*/ 2320471 w 4151085"/>
              <a:gd name="connsiteY3" fmla="*/ 2659743 h 4294414"/>
              <a:gd name="connsiteX4" fmla="*/ 4138385 w 4151085"/>
              <a:gd name="connsiteY4" fmla="*/ 3889828 h 4294414"/>
              <a:gd name="connsiteX5" fmla="*/ 2244271 w 4151085"/>
              <a:gd name="connsiteY5" fmla="*/ 4238171 h 4294414"/>
              <a:gd name="connsiteX6" fmla="*/ 121557 w 4151085"/>
              <a:gd name="connsiteY6" fmla="*/ 3552371 h 4294414"/>
              <a:gd name="connsiteX7" fmla="*/ 1514928 w 4151085"/>
              <a:gd name="connsiteY7" fmla="*/ 2267857 h 4294414"/>
              <a:gd name="connsiteX8" fmla="*/ 1286328 w 4151085"/>
              <a:gd name="connsiteY8" fmla="*/ 1135743 h 4294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51085" h="4294414">
                <a:moveTo>
                  <a:pt x="1286328" y="1135743"/>
                </a:moveTo>
                <a:cubicBezTo>
                  <a:pt x="1475014" y="785586"/>
                  <a:pt x="2200728" y="0"/>
                  <a:pt x="2647042" y="166914"/>
                </a:cubicBezTo>
                <a:cubicBezTo>
                  <a:pt x="3093356" y="333828"/>
                  <a:pt x="4018642" y="1721757"/>
                  <a:pt x="3964214" y="2137228"/>
                </a:cubicBezTo>
                <a:cubicBezTo>
                  <a:pt x="3909786" y="2552699"/>
                  <a:pt x="2291443" y="2367643"/>
                  <a:pt x="2320471" y="2659743"/>
                </a:cubicBezTo>
                <a:cubicBezTo>
                  <a:pt x="2349500" y="2951843"/>
                  <a:pt x="4151085" y="3626757"/>
                  <a:pt x="4138385" y="3889828"/>
                </a:cubicBezTo>
                <a:cubicBezTo>
                  <a:pt x="4125685" y="4152899"/>
                  <a:pt x="2913742" y="4294414"/>
                  <a:pt x="2244271" y="4238171"/>
                </a:cubicBezTo>
                <a:cubicBezTo>
                  <a:pt x="1574800" y="4181928"/>
                  <a:pt x="243114" y="3880757"/>
                  <a:pt x="121557" y="3552371"/>
                </a:cubicBezTo>
                <a:cubicBezTo>
                  <a:pt x="0" y="3223985"/>
                  <a:pt x="1324428" y="2668814"/>
                  <a:pt x="1514928" y="2267857"/>
                </a:cubicBezTo>
                <a:cubicBezTo>
                  <a:pt x="1705428" y="1866900"/>
                  <a:pt x="1097642" y="1485900"/>
                  <a:pt x="1286328" y="113574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hu-HU">
              <a:latin typeface="Arial" charset="0"/>
            </a:endParaRPr>
          </a:p>
        </p:txBody>
      </p:sp>
      <p:sp>
        <p:nvSpPr>
          <p:cNvPr id="21" name="Szabadkézi sokszög 5"/>
          <p:cNvSpPr/>
          <p:nvPr/>
        </p:nvSpPr>
        <p:spPr bwMode="auto">
          <a:xfrm flipH="1">
            <a:off x="2438401" y="2514600"/>
            <a:ext cx="1600199" cy="1447800"/>
          </a:xfrm>
          <a:custGeom>
            <a:avLst/>
            <a:gdLst>
              <a:gd name="connsiteX0" fmla="*/ 1286328 w 4151085"/>
              <a:gd name="connsiteY0" fmla="*/ 1135743 h 4294414"/>
              <a:gd name="connsiteX1" fmla="*/ 2647042 w 4151085"/>
              <a:gd name="connsiteY1" fmla="*/ 166914 h 4294414"/>
              <a:gd name="connsiteX2" fmla="*/ 3964214 w 4151085"/>
              <a:gd name="connsiteY2" fmla="*/ 2137228 h 4294414"/>
              <a:gd name="connsiteX3" fmla="*/ 2320471 w 4151085"/>
              <a:gd name="connsiteY3" fmla="*/ 2659743 h 4294414"/>
              <a:gd name="connsiteX4" fmla="*/ 4138385 w 4151085"/>
              <a:gd name="connsiteY4" fmla="*/ 3889828 h 4294414"/>
              <a:gd name="connsiteX5" fmla="*/ 2244271 w 4151085"/>
              <a:gd name="connsiteY5" fmla="*/ 4238171 h 4294414"/>
              <a:gd name="connsiteX6" fmla="*/ 121557 w 4151085"/>
              <a:gd name="connsiteY6" fmla="*/ 3552371 h 4294414"/>
              <a:gd name="connsiteX7" fmla="*/ 1514928 w 4151085"/>
              <a:gd name="connsiteY7" fmla="*/ 2267857 h 4294414"/>
              <a:gd name="connsiteX8" fmla="*/ 1286328 w 4151085"/>
              <a:gd name="connsiteY8" fmla="*/ 1135743 h 4294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51085" h="4294414">
                <a:moveTo>
                  <a:pt x="1286328" y="1135743"/>
                </a:moveTo>
                <a:cubicBezTo>
                  <a:pt x="1475014" y="785586"/>
                  <a:pt x="2200728" y="0"/>
                  <a:pt x="2647042" y="166914"/>
                </a:cubicBezTo>
                <a:cubicBezTo>
                  <a:pt x="3093356" y="333828"/>
                  <a:pt x="4018642" y="1721757"/>
                  <a:pt x="3964214" y="2137228"/>
                </a:cubicBezTo>
                <a:cubicBezTo>
                  <a:pt x="3909786" y="2552699"/>
                  <a:pt x="2291443" y="2367643"/>
                  <a:pt x="2320471" y="2659743"/>
                </a:cubicBezTo>
                <a:cubicBezTo>
                  <a:pt x="2349500" y="2951843"/>
                  <a:pt x="4151085" y="3626757"/>
                  <a:pt x="4138385" y="3889828"/>
                </a:cubicBezTo>
                <a:cubicBezTo>
                  <a:pt x="4125685" y="4152899"/>
                  <a:pt x="2913742" y="4294414"/>
                  <a:pt x="2244271" y="4238171"/>
                </a:cubicBezTo>
                <a:cubicBezTo>
                  <a:pt x="1574800" y="4181928"/>
                  <a:pt x="243114" y="3880757"/>
                  <a:pt x="121557" y="3552371"/>
                </a:cubicBezTo>
                <a:cubicBezTo>
                  <a:pt x="0" y="3223985"/>
                  <a:pt x="1324428" y="2668814"/>
                  <a:pt x="1514928" y="2267857"/>
                </a:cubicBezTo>
                <a:cubicBezTo>
                  <a:pt x="1705428" y="1866900"/>
                  <a:pt x="1097642" y="1485900"/>
                  <a:pt x="1286328" y="113574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hu-HU">
              <a:latin typeface="Arial" charset="0"/>
            </a:endParaRPr>
          </a:p>
        </p:txBody>
      </p:sp>
      <p:sp>
        <p:nvSpPr>
          <p:cNvPr id="22" name="Szabadkézi sokszög 5"/>
          <p:cNvSpPr/>
          <p:nvPr/>
        </p:nvSpPr>
        <p:spPr bwMode="auto">
          <a:xfrm rot="5400000">
            <a:off x="5257801" y="2362200"/>
            <a:ext cx="1600199" cy="1447800"/>
          </a:xfrm>
          <a:custGeom>
            <a:avLst/>
            <a:gdLst>
              <a:gd name="connsiteX0" fmla="*/ 1286328 w 4151085"/>
              <a:gd name="connsiteY0" fmla="*/ 1135743 h 4294414"/>
              <a:gd name="connsiteX1" fmla="*/ 2647042 w 4151085"/>
              <a:gd name="connsiteY1" fmla="*/ 166914 h 4294414"/>
              <a:gd name="connsiteX2" fmla="*/ 3964214 w 4151085"/>
              <a:gd name="connsiteY2" fmla="*/ 2137228 h 4294414"/>
              <a:gd name="connsiteX3" fmla="*/ 2320471 w 4151085"/>
              <a:gd name="connsiteY3" fmla="*/ 2659743 h 4294414"/>
              <a:gd name="connsiteX4" fmla="*/ 4138385 w 4151085"/>
              <a:gd name="connsiteY4" fmla="*/ 3889828 h 4294414"/>
              <a:gd name="connsiteX5" fmla="*/ 2244271 w 4151085"/>
              <a:gd name="connsiteY5" fmla="*/ 4238171 h 4294414"/>
              <a:gd name="connsiteX6" fmla="*/ 121557 w 4151085"/>
              <a:gd name="connsiteY6" fmla="*/ 3552371 h 4294414"/>
              <a:gd name="connsiteX7" fmla="*/ 1514928 w 4151085"/>
              <a:gd name="connsiteY7" fmla="*/ 2267857 h 4294414"/>
              <a:gd name="connsiteX8" fmla="*/ 1286328 w 4151085"/>
              <a:gd name="connsiteY8" fmla="*/ 1135743 h 4294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51085" h="4294414">
                <a:moveTo>
                  <a:pt x="1286328" y="1135743"/>
                </a:moveTo>
                <a:cubicBezTo>
                  <a:pt x="1475014" y="785586"/>
                  <a:pt x="2200728" y="0"/>
                  <a:pt x="2647042" y="166914"/>
                </a:cubicBezTo>
                <a:cubicBezTo>
                  <a:pt x="3093356" y="333828"/>
                  <a:pt x="4018642" y="1721757"/>
                  <a:pt x="3964214" y="2137228"/>
                </a:cubicBezTo>
                <a:cubicBezTo>
                  <a:pt x="3909786" y="2552699"/>
                  <a:pt x="2291443" y="2367643"/>
                  <a:pt x="2320471" y="2659743"/>
                </a:cubicBezTo>
                <a:cubicBezTo>
                  <a:pt x="2349500" y="2951843"/>
                  <a:pt x="4151085" y="3626757"/>
                  <a:pt x="4138385" y="3889828"/>
                </a:cubicBezTo>
                <a:cubicBezTo>
                  <a:pt x="4125685" y="4152899"/>
                  <a:pt x="2913742" y="4294414"/>
                  <a:pt x="2244271" y="4238171"/>
                </a:cubicBezTo>
                <a:cubicBezTo>
                  <a:pt x="1574800" y="4181928"/>
                  <a:pt x="243114" y="3880757"/>
                  <a:pt x="121557" y="3552371"/>
                </a:cubicBezTo>
                <a:cubicBezTo>
                  <a:pt x="0" y="3223985"/>
                  <a:pt x="1324428" y="2668814"/>
                  <a:pt x="1514928" y="2267857"/>
                </a:cubicBezTo>
                <a:cubicBezTo>
                  <a:pt x="1705428" y="1866900"/>
                  <a:pt x="1097642" y="1485900"/>
                  <a:pt x="1286328" y="113574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hu-HU">
              <a:latin typeface="Arial" charset="0"/>
            </a:endParaRPr>
          </a:p>
        </p:txBody>
      </p:sp>
      <p:sp>
        <p:nvSpPr>
          <p:cNvPr id="23" name="Szabadkézi sokszög 5"/>
          <p:cNvSpPr/>
          <p:nvPr/>
        </p:nvSpPr>
        <p:spPr bwMode="auto">
          <a:xfrm rot="16200000">
            <a:off x="5927890" y="4013752"/>
            <a:ext cx="1600199" cy="1447800"/>
          </a:xfrm>
          <a:custGeom>
            <a:avLst/>
            <a:gdLst>
              <a:gd name="connsiteX0" fmla="*/ 1286328 w 4151085"/>
              <a:gd name="connsiteY0" fmla="*/ 1135743 h 4294414"/>
              <a:gd name="connsiteX1" fmla="*/ 2647042 w 4151085"/>
              <a:gd name="connsiteY1" fmla="*/ 166914 h 4294414"/>
              <a:gd name="connsiteX2" fmla="*/ 3964214 w 4151085"/>
              <a:gd name="connsiteY2" fmla="*/ 2137228 h 4294414"/>
              <a:gd name="connsiteX3" fmla="*/ 2320471 w 4151085"/>
              <a:gd name="connsiteY3" fmla="*/ 2659743 h 4294414"/>
              <a:gd name="connsiteX4" fmla="*/ 4138385 w 4151085"/>
              <a:gd name="connsiteY4" fmla="*/ 3889828 h 4294414"/>
              <a:gd name="connsiteX5" fmla="*/ 2244271 w 4151085"/>
              <a:gd name="connsiteY5" fmla="*/ 4238171 h 4294414"/>
              <a:gd name="connsiteX6" fmla="*/ 121557 w 4151085"/>
              <a:gd name="connsiteY6" fmla="*/ 3552371 h 4294414"/>
              <a:gd name="connsiteX7" fmla="*/ 1514928 w 4151085"/>
              <a:gd name="connsiteY7" fmla="*/ 2267857 h 4294414"/>
              <a:gd name="connsiteX8" fmla="*/ 1286328 w 4151085"/>
              <a:gd name="connsiteY8" fmla="*/ 1135743 h 4294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51085" h="4294414">
                <a:moveTo>
                  <a:pt x="1286328" y="1135743"/>
                </a:moveTo>
                <a:cubicBezTo>
                  <a:pt x="1475014" y="785586"/>
                  <a:pt x="2200728" y="0"/>
                  <a:pt x="2647042" y="166914"/>
                </a:cubicBezTo>
                <a:cubicBezTo>
                  <a:pt x="3093356" y="333828"/>
                  <a:pt x="4018642" y="1721757"/>
                  <a:pt x="3964214" y="2137228"/>
                </a:cubicBezTo>
                <a:cubicBezTo>
                  <a:pt x="3909786" y="2552699"/>
                  <a:pt x="2291443" y="2367643"/>
                  <a:pt x="2320471" y="2659743"/>
                </a:cubicBezTo>
                <a:cubicBezTo>
                  <a:pt x="2349500" y="2951843"/>
                  <a:pt x="4151085" y="3626757"/>
                  <a:pt x="4138385" y="3889828"/>
                </a:cubicBezTo>
                <a:cubicBezTo>
                  <a:pt x="4125685" y="4152899"/>
                  <a:pt x="2913742" y="4294414"/>
                  <a:pt x="2244271" y="4238171"/>
                </a:cubicBezTo>
                <a:cubicBezTo>
                  <a:pt x="1574800" y="4181928"/>
                  <a:pt x="243114" y="3880757"/>
                  <a:pt x="121557" y="3552371"/>
                </a:cubicBezTo>
                <a:cubicBezTo>
                  <a:pt x="0" y="3223985"/>
                  <a:pt x="1324428" y="2668814"/>
                  <a:pt x="1514928" y="2267857"/>
                </a:cubicBezTo>
                <a:cubicBezTo>
                  <a:pt x="1705428" y="1866900"/>
                  <a:pt x="1097642" y="1485900"/>
                  <a:pt x="1286328" y="113574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hu-HU">
              <a:latin typeface="Arial" charset="0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762000" y="3429000"/>
            <a:ext cx="228600" cy="3048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5547003" y="3962400"/>
            <a:ext cx="510897" cy="3810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2133599" y="2819400"/>
            <a:ext cx="304802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flipV="1">
            <a:off x="2438401" y="4737652"/>
            <a:ext cx="3276599" cy="215347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00978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August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3526-3F87-4004-82AE-EEAF8A23322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655030" y="1371600"/>
            <a:ext cx="6864798" cy="163463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If </a:t>
            </a:r>
            <a:r>
              <a:rPr kumimoji="0" lang="hu-HU" sz="3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</a:t>
            </a:r>
            <a:r>
              <a:rPr kumimoji="0" lang="hu-HU" sz="3200" b="0" i="1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</a:t>
            </a:r>
            <a:r>
              <a:rPr kumimoji="0" lang="hu-HU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hu-HU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 </a:t>
            </a:r>
            <a:r>
              <a:rPr kumimoji="0" lang="hu-HU" sz="3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G</a:t>
            </a:r>
            <a:r>
              <a:rPr kumimoji="0" lang="hu-HU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 locally, then </a:t>
            </a:r>
          </a:p>
          <a:p>
            <a:pPr marL="0" marR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{</a:t>
            </a:r>
            <a:r>
              <a:rPr kumimoji="0" lang="hu-HU" sz="3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G</a:t>
            </a:r>
            <a:r>
              <a:rPr kumimoji="0" lang="hu-HU" sz="3200" b="0" i="1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n</a:t>
            </a:r>
            <a:r>
              <a:rPr kumimoji="0" lang="hu-HU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} is hyperfinite  </a:t>
            </a:r>
            <a:r>
              <a:rPr kumimoji="0" lang="hu-HU" sz="3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G</a:t>
            </a:r>
            <a:r>
              <a:rPr kumimoji="0" lang="hu-HU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sym typeface="Symbol"/>
              </a:rPr>
              <a:t> is hyperfinite</a:t>
            </a: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38603" y="3770293"/>
            <a:ext cx="478528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smtClean="0">
                <a:solidFill>
                  <a:srgbClr val="008000"/>
                </a:solidFill>
              </a:rPr>
              <a:t>Schramm</a:t>
            </a:r>
          </a:p>
          <a:p>
            <a:r>
              <a:rPr lang="hu-HU" sz="2800" smtClean="0">
                <a:solidFill>
                  <a:srgbClr val="008000"/>
                </a:solidFill>
              </a:rPr>
              <a:t>Benjamini-Shapira-Schramm</a:t>
            </a:r>
            <a:endParaRPr lang="en-US" sz="2800" smtClean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8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átum helye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August 2017</a:t>
            </a:r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568648" y="2057400"/>
            <a:ext cx="60067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Thanks, that’s </a:t>
            </a:r>
            <a:r>
              <a:rPr lang="en-US" sz="5400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all!</a:t>
            </a:r>
            <a:endParaRPr lang="en-US" sz="5400" b="1" cap="none" spc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9E718B-478B-4554-9C13-D281783F4F07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74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átum helye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hu-HU" sz="1400" smtClean="0">
                <a:solidFill>
                  <a:srgbClr val="000000"/>
                </a:solidFill>
              </a:rPr>
              <a:t>August 2017</a:t>
            </a:r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3526-3F87-4004-82AE-EEAF8A23322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38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458527"/>
              </p:ext>
            </p:extLst>
          </p:nvPr>
        </p:nvGraphicFramePr>
        <p:xfrm>
          <a:off x="2300288" y="5313363"/>
          <a:ext cx="2667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2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5313363"/>
                        <a:ext cx="266700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2800" smtClean="0">
                <a:solidFill>
                  <a:srgbClr val="000000"/>
                </a:solidFill>
              </a:rPr>
              <a:t>Combopt generalization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990600"/>
            <a:ext cx="723787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sz="2800" smtClean="0">
                <a:solidFill>
                  <a:srgbClr val="072CCB"/>
                </a:solidFill>
                <a:latin typeface="Arial"/>
              </a:rPr>
              <a:t>(</a:t>
            </a:r>
            <a:r>
              <a:rPr lang="hu-HU" sz="2800" i="1" smtClean="0">
                <a:solidFill>
                  <a:srgbClr val="072CCB"/>
                </a:solidFill>
                <a:latin typeface="Arial"/>
              </a:rPr>
              <a:t>V</a:t>
            </a:r>
            <a:r>
              <a:rPr lang="hu-HU" sz="2800" smtClean="0">
                <a:solidFill>
                  <a:srgbClr val="072CCB"/>
                </a:solidFill>
                <a:latin typeface="Arial"/>
              </a:rPr>
              <a:t>,</a:t>
            </a:r>
            <a:r>
              <a:rPr lang="hu-HU" sz="2800" smtClean="0">
                <a:solidFill>
                  <a:srgbClr val="072CCB"/>
                </a:solidFill>
                <a:latin typeface="Euclid Math One" panose="05050601010101010101" pitchFamily="18" charset="2"/>
              </a:rPr>
              <a:t>H</a:t>
            </a:r>
            <a:r>
              <a:rPr lang="hu-HU" sz="2800" smtClean="0">
                <a:solidFill>
                  <a:srgbClr val="072C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hu-HU" sz="2800" smtClean="0">
                <a:solidFill>
                  <a:srgbClr val="072CCB"/>
                </a:solidFill>
                <a:latin typeface="Lucida Calligraphy" panose="03010101010101010101" pitchFamily="66" charset="0"/>
              </a:rPr>
              <a:t>:</a:t>
            </a:r>
            <a:r>
              <a:rPr lang="hu-HU" sz="2800" smtClean="0">
                <a:solidFill>
                  <a:srgbClr val="000000"/>
                </a:solidFill>
              </a:rPr>
              <a:t> hypergraph on </a:t>
            </a:r>
            <a:r>
              <a:rPr lang="hu-HU" sz="2800" i="1" smtClean="0">
                <a:solidFill>
                  <a:srgbClr val="000000"/>
                </a:solidFill>
              </a:rPr>
              <a:t>n</a:t>
            </a:r>
            <a:r>
              <a:rPr lang="hu-HU" sz="2800" smtClean="0">
                <a:solidFill>
                  <a:srgbClr val="000000"/>
                </a:solidFill>
              </a:rPr>
              <a:t> vertices, </a:t>
            </a:r>
            <a:r>
              <a:rPr lang="hu-HU" sz="2800" smtClean="0">
                <a:solidFill>
                  <a:srgbClr val="000000"/>
                </a:solidFill>
                <a:sym typeface="Symbol"/>
              </a:rPr>
              <a:t></a:t>
            </a:r>
            <a:r>
              <a:rPr lang="hu-HU" sz="2800" i="1" smtClean="0">
                <a:solidFill>
                  <a:srgbClr val="000000"/>
                </a:solidFill>
                <a:sym typeface="Symbol"/>
              </a:rPr>
              <a:t>x</a:t>
            </a:r>
            <a:r>
              <a:rPr lang="hu-HU" sz="2800" smtClean="0">
                <a:solidFill>
                  <a:srgbClr val="000000"/>
                </a:solidFill>
                <a:latin typeface="Euclid Math One" panose="05050601010101010101" pitchFamily="18" charset="2"/>
              </a:rPr>
              <a:t> </a:t>
            </a:r>
            <a:r>
              <a:rPr lang="hu-HU" sz="2800" smtClean="0">
                <a:solidFill>
                  <a:srgbClr val="000000"/>
                </a:solidFill>
                <a:sym typeface="Symbol"/>
              </a:rPr>
              <a:t>{</a:t>
            </a:r>
            <a:r>
              <a:rPr lang="hu-HU" sz="2800" i="1" smtClean="0">
                <a:solidFill>
                  <a:srgbClr val="000000"/>
                </a:solidFill>
                <a:sym typeface="Symbol"/>
              </a:rPr>
              <a:t>x</a:t>
            </a:r>
            <a:r>
              <a:rPr lang="hu-HU" sz="2800" smtClean="0">
                <a:solidFill>
                  <a:srgbClr val="000000"/>
                </a:solidFill>
                <a:sym typeface="Symbol"/>
              </a:rPr>
              <a:t>}</a:t>
            </a:r>
            <a:r>
              <a:rPr lang="hu-HU" sz="2800" smtClean="0">
                <a:solidFill>
                  <a:srgbClr val="000000"/>
                </a:solidFill>
                <a:latin typeface="Euclid Math One" panose="05050601010101010101" pitchFamily="18" charset="2"/>
              </a:rPr>
              <a:t>H </a:t>
            </a:r>
            <a:r>
              <a:rPr lang="hu-HU" sz="2800" smtClean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hu-HU" sz="2800" i="1" smtClean="0">
                <a:solidFill>
                  <a:srgbClr val="072CCB"/>
                </a:solidFill>
              </a:rPr>
              <a:t>w</a:t>
            </a:r>
            <a:r>
              <a:rPr lang="hu-HU" sz="2800" smtClean="0">
                <a:solidFill>
                  <a:srgbClr val="072CCB"/>
                </a:solidFill>
              </a:rPr>
              <a:t>:</a:t>
            </a:r>
            <a:r>
              <a:rPr lang="hu-HU" sz="2800" smtClean="0">
                <a:solidFill>
                  <a:srgbClr val="000000"/>
                </a:solidFill>
              </a:rPr>
              <a:t> </a:t>
            </a:r>
            <a:r>
              <a:rPr lang="hu-HU" sz="2800" smtClean="0">
                <a:solidFill>
                  <a:srgbClr val="000000"/>
                </a:solidFill>
                <a:latin typeface="Euclid Math One" panose="05050601010101010101" pitchFamily="18" charset="2"/>
              </a:rPr>
              <a:t>H</a:t>
            </a:r>
            <a:r>
              <a:rPr lang="hu-HU" sz="2800" smtClean="0">
                <a:solidFill>
                  <a:srgbClr val="000000"/>
                </a:solidFill>
                <a:sym typeface="Symbol"/>
              </a:rPr>
              <a:t></a:t>
            </a:r>
            <a:r>
              <a:rPr lang="hu-HU" sz="2800" smtClean="0">
                <a:solidFill>
                  <a:srgbClr val="000000"/>
                </a:solidFill>
                <a:latin typeface="Euclid Math Two" panose="02050601010101010101" pitchFamily="18" charset="2"/>
                <a:sym typeface="Symbol"/>
              </a:rPr>
              <a:t>R</a:t>
            </a:r>
            <a:r>
              <a:rPr lang="hu-HU" sz="2800" baseline="-25000" smtClean="0">
                <a:solidFill>
                  <a:srgbClr val="000000"/>
                </a:solidFill>
                <a:sym typeface="Symbol"/>
              </a:rPr>
              <a:t>+</a:t>
            </a:r>
            <a:r>
              <a:rPr lang="hu-HU" sz="2800" smtClean="0">
                <a:solidFill>
                  <a:srgbClr val="000000"/>
                </a:solidFill>
                <a:sym typeface="Symbol"/>
              </a:rPr>
              <a:t>,  </a:t>
            </a:r>
            <a:r>
              <a:rPr lang="hu-HU" sz="2800" i="1" smtClean="0">
                <a:solidFill>
                  <a:srgbClr val="000000"/>
                </a:solidFill>
                <a:sym typeface="Symbol"/>
              </a:rPr>
              <a:t>w</a:t>
            </a:r>
            <a:r>
              <a:rPr lang="hu-HU" sz="2800" smtClean="0">
                <a:solidFill>
                  <a:srgbClr val="000000"/>
                </a:solidFill>
                <a:sym typeface="Symbol"/>
              </a:rPr>
              <a:t>({</a:t>
            </a:r>
            <a:r>
              <a:rPr lang="hu-HU" sz="2800" i="1" smtClean="0">
                <a:solidFill>
                  <a:srgbClr val="000000"/>
                </a:solidFill>
                <a:sym typeface="Symbol"/>
              </a:rPr>
              <a:t>x</a:t>
            </a:r>
            <a:r>
              <a:rPr lang="hu-HU" sz="2800" smtClean="0">
                <a:solidFill>
                  <a:srgbClr val="000000"/>
                </a:solidFill>
                <a:sym typeface="Symbol"/>
              </a:rPr>
              <a:t>})  1</a:t>
            </a:r>
          </a:p>
          <a:p>
            <a:pPr>
              <a:lnSpc>
                <a:spcPct val="150000"/>
              </a:lnSpc>
            </a:pPr>
            <a:endParaRPr lang="hu-HU" sz="2800" baseline="-25000" smtClean="0">
              <a:solidFill>
                <a:srgbClr val="000000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3694286"/>
              </p:ext>
            </p:extLst>
          </p:nvPr>
        </p:nvGraphicFramePr>
        <p:xfrm>
          <a:off x="651353" y="2514600"/>
          <a:ext cx="7100888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3" name="Equation" r:id="rId5" imgW="3047760" imgH="457200" progId="Equation.DSMT4">
                  <p:embed/>
                </p:oleObj>
              </mc:Choice>
              <mc:Fallback>
                <p:oleObj name="Equation" r:id="rId5" imgW="304776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353" y="2514600"/>
                        <a:ext cx="7100888" cy="1084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3578058"/>
              </p:ext>
            </p:extLst>
          </p:nvPr>
        </p:nvGraphicFramePr>
        <p:xfrm>
          <a:off x="685800" y="4379912"/>
          <a:ext cx="5592762" cy="186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4" name="Equation" r:id="rId7" imgW="2400120" imgH="787320" progId="Equation.DSMT4">
                  <p:embed/>
                </p:oleObj>
              </mc:Choice>
              <mc:Fallback>
                <p:oleObj name="Equation" r:id="rId7" imgW="2400120" imgH="787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379912"/>
                        <a:ext cx="5592762" cy="186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7308477"/>
              </p:ext>
            </p:extLst>
          </p:nvPr>
        </p:nvGraphicFramePr>
        <p:xfrm>
          <a:off x="685800" y="3733800"/>
          <a:ext cx="177482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5" name="Equation" r:id="rId9" imgW="761760" imgH="203040" progId="Equation.DSMT4">
                  <p:embed/>
                </p:oleObj>
              </mc:Choice>
              <mc:Fallback>
                <p:oleObj name="Equation" r:id="rId9" imgW="7617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733800"/>
                        <a:ext cx="1774825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738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 bwMode="auto">
          <a:xfrm>
            <a:off x="609600" y="1143000"/>
            <a:ext cx="7391400" cy="1524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770" name="Dátum helye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hu-HU" sz="1400" smtClean="0"/>
              <a:t>August 2017</a:t>
            </a:r>
            <a:endParaRPr lang="en-US" sz="14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3526-3F87-4004-82AE-EEAF8A233228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1612389"/>
              </p:ext>
            </p:extLst>
          </p:nvPr>
        </p:nvGraphicFramePr>
        <p:xfrm>
          <a:off x="2300288" y="5313363"/>
          <a:ext cx="2667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76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5313363"/>
                        <a:ext cx="266700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2800" smtClean="0"/>
              <a:t>Combopt generalization</a:t>
            </a:r>
            <a:endParaRPr lang="en-US" sz="280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3628685"/>
              </p:ext>
            </p:extLst>
          </p:nvPr>
        </p:nvGraphicFramePr>
        <p:xfrm>
          <a:off x="946150" y="1339850"/>
          <a:ext cx="6508750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77" name="Equation" r:id="rId5" imgW="2793960" imgH="419040" progId="Equation.DSMT4">
                  <p:embed/>
                </p:oleObj>
              </mc:Choice>
              <mc:Fallback>
                <p:oleObj name="Equation" r:id="rId5" imgW="27939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6150" y="1339850"/>
                        <a:ext cx="6508750" cy="99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4501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3200" smtClean="0">
                <a:cs typeface="Arial" charset="0"/>
              </a:rPr>
              <a:t>Graphing, examples</a:t>
            </a:r>
            <a:endParaRPr lang="hu-HU" sz="3200"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August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9E718B-478B-4554-9C13-D281783F4F0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838200" y="2286000"/>
            <a:ext cx="2286000" cy="2286000"/>
            <a:chOff x="838200" y="1828800"/>
            <a:chExt cx="2286000" cy="2286000"/>
          </a:xfrm>
        </p:grpSpPr>
        <p:sp>
          <p:nvSpPr>
            <p:cNvPr id="17" name="Oval 16"/>
            <p:cNvSpPr/>
            <p:nvPr/>
          </p:nvSpPr>
          <p:spPr bwMode="auto">
            <a:xfrm>
              <a:off x="838200" y="1828800"/>
              <a:ext cx="2286000" cy="22860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 bwMode="auto">
            <a:xfrm>
              <a:off x="1371600" y="1981200"/>
              <a:ext cx="1676400" cy="53340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1799110" y="2057400"/>
              <a:ext cx="41069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>
                  <a:sym typeface="Symbol"/>
                </a:rPr>
                <a:t></a:t>
              </a:r>
              <a:endParaRPr lang="hu-HU" sz="2800" smtClean="0"/>
            </a:p>
          </p:txBody>
        </p:sp>
        <p:cxnSp>
          <p:nvCxnSpPr>
            <p:cNvPr id="16" name="Straight Connector 15"/>
            <p:cNvCxnSpPr/>
            <p:nvPr/>
          </p:nvCxnSpPr>
          <p:spPr bwMode="auto">
            <a:xfrm flipH="1">
              <a:off x="2362200" y="3352800"/>
              <a:ext cx="685800" cy="68580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2362200" y="3200400"/>
              <a:ext cx="38183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>
                  <a:sym typeface="Symbol"/>
                </a:rPr>
                <a:t></a:t>
              </a:r>
              <a:endParaRPr lang="hu-HU" sz="2800" smtClean="0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304800" y="4886980"/>
            <a:ext cx="35317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smtClean="0">
                <a:solidFill>
                  <a:srgbClr val="072CCB"/>
                </a:solidFill>
              </a:rPr>
              <a:t>components: grids</a:t>
            </a:r>
            <a:endParaRPr lang="hu-HU" sz="3200" smtClean="0">
              <a:solidFill>
                <a:srgbClr val="072CCB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80627" y="903982"/>
            <a:ext cx="353173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smtClean="0"/>
              <a:t>unit circumference</a:t>
            </a:r>
          </a:p>
          <a:p>
            <a:r>
              <a:rPr lang="hu-HU" sz="3200" smtClean="0">
                <a:sym typeface="Symbol"/>
              </a:rPr>
              <a:t>, irrational</a:t>
            </a:r>
            <a:endParaRPr lang="hu-HU" sz="3200" smtClean="0"/>
          </a:p>
        </p:txBody>
      </p:sp>
      <p:grpSp>
        <p:nvGrpSpPr>
          <p:cNvPr id="381952" name="Group 381951"/>
          <p:cNvGrpSpPr/>
          <p:nvPr/>
        </p:nvGrpSpPr>
        <p:grpSpPr>
          <a:xfrm>
            <a:off x="4648200" y="914400"/>
            <a:ext cx="3531736" cy="4547175"/>
            <a:chOff x="4648200" y="914400"/>
            <a:chExt cx="3531736" cy="4547175"/>
          </a:xfrm>
        </p:grpSpPr>
        <p:grpSp>
          <p:nvGrpSpPr>
            <p:cNvPr id="30" name="Group 29"/>
            <p:cNvGrpSpPr/>
            <p:nvPr/>
          </p:nvGrpSpPr>
          <p:grpSpPr>
            <a:xfrm>
              <a:off x="5257800" y="2514600"/>
              <a:ext cx="2133600" cy="2133600"/>
              <a:chOff x="5257800" y="1943622"/>
              <a:chExt cx="2133600" cy="2133600"/>
            </a:xfrm>
          </p:grpSpPr>
          <p:sp>
            <p:nvSpPr>
              <p:cNvPr id="21" name="Rectangle 20"/>
              <p:cNvSpPr/>
              <p:nvPr/>
            </p:nvSpPr>
            <p:spPr bwMode="auto">
              <a:xfrm>
                <a:off x="5257800" y="1943622"/>
                <a:ext cx="2133600" cy="2133600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u-HU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23" name="Straight Connector 22"/>
              <p:cNvCxnSpPr/>
              <p:nvPr/>
            </p:nvCxnSpPr>
            <p:spPr bwMode="auto">
              <a:xfrm>
                <a:off x="6705600" y="2514600"/>
                <a:ext cx="0" cy="118110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6" name="TextBox 25"/>
              <p:cNvSpPr txBox="1"/>
              <p:nvPr/>
            </p:nvSpPr>
            <p:spPr>
              <a:xfrm>
                <a:off x="6752110" y="2677180"/>
                <a:ext cx="41069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sz="2800" smtClean="0">
                    <a:sym typeface="Symbol"/>
                  </a:rPr>
                  <a:t></a:t>
                </a:r>
                <a:endParaRPr lang="hu-HU" sz="2800" smtClean="0"/>
              </a:p>
            </p:txBody>
          </p:sp>
          <p:cxnSp>
            <p:nvCxnSpPr>
              <p:cNvPr id="25" name="Straight Connector 24"/>
              <p:cNvCxnSpPr/>
              <p:nvPr/>
            </p:nvCxnSpPr>
            <p:spPr bwMode="auto">
              <a:xfrm>
                <a:off x="5562600" y="3723620"/>
                <a:ext cx="762000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9" name="TextBox 28"/>
              <p:cNvSpPr txBox="1"/>
              <p:nvPr/>
            </p:nvSpPr>
            <p:spPr>
              <a:xfrm>
                <a:off x="5715000" y="320040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sz="2800" smtClean="0">
                    <a:sym typeface="Symbol"/>
                  </a:rPr>
                  <a:t></a:t>
                </a:r>
                <a:endParaRPr lang="hu-HU" sz="2800" smtClean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5181600" y="914400"/>
              <a:ext cx="2468946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3200" smtClean="0"/>
                <a:t>1x1 torus</a:t>
              </a:r>
            </a:p>
            <a:p>
              <a:r>
                <a:rPr lang="hu-HU" sz="3200">
                  <a:sym typeface="Symbol"/>
                </a:rPr>
                <a:t>,</a:t>
              </a:r>
              <a:r>
                <a:rPr lang="hu-HU" sz="3200">
                  <a:sym typeface="Symbol"/>
                </a:rPr>
                <a:t> </a:t>
              </a:r>
              <a:r>
                <a:rPr lang="hu-HU" sz="3200" smtClean="0">
                  <a:sym typeface="Symbol"/>
                </a:rPr>
                <a:t>irrational</a:t>
              </a:r>
              <a:endParaRPr lang="hu-HU" sz="320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648200" y="4876800"/>
              <a:ext cx="35317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3200" smtClean="0">
                  <a:solidFill>
                    <a:srgbClr val="072CCB"/>
                  </a:solidFill>
                </a:rPr>
                <a:t>components: grids</a:t>
              </a:r>
              <a:endParaRPr lang="hu-HU" sz="3200" smtClean="0">
                <a:solidFill>
                  <a:srgbClr val="072CCB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039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3200" smtClean="0">
                <a:cs typeface="Arial" charset="0"/>
              </a:rPr>
              <a:t>Graphing, examples</a:t>
            </a:r>
            <a:endParaRPr lang="hu-HU" sz="3200"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August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9E718B-478B-4554-9C13-D281783F4F0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3035188" y="772180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smtClean="0"/>
              <a:t>...</a:t>
            </a:r>
            <a:endParaRPr lang="hu-HU" sz="2800" smtClean="0"/>
          </a:p>
        </p:txBody>
      </p:sp>
      <p:sp>
        <p:nvSpPr>
          <p:cNvPr id="50" name="TextBox 49"/>
          <p:cNvSpPr txBox="1"/>
          <p:nvPr/>
        </p:nvSpPr>
        <p:spPr>
          <a:xfrm>
            <a:off x="1524000" y="762000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smtClean="0"/>
              <a:t>...</a:t>
            </a:r>
            <a:endParaRPr lang="hu-HU" sz="2800" smtClean="0"/>
          </a:p>
        </p:txBody>
      </p:sp>
      <p:grpSp>
        <p:nvGrpSpPr>
          <p:cNvPr id="57" name="Group 56"/>
          <p:cNvGrpSpPr/>
          <p:nvPr/>
        </p:nvGrpSpPr>
        <p:grpSpPr>
          <a:xfrm>
            <a:off x="381000" y="1066800"/>
            <a:ext cx="3797574" cy="4609578"/>
            <a:chOff x="647650" y="1066800"/>
            <a:chExt cx="3797574" cy="4609578"/>
          </a:xfrm>
        </p:grpSpPr>
        <p:cxnSp>
          <p:nvCxnSpPr>
            <p:cNvPr id="10" name="Straight Connector 9"/>
            <p:cNvCxnSpPr/>
            <p:nvPr/>
          </p:nvCxnSpPr>
          <p:spPr bwMode="auto">
            <a:xfrm>
              <a:off x="2514600" y="2819400"/>
              <a:ext cx="0" cy="106680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26" name="Group 25"/>
            <p:cNvGrpSpPr/>
            <p:nvPr/>
          </p:nvGrpSpPr>
          <p:grpSpPr>
            <a:xfrm>
              <a:off x="1066800" y="1295400"/>
              <a:ext cx="2920652" cy="1524000"/>
              <a:chOff x="1066800" y="1295400"/>
              <a:chExt cx="2920652" cy="1524000"/>
            </a:xfrm>
          </p:grpSpPr>
          <p:cxnSp>
            <p:nvCxnSpPr>
              <p:cNvPr id="7" name="Straight Connector 6"/>
              <p:cNvCxnSpPr/>
              <p:nvPr/>
            </p:nvCxnSpPr>
            <p:spPr bwMode="auto">
              <a:xfrm>
                <a:off x="1752600" y="1981200"/>
                <a:ext cx="762000" cy="83820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" name="Straight Connector 20"/>
              <p:cNvCxnSpPr/>
              <p:nvPr/>
            </p:nvCxnSpPr>
            <p:spPr bwMode="auto">
              <a:xfrm>
                <a:off x="1752600" y="1295400"/>
                <a:ext cx="0" cy="68580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" name="Straight Connector 21"/>
              <p:cNvCxnSpPr/>
              <p:nvPr/>
            </p:nvCxnSpPr>
            <p:spPr bwMode="auto">
              <a:xfrm rot="16200000">
                <a:off x="1409700" y="1638300"/>
                <a:ext cx="0" cy="68580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" name="Straight Connector 22"/>
              <p:cNvCxnSpPr/>
              <p:nvPr/>
            </p:nvCxnSpPr>
            <p:spPr bwMode="auto">
              <a:xfrm flipH="1">
                <a:off x="2514600" y="1968674"/>
                <a:ext cx="762000" cy="83820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" name="Straight Connector 23"/>
              <p:cNvCxnSpPr/>
              <p:nvPr/>
            </p:nvCxnSpPr>
            <p:spPr bwMode="auto">
              <a:xfrm>
                <a:off x="3276600" y="1295400"/>
                <a:ext cx="0" cy="68580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" name="Straight Connector 24"/>
              <p:cNvCxnSpPr/>
              <p:nvPr/>
            </p:nvCxnSpPr>
            <p:spPr bwMode="auto">
              <a:xfrm rot="16200000">
                <a:off x="3644552" y="1638300"/>
                <a:ext cx="0" cy="68580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7" name="Group 26"/>
            <p:cNvGrpSpPr/>
            <p:nvPr/>
          </p:nvGrpSpPr>
          <p:grpSpPr>
            <a:xfrm flipV="1">
              <a:off x="1079326" y="3886200"/>
              <a:ext cx="2920652" cy="1524000"/>
              <a:chOff x="1066800" y="1295400"/>
              <a:chExt cx="2920652" cy="1524000"/>
            </a:xfrm>
          </p:grpSpPr>
          <p:cxnSp>
            <p:nvCxnSpPr>
              <p:cNvPr id="28" name="Straight Connector 27"/>
              <p:cNvCxnSpPr/>
              <p:nvPr/>
            </p:nvCxnSpPr>
            <p:spPr bwMode="auto">
              <a:xfrm>
                <a:off x="1752600" y="1981200"/>
                <a:ext cx="762000" cy="83820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" name="Straight Connector 28"/>
              <p:cNvCxnSpPr/>
              <p:nvPr/>
            </p:nvCxnSpPr>
            <p:spPr bwMode="auto">
              <a:xfrm>
                <a:off x="1752600" y="1295400"/>
                <a:ext cx="0" cy="68580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" name="Straight Connector 29"/>
              <p:cNvCxnSpPr/>
              <p:nvPr/>
            </p:nvCxnSpPr>
            <p:spPr bwMode="auto">
              <a:xfrm rot="16200000">
                <a:off x="1409700" y="1638300"/>
                <a:ext cx="0" cy="68580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Straight Connector 30"/>
              <p:cNvCxnSpPr/>
              <p:nvPr/>
            </p:nvCxnSpPr>
            <p:spPr bwMode="auto">
              <a:xfrm flipH="1">
                <a:off x="2514600" y="1968674"/>
                <a:ext cx="762000" cy="83820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" name="Straight Connector 31"/>
              <p:cNvCxnSpPr/>
              <p:nvPr/>
            </p:nvCxnSpPr>
            <p:spPr bwMode="auto">
              <a:xfrm>
                <a:off x="3276600" y="1295400"/>
                <a:ext cx="0" cy="68580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" name="Straight Connector 32"/>
              <p:cNvCxnSpPr/>
              <p:nvPr/>
            </p:nvCxnSpPr>
            <p:spPr bwMode="auto">
              <a:xfrm rot="16200000">
                <a:off x="3644552" y="1638300"/>
                <a:ext cx="0" cy="68580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34" name="TextBox 33"/>
            <p:cNvSpPr txBox="1"/>
            <p:nvPr/>
          </p:nvSpPr>
          <p:spPr>
            <a:xfrm>
              <a:off x="2514600" y="2656562"/>
              <a:ext cx="3850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/>
                <a:t>0</a:t>
              </a:r>
              <a:endParaRPr lang="hu-HU" sz="2800" smtClean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120158" y="4191000"/>
              <a:ext cx="3850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/>
                <a:t>0</a:t>
              </a:r>
              <a:endParaRPr lang="hu-HU" sz="2800" smtClean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810000" y="4191000"/>
              <a:ext cx="3850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/>
                <a:t>0</a:t>
              </a:r>
              <a:endParaRPr lang="hu-HU" sz="2800" smtClean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124200" y="1905000"/>
              <a:ext cx="3850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/>
                <a:t>0</a:t>
              </a:r>
              <a:endParaRPr lang="hu-HU" sz="2800" smtClean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805958" y="1905000"/>
              <a:ext cx="3850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/>
                <a:t>0</a:t>
              </a:r>
              <a:endParaRPr lang="hu-HU" sz="2800" smtClean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914400" y="1905000"/>
              <a:ext cx="3850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/>
                <a:t>0</a:t>
              </a:r>
              <a:endParaRPr lang="hu-HU" sz="2800" smtClean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371600" y="1066800"/>
              <a:ext cx="3850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/>
                <a:t>0</a:t>
              </a:r>
              <a:endParaRPr lang="hu-HU" sz="2800" smtClean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524000" y="4277380"/>
              <a:ext cx="3850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/>
                <a:t>0</a:t>
              </a:r>
              <a:endParaRPr lang="hu-HU" sz="2800" smtClean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384126" y="5115580"/>
              <a:ext cx="3850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/>
                <a:t>0</a:t>
              </a:r>
              <a:endParaRPr lang="hu-HU" sz="2800" smtClean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910358" y="4734580"/>
              <a:ext cx="3850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/>
                <a:t>1</a:t>
              </a:r>
              <a:endParaRPr lang="hu-HU" sz="2800" smtClean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810000" y="4724400"/>
              <a:ext cx="3850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/>
                <a:t>1</a:t>
              </a:r>
              <a:endParaRPr lang="hu-HU" sz="2800" smtClean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301652" y="5105400"/>
              <a:ext cx="3850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/>
                <a:t>1</a:t>
              </a:r>
              <a:endParaRPr lang="hu-HU" sz="2800" smtClean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289126" y="1066800"/>
              <a:ext cx="3850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/>
                <a:t>1</a:t>
              </a:r>
              <a:endParaRPr lang="hu-HU" sz="2800" smtClean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527126" y="3583488"/>
              <a:ext cx="3850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/>
                <a:t>1</a:t>
              </a:r>
              <a:endParaRPr lang="hu-HU" sz="2800" smtClean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536526" y="1905000"/>
              <a:ext cx="3850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/>
                <a:t>1</a:t>
              </a:r>
              <a:endParaRPr lang="hu-HU" sz="2800" smtClean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47650" y="1600200"/>
              <a:ext cx="4828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/>
                <a:t>...</a:t>
              </a:r>
              <a:endParaRPr lang="hu-HU" sz="2800" smtClean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962400" y="1610380"/>
              <a:ext cx="4828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/>
                <a:t>...</a:t>
              </a:r>
              <a:endParaRPr lang="hu-HU" sz="2800" smtClean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962400" y="4353580"/>
              <a:ext cx="4828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/>
                <a:t>...</a:t>
              </a:r>
              <a:endParaRPr lang="hu-HU" sz="2800" smtClean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048000" y="5153158"/>
              <a:ext cx="4828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/>
                <a:t>...</a:t>
              </a:r>
              <a:endParaRPr lang="hu-HU" sz="2800" smtClean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536526" y="5142720"/>
              <a:ext cx="4828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/>
                <a:t>...</a:t>
              </a:r>
              <a:endParaRPr lang="hu-HU" sz="2800" smtClean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47650" y="4353580"/>
              <a:ext cx="4828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/>
                <a:t>...</a:t>
              </a:r>
              <a:endParaRPr lang="hu-HU" sz="2800" smtClean="0"/>
            </a:p>
          </p:txBody>
        </p:sp>
      </p:grpSp>
      <p:sp>
        <p:nvSpPr>
          <p:cNvPr id="95" name="Oval 94"/>
          <p:cNvSpPr/>
          <p:nvPr/>
        </p:nvSpPr>
        <p:spPr bwMode="auto">
          <a:xfrm>
            <a:off x="2197274" y="2718148"/>
            <a:ext cx="114350" cy="11435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101" name="Group 100"/>
          <p:cNvGrpSpPr/>
          <p:nvPr/>
        </p:nvGrpSpPr>
        <p:grpSpPr>
          <a:xfrm>
            <a:off x="3505200" y="1066800"/>
            <a:ext cx="5334000" cy="4609578"/>
            <a:chOff x="3505200" y="1066800"/>
            <a:chExt cx="5334000" cy="4609578"/>
          </a:xfrm>
        </p:grpSpPr>
        <p:grpSp>
          <p:nvGrpSpPr>
            <p:cNvPr id="100" name="Group 99"/>
            <p:cNvGrpSpPr/>
            <p:nvPr/>
          </p:nvGrpSpPr>
          <p:grpSpPr>
            <a:xfrm>
              <a:off x="5041626" y="1066800"/>
              <a:ext cx="3797574" cy="4609578"/>
              <a:chOff x="5041626" y="1066800"/>
              <a:chExt cx="3797574" cy="4609578"/>
            </a:xfrm>
          </p:grpSpPr>
          <p:grpSp>
            <p:nvGrpSpPr>
              <p:cNvPr id="58" name="Group 57"/>
              <p:cNvGrpSpPr/>
              <p:nvPr/>
            </p:nvGrpSpPr>
            <p:grpSpPr>
              <a:xfrm>
                <a:off x="5041626" y="1066800"/>
                <a:ext cx="3797574" cy="4609578"/>
                <a:chOff x="647650" y="1066800"/>
                <a:chExt cx="3797574" cy="4609578"/>
              </a:xfrm>
            </p:grpSpPr>
            <p:cxnSp>
              <p:nvCxnSpPr>
                <p:cNvPr id="59" name="Straight Connector 58"/>
                <p:cNvCxnSpPr/>
                <p:nvPr/>
              </p:nvCxnSpPr>
              <p:spPr bwMode="auto">
                <a:xfrm>
                  <a:off x="2514600" y="2819400"/>
                  <a:ext cx="0" cy="1066800"/>
                </a:xfrm>
                <a:prstGeom prst="line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grpSp>
              <p:nvGrpSpPr>
                <p:cNvPr id="60" name="Group 59"/>
                <p:cNvGrpSpPr/>
                <p:nvPr/>
              </p:nvGrpSpPr>
              <p:grpSpPr>
                <a:xfrm>
                  <a:off x="1066800" y="1295400"/>
                  <a:ext cx="2920652" cy="1524000"/>
                  <a:chOff x="1066800" y="1295400"/>
                  <a:chExt cx="2920652" cy="1524000"/>
                </a:xfrm>
              </p:grpSpPr>
              <p:cxnSp>
                <p:nvCxnSpPr>
                  <p:cNvPr id="89" name="Straight Connector 88"/>
                  <p:cNvCxnSpPr/>
                  <p:nvPr/>
                </p:nvCxnSpPr>
                <p:spPr bwMode="auto">
                  <a:xfrm>
                    <a:off x="1752600" y="1981200"/>
                    <a:ext cx="762000" cy="83820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90" name="Straight Connector 89"/>
                  <p:cNvCxnSpPr/>
                  <p:nvPr/>
                </p:nvCxnSpPr>
                <p:spPr bwMode="auto">
                  <a:xfrm>
                    <a:off x="1752600" y="1295400"/>
                    <a:ext cx="0" cy="68580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91" name="Straight Connector 90"/>
                  <p:cNvCxnSpPr/>
                  <p:nvPr/>
                </p:nvCxnSpPr>
                <p:spPr bwMode="auto">
                  <a:xfrm rot="16200000">
                    <a:off x="1409700" y="1638300"/>
                    <a:ext cx="0" cy="68580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92" name="Straight Connector 91"/>
                  <p:cNvCxnSpPr/>
                  <p:nvPr/>
                </p:nvCxnSpPr>
                <p:spPr bwMode="auto">
                  <a:xfrm flipH="1">
                    <a:off x="2514600" y="1968674"/>
                    <a:ext cx="762000" cy="83820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93" name="Straight Connector 92"/>
                  <p:cNvCxnSpPr/>
                  <p:nvPr/>
                </p:nvCxnSpPr>
                <p:spPr bwMode="auto">
                  <a:xfrm>
                    <a:off x="3276600" y="1295400"/>
                    <a:ext cx="0" cy="68580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94" name="Straight Connector 93"/>
                  <p:cNvCxnSpPr/>
                  <p:nvPr/>
                </p:nvCxnSpPr>
                <p:spPr bwMode="auto">
                  <a:xfrm rot="16200000">
                    <a:off x="3644552" y="1638300"/>
                    <a:ext cx="0" cy="68580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61" name="Group 60"/>
                <p:cNvGrpSpPr/>
                <p:nvPr/>
              </p:nvGrpSpPr>
              <p:grpSpPr>
                <a:xfrm flipV="1">
                  <a:off x="1079326" y="3886200"/>
                  <a:ext cx="2920652" cy="1524000"/>
                  <a:chOff x="1066800" y="1295400"/>
                  <a:chExt cx="2920652" cy="1524000"/>
                </a:xfrm>
              </p:grpSpPr>
              <p:cxnSp>
                <p:nvCxnSpPr>
                  <p:cNvPr id="83" name="Straight Connector 82"/>
                  <p:cNvCxnSpPr/>
                  <p:nvPr/>
                </p:nvCxnSpPr>
                <p:spPr bwMode="auto">
                  <a:xfrm>
                    <a:off x="1752600" y="1981200"/>
                    <a:ext cx="762000" cy="83820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84" name="Straight Connector 83"/>
                  <p:cNvCxnSpPr/>
                  <p:nvPr/>
                </p:nvCxnSpPr>
                <p:spPr bwMode="auto">
                  <a:xfrm>
                    <a:off x="1752600" y="1295400"/>
                    <a:ext cx="0" cy="68580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85" name="Straight Connector 84"/>
                  <p:cNvCxnSpPr/>
                  <p:nvPr/>
                </p:nvCxnSpPr>
                <p:spPr bwMode="auto">
                  <a:xfrm rot="16200000">
                    <a:off x="1409700" y="1638300"/>
                    <a:ext cx="0" cy="68580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86" name="Straight Connector 85"/>
                  <p:cNvCxnSpPr/>
                  <p:nvPr/>
                </p:nvCxnSpPr>
                <p:spPr bwMode="auto">
                  <a:xfrm flipH="1">
                    <a:off x="2514600" y="1968674"/>
                    <a:ext cx="762000" cy="83820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87" name="Straight Connector 86"/>
                  <p:cNvCxnSpPr/>
                  <p:nvPr/>
                </p:nvCxnSpPr>
                <p:spPr bwMode="auto">
                  <a:xfrm>
                    <a:off x="3276600" y="1295400"/>
                    <a:ext cx="0" cy="68580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88" name="Straight Connector 87"/>
                  <p:cNvCxnSpPr/>
                  <p:nvPr/>
                </p:nvCxnSpPr>
                <p:spPr bwMode="auto">
                  <a:xfrm rot="16200000">
                    <a:off x="3644552" y="1638300"/>
                    <a:ext cx="0" cy="68580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sp>
              <p:nvSpPr>
                <p:cNvPr id="62" name="TextBox 61"/>
                <p:cNvSpPr txBox="1"/>
                <p:nvPr/>
              </p:nvSpPr>
              <p:spPr>
                <a:xfrm>
                  <a:off x="2514600" y="2656562"/>
                  <a:ext cx="38504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0</a:t>
                  </a:r>
                  <a:endParaRPr lang="hu-HU" sz="2800" smtClean="0"/>
                </a:p>
              </p:txBody>
            </p:sp>
            <p:sp>
              <p:nvSpPr>
                <p:cNvPr id="63" name="TextBox 62"/>
                <p:cNvSpPr txBox="1"/>
                <p:nvPr/>
              </p:nvSpPr>
              <p:spPr>
                <a:xfrm>
                  <a:off x="3120158" y="4191000"/>
                  <a:ext cx="38504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0</a:t>
                  </a:r>
                  <a:endParaRPr lang="hu-HU" sz="2800" smtClean="0"/>
                </a:p>
              </p:txBody>
            </p:sp>
            <p:sp>
              <p:nvSpPr>
                <p:cNvPr id="64" name="TextBox 63"/>
                <p:cNvSpPr txBox="1"/>
                <p:nvPr/>
              </p:nvSpPr>
              <p:spPr>
                <a:xfrm>
                  <a:off x="3810000" y="4191000"/>
                  <a:ext cx="38504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0</a:t>
                  </a:r>
                  <a:endParaRPr lang="hu-HU" sz="2800" smtClean="0"/>
                </a:p>
              </p:txBody>
            </p:sp>
            <p:sp>
              <p:nvSpPr>
                <p:cNvPr id="65" name="TextBox 64"/>
                <p:cNvSpPr txBox="1"/>
                <p:nvPr/>
              </p:nvSpPr>
              <p:spPr>
                <a:xfrm>
                  <a:off x="3124200" y="1905000"/>
                  <a:ext cx="38504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0</a:t>
                  </a:r>
                  <a:endParaRPr lang="hu-HU" sz="2800" smtClean="0"/>
                </a:p>
              </p:txBody>
            </p:sp>
            <p:sp>
              <p:nvSpPr>
                <p:cNvPr id="66" name="TextBox 65"/>
                <p:cNvSpPr txBox="1"/>
                <p:nvPr/>
              </p:nvSpPr>
              <p:spPr>
                <a:xfrm>
                  <a:off x="3805958" y="1905000"/>
                  <a:ext cx="38504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0</a:t>
                  </a:r>
                  <a:endParaRPr lang="hu-HU" sz="2800" smtClean="0"/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914400" y="1905000"/>
                  <a:ext cx="38504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0</a:t>
                  </a:r>
                  <a:endParaRPr lang="hu-HU" sz="2800" smtClean="0"/>
                </a:p>
              </p:txBody>
            </p:sp>
            <p:sp>
              <p:nvSpPr>
                <p:cNvPr id="68" name="TextBox 67"/>
                <p:cNvSpPr txBox="1"/>
                <p:nvPr/>
              </p:nvSpPr>
              <p:spPr>
                <a:xfrm>
                  <a:off x="1371600" y="1066800"/>
                  <a:ext cx="38504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0</a:t>
                  </a:r>
                  <a:endParaRPr lang="hu-HU" sz="2800" smtClean="0"/>
                </a:p>
              </p:txBody>
            </p:sp>
            <p:sp>
              <p:nvSpPr>
                <p:cNvPr id="69" name="TextBox 68"/>
                <p:cNvSpPr txBox="1"/>
                <p:nvPr/>
              </p:nvSpPr>
              <p:spPr>
                <a:xfrm>
                  <a:off x="1524000" y="4277380"/>
                  <a:ext cx="38504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0</a:t>
                  </a:r>
                  <a:endParaRPr lang="hu-HU" sz="2800" smtClean="0"/>
                </a:p>
              </p:txBody>
            </p:sp>
            <p:sp>
              <p:nvSpPr>
                <p:cNvPr id="70" name="TextBox 69"/>
                <p:cNvSpPr txBox="1"/>
                <p:nvPr/>
              </p:nvSpPr>
              <p:spPr>
                <a:xfrm>
                  <a:off x="1384126" y="5115580"/>
                  <a:ext cx="38504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0</a:t>
                  </a:r>
                  <a:endParaRPr lang="hu-HU" sz="2800" smtClean="0"/>
                </a:p>
              </p:txBody>
            </p:sp>
            <p:sp>
              <p:nvSpPr>
                <p:cNvPr id="71" name="TextBox 70"/>
                <p:cNvSpPr txBox="1"/>
                <p:nvPr/>
              </p:nvSpPr>
              <p:spPr>
                <a:xfrm>
                  <a:off x="910358" y="4734580"/>
                  <a:ext cx="38504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1</a:t>
                  </a:r>
                  <a:endParaRPr lang="hu-HU" sz="2800" smtClean="0"/>
                </a:p>
              </p:txBody>
            </p:sp>
            <p:sp>
              <p:nvSpPr>
                <p:cNvPr id="72" name="TextBox 71"/>
                <p:cNvSpPr txBox="1"/>
                <p:nvPr/>
              </p:nvSpPr>
              <p:spPr>
                <a:xfrm>
                  <a:off x="3810000" y="4724400"/>
                  <a:ext cx="38504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1</a:t>
                  </a:r>
                  <a:endParaRPr lang="hu-HU" sz="2800" smtClean="0"/>
                </a:p>
              </p:txBody>
            </p:sp>
            <p:sp>
              <p:nvSpPr>
                <p:cNvPr id="73" name="TextBox 72"/>
                <p:cNvSpPr txBox="1"/>
                <p:nvPr/>
              </p:nvSpPr>
              <p:spPr>
                <a:xfrm>
                  <a:off x="3301652" y="5105400"/>
                  <a:ext cx="38504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1</a:t>
                  </a:r>
                  <a:endParaRPr lang="hu-HU" sz="2800" smtClean="0"/>
                </a:p>
              </p:txBody>
            </p:sp>
            <p:sp>
              <p:nvSpPr>
                <p:cNvPr id="74" name="TextBox 73"/>
                <p:cNvSpPr txBox="1"/>
                <p:nvPr/>
              </p:nvSpPr>
              <p:spPr>
                <a:xfrm>
                  <a:off x="3289126" y="1066800"/>
                  <a:ext cx="38504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1</a:t>
                  </a:r>
                  <a:endParaRPr lang="hu-HU" sz="2800" smtClean="0"/>
                </a:p>
              </p:txBody>
            </p:sp>
            <p:sp>
              <p:nvSpPr>
                <p:cNvPr id="75" name="TextBox 74"/>
                <p:cNvSpPr txBox="1"/>
                <p:nvPr/>
              </p:nvSpPr>
              <p:spPr>
                <a:xfrm>
                  <a:off x="2527126" y="3583488"/>
                  <a:ext cx="38504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1</a:t>
                  </a:r>
                  <a:endParaRPr lang="hu-HU" sz="2800" smtClean="0"/>
                </a:p>
              </p:txBody>
            </p:sp>
            <p:sp>
              <p:nvSpPr>
                <p:cNvPr id="76" name="TextBox 75"/>
                <p:cNvSpPr txBox="1"/>
                <p:nvPr/>
              </p:nvSpPr>
              <p:spPr>
                <a:xfrm>
                  <a:off x="1536526" y="1905000"/>
                  <a:ext cx="38504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1</a:t>
                  </a:r>
                  <a:endParaRPr lang="hu-HU" sz="2800" smtClean="0"/>
                </a:p>
              </p:txBody>
            </p:sp>
            <p:sp>
              <p:nvSpPr>
                <p:cNvPr id="77" name="TextBox 76"/>
                <p:cNvSpPr txBox="1"/>
                <p:nvPr/>
              </p:nvSpPr>
              <p:spPr>
                <a:xfrm>
                  <a:off x="647650" y="1600200"/>
                  <a:ext cx="482824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...</a:t>
                  </a:r>
                  <a:endParaRPr lang="hu-HU" sz="2800" smtClean="0"/>
                </a:p>
              </p:txBody>
            </p:sp>
            <p:sp>
              <p:nvSpPr>
                <p:cNvPr id="78" name="TextBox 77"/>
                <p:cNvSpPr txBox="1"/>
                <p:nvPr/>
              </p:nvSpPr>
              <p:spPr>
                <a:xfrm>
                  <a:off x="3962400" y="1610380"/>
                  <a:ext cx="482824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...</a:t>
                  </a:r>
                  <a:endParaRPr lang="hu-HU" sz="2800" smtClean="0"/>
                </a:p>
              </p:txBody>
            </p:sp>
            <p:sp>
              <p:nvSpPr>
                <p:cNvPr id="79" name="TextBox 78"/>
                <p:cNvSpPr txBox="1"/>
                <p:nvPr/>
              </p:nvSpPr>
              <p:spPr>
                <a:xfrm>
                  <a:off x="3962400" y="4353580"/>
                  <a:ext cx="482824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...</a:t>
                  </a:r>
                  <a:endParaRPr lang="hu-HU" sz="2800" smtClean="0"/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3048000" y="5153158"/>
                  <a:ext cx="482824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...</a:t>
                  </a:r>
                  <a:endParaRPr lang="hu-HU" sz="2800" smtClean="0"/>
                </a:p>
              </p:txBody>
            </p:sp>
            <p:sp>
              <p:nvSpPr>
                <p:cNvPr id="81" name="TextBox 80"/>
                <p:cNvSpPr txBox="1"/>
                <p:nvPr/>
              </p:nvSpPr>
              <p:spPr>
                <a:xfrm>
                  <a:off x="1536526" y="5142720"/>
                  <a:ext cx="482824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...</a:t>
                  </a:r>
                  <a:endParaRPr lang="hu-HU" sz="2800" smtClean="0"/>
                </a:p>
              </p:txBody>
            </p:sp>
            <p:sp>
              <p:nvSpPr>
                <p:cNvPr id="82" name="TextBox 81"/>
                <p:cNvSpPr txBox="1"/>
                <p:nvPr/>
              </p:nvSpPr>
              <p:spPr>
                <a:xfrm>
                  <a:off x="647650" y="4353580"/>
                  <a:ext cx="482824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2800" smtClean="0"/>
                    <a:t>...</a:t>
                  </a:r>
                  <a:endParaRPr lang="hu-HU" sz="2800" smtClean="0"/>
                </a:p>
              </p:txBody>
            </p:sp>
          </p:grpSp>
          <p:sp>
            <p:nvSpPr>
              <p:cNvPr id="96" name="Oval 95"/>
              <p:cNvSpPr/>
              <p:nvPr/>
            </p:nvSpPr>
            <p:spPr bwMode="auto">
              <a:xfrm>
                <a:off x="6858000" y="3873100"/>
                <a:ext cx="114350" cy="114352"/>
              </a:xfrm>
              <a:prstGeom prst="ellipse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u-HU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97" name="TextBox 96"/>
            <p:cNvSpPr txBox="1"/>
            <p:nvPr/>
          </p:nvSpPr>
          <p:spPr>
            <a:xfrm>
              <a:off x="3505200" y="3124200"/>
              <a:ext cx="224452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>
                  <a:solidFill>
                    <a:srgbClr val="072CCB"/>
                  </a:solidFill>
                </a:rPr>
                <a:t>connected to</a:t>
              </a:r>
              <a:endParaRPr lang="hu-HU" sz="2800" smtClean="0">
                <a:solidFill>
                  <a:srgbClr val="072CCB"/>
                </a:solidFill>
              </a:endParaRPr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7441976" y="772180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smtClean="0"/>
              <a:t>...</a:t>
            </a:r>
            <a:endParaRPr lang="hu-HU" sz="2800" smtClean="0"/>
          </a:p>
        </p:txBody>
      </p:sp>
      <p:sp>
        <p:nvSpPr>
          <p:cNvPr id="99" name="TextBox 98"/>
          <p:cNvSpPr txBox="1"/>
          <p:nvPr/>
        </p:nvSpPr>
        <p:spPr>
          <a:xfrm>
            <a:off x="5930788" y="762000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smtClean="0"/>
              <a:t>...</a:t>
            </a:r>
            <a:endParaRPr lang="hu-HU" sz="2800" smtClean="0"/>
          </a:p>
        </p:txBody>
      </p:sp>
    </p:spTree>
    <p:extLst>
      <p:ext uri="{BB962C8B-B14F-4D97-AF65-F5344CB8AC3E}">
        <p14:creationId xmlns:p14="http://schemas.microsoft.com/office/powerpoint/2010/main" val="132165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3200" smtClean="0">
                <a:cs typeface="Arial" charset="0"/>
              </a:rPr>
              <a:t>Local equivalence, definition</a:t>
            </a:r>
            <a:endParaRPr lang="hu-HU" sz="3200"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August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9E718B-478B-4554-9C13-D281783F4F0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33400" y="1066800"/>
            <a:ext cx="55338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i="1" smtClean="0"/>
              <a:t>x</a:t>
            </a:r>
            <a:r>
              <a:rPr lang="hu-HU" sz="3200" smtClean="0">
                <a:sym typeface="Symbol"/>
              </a:rPr>
              <a:t></a:t>
            </a:r>
            <a:r>
              <a:rPr lang="hu-HU" sz="3200" i="1" smtClean="0">
                <a:sym typeface="Symbol"/>
              </a:rPr>
              <a:t>V</a:t>
            </a:r>
            <a:r>
              <a:rPr lang="hu-HU" sz="3200" smtClean="0">
                <a:sym typeface="Symbol"/>
              </a:rPr>
              <a:t>   </a:t>
            </a:r>
            <a:r>
              <a:rPr lang="hu-HU" sz="3200" smtClean="0">
                <a:sym typeface="Euclid Extra"/>
              </a:rPr>
              <a:t>   </a:t>
            </a:r>
            <a:r>
              <a:rPr lang="hu-HU" sz="3200" i="1" smtClean="0">
                <a:solidFill>
                  <a:srgbClr val="072CCB"/>
                </a:solidFill>
                <a:sym typeface="Euclid Extra"/>
              </a:rPr>
              <a:t>G</a:t>
            </a:r>
            <a:r>
              <a:rPr lang="hu-HU" sz="3200" i="1" baseline="-25000" smtClean="0">
                <a:solidFill>
                  <a:srgbClr val="072CCB"/>
                </a:solidFill>
                <a:sym typeface="Euclid Extra"/>
              </a:rPr>
              <a:t>x</a:t>
            </a:r>
            <a:r>
              <a:rPr lang="hu-HU" sz="3200" smtClean="0">
                <a:solidFill>
                  <a:srgbClr val="072CCB"/>
                </a:solidFill>
                <a:sym typeface="Euclid Extra"/>
              </a:rPr>
              <a:t>: component of </a:t>
            </a:r>
            <a:r>
              <a:rPr lang="hu-HU" sz="3200" i="1" smtClean="0">
                <a:solidFill>
                  <a:srgbClr val="072CCB"/>
                </a:solidFill>
                <a:sym typeface="Euclid Extra"/>
              </a:rPr>
              <a:t>x</a:t>
            </a:r>
            <a:endParaRPr lang="hu-HU" sz="3200" i="1" baseline="-25000" smtClean="0">
              <a:solidFill>
                <a:srgbClr val="072CCB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33400" y="1929825"/>
            <a:ext cx="842570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smtClean="0"/>
              <a:t>uniform random </a:t>
            </a:r>
            <a:r>
              <a:rPr lang="hu-HU" sz="3200" i="1" smtClean="0"/>
              <a:t>x  </a:t>
            </a:r>
            <a:r>
              <a:rPr lang="hu-HU" sz="3200" smtClean="0">
                <a:sym typeface="Euclid Extra"/>
              </a:rPr>
              <a:t>   </a:t>
            </a:r>
            <a:r>
              <a:rPr lang="hu-HU" sz="3200" i="1" smtClean="0">
                <a:solidFill>
                  <a:srgbClr val="072CCB"/>
                </a:solidFill>
                <a:sym typeface="Euclid Extra"/>
              </a:rPr>
              <a:t>G</a:t>
            </a:r>
            <a:r>
              <a:rPr lang="hu-HU" sz="3200" i="1" baseline="-25000" smtClean="0">
                <a:solidFill>
                  <a:srgbClr val="072CCB"/>
                </a:solidFill>
                <a:sym typeface="Euclid Extra"/>
              </a:rPr>
              <a:t>x</a:t>
            </a:r>
            <a:r>
              <a:rPr lang="hu-HU" sz="3200" smtClean="0">
                <a:solidFill>
                  <a:srgbClr val="072CCB"/>
                </a:solidFill>
                <a:sym typeface="Euclid Extra"/>
              </a:rPr>
              <a:t>: random connected</a:t>
            </a:r>
          </a:p>
          <a:p>
            <a:r>
              <a:rPr lang="hu-HU" sz="3200">
                <a:solidFill>
                  <a:srgbClr val="072CCB"/>
                </a:solidFill>
                <a:sym typeface="Euclid Extra"/>
              </a:rPr>
              <a:t>	</a:t>
            </a:r>
            <a:r>
              <a:rPr lang="hu-HU" sz="3200" smtClean="0">
                <a:solidFill>
                  <a:srgbClr val="072CCB"/>
                </a:solidFill>
                <a:sym typeface="Euclid Extra"/>
              </a:rPr>
              <a:t>				  </a:t>
            </a:r>
            <a:r>
              <a:rPr lang="hu-HU" sz="3200" smtClean="0">
                <a:solidFill>
                  <a:srgbClr val="072CCB"/>
                </a:solidFill>
                <a:sym typeface="Euclid Extra"/>
              </a:rPr>
              <a:t>rooted (countable)</a:t>
            </a:r>
          </a:p>
          <a:p>
            <a:r>
              <a:rPr lang="hu-HU" sz="3200" baseline="-25000">
                <a:solidFill>
                  <a:srgbClr val="072CCB"/>
                </a:solidFill>
                <a:sym typeface="Euclid Extra"/>
              </a:rPr>
              <a:t>	</a:t>
            </a:r>
            <a:r>
              <a:rPr lang="hu-HU" sz="3200" baseline="-25000" smtClean="0">
                <a:solidFill>
                  <a:srgbClr val="072CCB"/>
                </a:solidFill>
                <a:sym typeface="Euclid Extra"/>
              </a:rPr>
              <a:t>		</a:t>
            </a:r>
            <a:r>
              <a:rPr lang="hu-HU" sz="3200" smtClean="0">
                <a:solidFill>
                  <a:srgbClr val="072CCB"/>
                </a:solidFill>
                <a:sym typeface="Euclid Extra"/>
              </a:rPr>
              <a:t>		  graph</a:t>
            </a:r>
            <a:endParaRPr lang="hu-HU" sz="3200" smtClean="0">
              <a:solidFill>
                <a:srgbClr val="072CCB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4069140"/>
            <a:ext cx="774603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i="1" smtClean="0"/>
              <a:t>G</a:t>
            </a:r>
            <a:r>
              <a:rPr lang="hu-HU" sz="3200" baseline="-25000" smtClean="0"/>
              <a:t>1</a:t>
            </a:r>
            <a:r>
              <a:rPr lang="hu-HU" sz="3200" smtClean="0"/>
              <a:t>, </a:t>
            </a:r>
            <a:r>
              <a:rPr lang="hu-HU" sz="3200" i="1" smtClean="0"/>
              <a:t>G</a:t>
            </a:r>
            <a:r>
              <a:rPr lang="hu-HU" sz="3200" baseline="-25000" smtClean="0"/>
              <a:t>2</a:t>
            </a:r>
            <a:r>
              <a:rPr lang="hu-HU" sz="3200" smtClean="0"/>
              <a:t> locally equivalent: </a:t>
            </a:r>
          </a:p>
          <a:p>
            <a:r>
              <a:rPr lang="hu-HU" sz="3200"/>
              <a:t>	</a:t>
            </a:r>
            <a:r>
              <a:rPr lang="hu-HU" sz="3200" smtClean="0"/>
              <a:t>	</a:t>
            </a:r>
            <a:r>
              <a:rPr lang="hu-HU" sz="3200" smtClean="0">
                <a:solidFill>
                  <a:srgbClr val="072CCB"/>
                </a:solidFill>
              </a:rPr>
              <a:t>distributions of (</a:t>
            </a:r>
            <a:r>
              <a:rPr lang="hu-HU" sz="3200" i="1" smtClean="0">
                <a:solidFill>
                  <a:srgbClr val="072CCB"/>
                </a:solidFill>
              </a:rPr>
              <a:t>G</a:t>
            </a:r>
            <a:r>
              <a:rPr lang="hu-HU" sz="3200" baseline="-25000" smtClean="0">
                <a:solidFill>
                  <a:srgbClr val="072CCB"/>
                </a:solidFill>
              </a:rPr>
              <a:t>1</a:t>
            </a:r>
            <a:r>
              <a:rPr lang="hu-HU" sz="3200" smtClean="0">
                <a:solidFill>
                  <a:srgbClr val="072CCB"/>
                </a:solidFill>
              </a:rPr>
              <a:t>)</a:t>
            </a:r>
            <a:r>
              <a:rPr lang="hu-HU" sz="3200" i="1" baseline="-25000" smtClean="0">
                <a:solidFill>
                  <a:srgbClr val="072CCB"/>
                </a:solidFill>
              </a:rPr>
              <a:t>x</a:t>
            </a:r>
            <a:r>
              <a:rPr lang="hu-HU" sz="3200" smtClean="0">
                <a:solidFill>
                  <a:srgbClr val="072CCB"/>
                </a:solidFill>
              </a:rPr>
              <a:t> and (</a:t>
            </a:r>
            <a:r>
              <a:rPr lang="hu-HU" sz="3200" i="1" smtClean="0">
                <a:solidFill>
                  <a:srgbClr val="072CCB"/>
                </a:solidFill>
              </a:rPr>
              <a:t>G</a:t>
            </a:r>
            <a:r>
              <a:rPr lang="hu-HU" sz="3200" baseline="-25000" smtClean="0">
                <a:solidFill>
                  <a:srgbClr val="072CCB"/>
                </a:solidFill>
              </a:rPr>
              <a:t>2</a:t>
            </a:r>
            <a:r>
              <a:rPr lang="hu-HU" sz="3200" smtClean="0">
                <a:solidFill>
                  <a:srgbClr val="072CCB"/>
                </a:solidFill>
              </a:rPr>
              <a:t>)</a:t>
            </a:r>
            <a:r>
              <a:rPr lang="hu-HU" sz="3200" i="1" baseline="-25000" smtClean="0">
                <a:solidFill>
                  <a:srgbClr val="072CCB"/>
                </a:solidFill>
              </a:rPr>
              <a:t>x</a:t>
            </a:r>
          </a:p>
          <a:p>
            <a:r>
              <a:rPr lang="hu-HU" sz="3200">
                <a:solidFill>
                  <a:srgbClr val="072CCB"/>
                </a:solidFill>
              </a:rPr>
              <a:t>	</a:t>
            </a:r>
            <a:r>
              <a:rPr lang="hu-HU" sz="3200" smtClean="0">
                <a:solidFill>
                  <a:srgbClr val="072CCB"/>
                </a:solidFill>
              </a:rPr>
              <a:t>	are the same</a:t>
            </a:r>
            <a:endParaRPr lang="hu-HU" sz="3200" smtClean="0">
              <a:solidFill>
                <a:srgbClr val="072CCB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9200" y="3541693"/>
            <a:ext cx="36968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smtClean="0">
                <a:solidFill>
                  <a:srgbClr val="008000"/>
                </a:solidFill>
              </a:rPr>
              <a:t>= unimodular </a:t>
            </a:r>
            <a:r>
              <a:rPr lang="hu-HU" sz="2800">
                <a:solidFill>
                  <a:srgbClr val="008000"/>
                </a:solidFill>
              </a:rPr>
              <a:t>random </a:t>
            </a:r>
            <a:endParaRPr lang="hu-HU" sz="2800" smtClean="0">
              <a:solidFill>
                <a:srgbClr val="008000"/>
              </a:solidFill>
            </a:endParaRPr>
          </a:p>
          <a:p>
            <a:r>
              <a:rPr lang="hu-HU" sz="2800">
                <a:solidFill>
                  <a:srgbClr val="008000"/>
                </a:solidFill>
              </a:rPr>
              <a:t> </a:t>
            </a:r>
            <a:r>
              <a:rPr lang="hu-HU" sz="2800" smtClean="0">
                <a:solidFill>
                  <a:srgbClr val="008000"/>
                </a:solidFill>
              </a:rPr>
              <a:t>  network</a:t>
            </a:r>
            <a:endParaRPr lang="hu-HU" sz="2800" smtClean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830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3200" smtClean="0">
                <a:cs typeface="Arial" charset="0"/>
              </a:rPr>
              <a:t>Local isomorphism, definition</a:t>
            </a:r>
            <a:endParaRPr lang="hu-HU" sz="3200"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August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9E718B-478B-4554-9C13-D281783F4F0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09600" y="1295400"/>
            <a:ext cx="7015062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i="1" smtClean="0">
                <a:sym typeface="Symbol"/>
              </a:rPr>
              <a:t> </a:t>
            </a:r>
            <a:r>
              <a:rPr lang="hu-HU" sz="3200" smtClean="0">
                <a:sym typeface="Symbol"/>
              </a:rPr>
              <a:t>:</a:t>
            </a:r>
            <a:r>
              <a:rPr lang="hu-HU" sz="3200" i="1" smtClean="0">
                <a:sym typeface="Symbol"/>
              </a:rPr>
              <a:t> V</a:t>
            </a:r>
            <a:r>
              <a:rPr lang="hu-HU" sz="3200" smtClean="0">
                <a:sym typeface="Symbol"/>
              </a:rPr>
              <a:t>(</a:t>
            </a:r>
            <a:r>
              <a:rPr lang="hu-HU" sz="3200" i="1" smtClean="0"/>
              <a:t>G</a:t>
            </a:r>
            <a:r>
              <a:rPr lang="hu-HU" sz="3200" baseline="-25000" smtClean="0"/>
              <a:t>1</a:t>
            </a:r>
            <a:r>
              <a:rPr lang="hu-HU" sz="3200" smtClean="0"/>
              <a:t>)</a:t>
            </a:r>
            <a:r>
              <a:rPr lang="hu-HU" sz="3200" baseline="-25000" smtClean="0"/>
              <a:t> </a:t>
            </a:r>
            <a:r>
              <a:rPr lang="hu-HU" sz="3200" smtClean="0">
                <a:sym typeface="Symbol"/>
              </a:rPr>
              <a:t></a:t>
            </a:r>
            <a:r>
              <a:rPr lang="hu-HU" sz="3200" smtClean="0"/>
              <a:t> </a:t>
            </a:r>
            <a:r>
              <a:rPr lang="hu-HU" sz="3200" i="1" smtClean="0"/>
              <a:t>V</a:t>
            </a:r>
            <a:r>
              <a:rPr lang="hu-HU" sz="3200" smtClean="0"/>
              <a:t>(</a:t>
            </a:r>
            <a:r>
              <a:rPr lang="hu-HU" sz="3200" i="1" smtClean="0"/>
              <a:t>G</a:t>
            </a:r>
            <a:r>
              <a:rPr lang="hu-HU" sz="3200" baseline="-25000" smtClean="0"/>
              <a:t>2</a:t>
            </a:r>
            <a:r>
              <a:rPr lang="hu-HU" sz="3200" smtClean="0"/>
              <a:t>) local isomorphism:</a:t>
            </a:r>
          </a:p>
          <a:p>
            <a:r>
              <a:rPr lang="hu-HU" sz="3200"/>
              <a:t>	</a:t>
            </a:r>
            <a:r>
              <a:rPr lang="hu-HU" sz="3200" smtClean="0"/>
              <a:t>	</a:t>
            </a:r>
            <a:r>
              <a:rPr lang="hu-HU" sz="3200" smtClean="0">
                <a:solidFill>
                  <a:srgbClr val="072CCB"/>
                </a:solidFill>
              </a:rPr>
              <a:t>measure preserving and</a:t>
            </a:r>
            <a:r>
              <a:rPr lang="hu-HU" sz="3200" smtClean="0">
                <a:solidFill>
                  <a:srgbClr val="072CCB"/>
                </a:solidFill>
              </a:rPr>
              <a:t> </a:t>
            </a:r>
          </a:p>
          <a:p>
            <a:r>
              <a:rPr lang="hu-HU" sz="3200"/>
              <a:t>	</a:t>
            </a:r>
            <a:r>
              <a:rPr lang="hu-HU" sz="3200" smtClean="0"/>
              <a:t>	</a:t>
            </a:r>
            <a:r>
              <a:rPr lang="hu-HU" sz="3200" smtClean="0">
                <a:solidFill>
                  <a:srgbClr val="072CCB"/>
                </a:solidFill>
              </a:rPr>
              <a:t>(</a:t>
            </a:r>
            <a:r>
              <a:rPr lang="hu-HU" sz="3200" smtClean="0">
                <a:solidFill>
                  <a:srgbClr val="072CCB"/>
                </a:solidFill>
                <a:sym typeface="Symbol"/>
              </a:rPr>
              <a:t></a:t>
            </a:r>
            <a:r>
              <a:rPr lang="hu-HU" sz="3200" i="1" smtClean="0">
                <a:solidFill>
                  <a:srgbClr val="072CCB"/>
                </a:solidFill>
                <a:sym typeface="Symbol"/>
              </a:rPr>
              <a:t>x</a:t>
            </a:r>
            <a:r>
              <a:rPr lang="hu-HU" sz="3200" smtClean="0">
                <a:solidFill>
                  <a:srgbClr val="072CCB"/>
                </a:solidFill>
                <a:sym typeface="Symbol"/>
              </a:rPr>
              <a:t>)</a:t>
            </a:r>
            <a:r>
              <a:rPr lang="hu-HU" sz="3200" smtClean="0">
                <a:sym typeface="Symbol"/>
              </a:rPr>
              <a:t> </a:t>
            </a:r>
            <a:r>
              <a:rPr lang="hu-HU" sz="3200" smtClean="0">
                <a:solidFill>
                  <a:srgbClr val="072CCB"/>
                </a:solidFill>
              </a:rPr>
              <a:t>isomorphism between </a:t>
            </a:r>
          </a:p>
          <a:p>
            <a:r>
              <a:rPr lang="hu-HU" sz="3200">
                <a:solidFill>
                  <a:srgbClr val="072CCB"/>
                </a:solidFill>
              </a:rPr>
              <a:t>	</a:t>
            </a:r>
            <a:r>
              <a:rPr lang="hu-HU" sz="3200" smtClean="0">
                <a:solidFill>
                  <a:srgbClr val="072CCB"/>
                </a:solidFill>
              </a:rPr>
              <a:t>	</a:t>
            </a:r>
            <a:r>
              <a:rPr lang="hu-HU" sz="3200" smtClean="0">
                <a:solidFill>
                  <a:srgbClr val="072CCB"/>
                </a:solidFill>
              </a:rPr>
              <a:t>(</a:t>
            </a:r>
            <a:r>
              <a:rPr lang="hu-HU" sz="3200" i="1" smtClean="0">
                <a:solidFill>
                  <a:srgbClr val="072CCB"/>
                </a:solidFill>
              </a:rPr>
              <a:t>G</a:t>
            </a:r>
            <a:r>
              <a:rPr lang="hu-HU" sz="3200" baseline="-25000" smtClean="0">
                <a:solidFill>
                  <a:srgbClr val="072CCB"/>
                </a:solidFill>
              </a:rPr>
              <a:t>1</a:t>
            </a:r>
            <a:r>
              <a:rPr lang="hu-HU" sz="3200" smtClean="0">
                <a:solidFill>
                  <a:srgbClr val="072CCB"/>
                </a:solidFill>
              </a:rPr>
              <a:t>)</a:t>
            </a:r>
            <a:r>
              <a:rPr lang="hu-HU" sz="3200" i="1" baseline="-25000" smtClean="0">
                <a:solidFill>
                  <a:srgbClr val="072CCB"/>
                </a:solidFill>
              </a:rPr>
              <a:t>x</a:t>
            </a:r>
            <a:r>
              <a:rPr lang="hu-HU" sz="3200" smtClean="0">
                <a:solidFill>
                  <a:srgbClr val="072CCB"/>
                </a:solidFill>
              </a:rPr>
              <a:t> and (</a:t>
            </a:r>
            <a:r>
              <a:rPr lang="hu-HU" sz="3200" i="1" smtClean="0">
                <a:solidFill>
                  <a:srgbClr val="072CCB"/>
                </a:solidFill>
              </a:rPr>
              <a:t>G</a:t>
            </a:r>
            <a:r>
              <a:rPr lang="hu-HU" sz="3200" baseline="-25000" smtClean="0">
                <a:solidFill>
                  <a:srgbClr val="072CCB"/>
                </a:solidFill>
              </a:rPr>
              <a:t>2</a:t>
            </a:r>
            <a:r>
              <a:rPr lang="hu-HU" sz="3200" smtClean="0">
                <a:solidFill>
                  <a:srgbClr val="072CCB"/>
                </a:solidFill>
              </a:rPr>
              <a:t>)</a:t>
            </a:r>
            <a:r>
              <a:rPr lang="hu-HU" sz="3200" baseline="-25000" smtClean="0">
                <a:solidFill>
                  <a:srgbClr val="072CCB"/>
                </a:solidFill>
                <a:sym typeface="Symbol"/>
              </a:rPr>
              <a:t>(</a:t>
            </a:r>
            <a:r>
              <a:rPr lang="hu-HU" sz="3200" i="1" baseline="-25000" smtClean="0">
                <a:solidFill>
                  <a:srgbClr val="072CCB"/>
                </a:solidFill>
              </a:rPr>
              <a:t>x)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13980" y="4343400"/>
            <a:ext cx="592502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3200" smtClean="0"/>
              <a:t>Existence of l</a:t>
            </a:r>
            <a:r>
              <a:rPr lang="hu-HU" sz="3200" smtClean="0"/>
              <a:t>ocal isomorphism </a:t>
            </a:r>
          </a:p>
          <a:p>
            <a:pPr algn="ctr"/>
            <a:r>
              <a:rPr lang="hu-HU" sz="3200" smtClean="0"/>
              <a:t>proves local equivalence.</a:t>
            </a:r>
            <a:endParaRPr lang="hu-HU" sz="3200" smtClean="0"/>
          </a:p>
        </p:txBody>
      </p:sp>
    </p:spTree>
    <p:extLst>
      <p:ext uri="{BB962C8B-B14F-4D97-AF65-F5344CB8AC3E}">
        <p14:creationId xmlns:p14="http://schemas.microsoft.com/office/powerpoint/2010/main" val="135762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3200" smtClean="0">
                <a:cs typeface="Arial" charset="0"/>
              </a:rPr>
              <a:t>Local isomorphism, example</a:t>
            </a:r>
            <a:endParaRPr lang="hu-HU" sz="3200"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August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9E718B-478B-4554-9C13-D281783F4F0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838200" y="1828800"/>
            <a:ext cx="2286000" cy="2286000"/>
            <a:chOff x="838200" y="1828800"/>
            <a:chExt cx="2286000" cy="2286000"/>
          </a:xfrm>
        </p:grpSpPr>
        <p:sp>
          <p:nvSpPr>
            <p:cNvPr id="9" name="Oval 8"/>
            <p:cNvSpPr/>
            <p:nvPr/>
          </p:nvSpPr>
          <p:spPr bwMode="auto">
            <a:xfrm>
              <a:off x="838200" y="1828800"/>
              <a:ext cx="2286000" cy="22860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 bwMode="auto">
            <a:xfrm>
              <a:off x="1371600" y="1981200"/>
              <a:ext cx="1676400" cy="53340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1799110" y="2057400"/>
              <a:ext cx="41069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>
                  <a:sym typeface="Symbol"/>
                </a:rPr>
                <a:t></a:t>
              </a:r>
              <a:endParaRPr lang="hu-HU" sz="2800" smtClean="0"/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 flipH="1">
              <a:off x="2362200" y="3352800"/>
              <a:ext cx="685800" cy="68580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2362200" y="3200400"/>
              <a:ext cx="38183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smtClean="0">
                  <a:sym typeface="Symbol"/>
                </a:rPr>
                <a:t></a:t>
              </a:r>
              <a:endParaRPr lang="hu-HU" sz="2800" smtClean="0"/>
            </a:p>
          </p:txBody>
        </p:sp>
      </p:grpSp>
      <p:sp>
        <p:nvSpPr>
          <p:cNvPr id="14" name="Rectangle 13"/>
          <p:cNvSpPr/>
          <p:nvPr/>
        </p:nvSpPr>
        <p:spPr bwMode="auto">
          <a:xfrm>
            <a:off x="5791200" y="1943622"/>
            <a:ext cx="2133600" cy="21336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7239000" y="2514600"/>
            <a:ext cx="0" cy="11811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7285510" y="2677180"/>
            <a:ext cx="4106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smtClean="0">
                <a:sym typeface="Symbol"/>
              </a:rPr>
              <a:t></a:t>
            </a:r>
            <a:endParaRPr lang="hu-HU" sz="2800" smtClean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096000" y="3723620"/>
            <a:ext cx="762000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248400" y="3200400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smtClean="0">
                <a:sym typeface="Symbol"/>
              </a:rPr>
              <a:t></a:t>
            </a:r>
            <a:endParaRPr lang="hu-HU" sz="2800" smtClean="0"/>
          </a:p>
        </p:txBody>
      </p:sp>
      <p:sp>
        <p:nvSpPr>
          <p:cNvPr id="20" name="TextBox 19"/>
          <p:cNvSpPr txBox="1"/>
          <p:nvPr/>
        </p:nvSpPr>
        <p:spPr>
          <a:xfrm>
            <a:off x="304800" y="4505980"/>
            <a:ext cx="31245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smtClean="0"/>
              <a:t>components: grids</a:t>
            </a:r>
            <a:endParaRPr lang="hu-HU" sz="2800" smtClean="0"/>
          </a:p>
        </p:txBody>
      </p:sp>
      <p:sp>
        <p:nvSpPr>
          <p:cNvPr id="21" name="TextBox 20"/>
          <p:cNvSpPr txBox="1"/>
          <p:nvPr/>
        </p:nvSpPr>
        <p:spPr>
          <a:xfrm>
            <a:off x="5333627" y="4495800"/>
            <a:ext cx="31245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smtClean="0"/>
              <a:t>components: grids</a:t>
            </a:r>
            <a:endParaRPr lang="hu-HU" sz="2800" smtClean="0"/>
          </a:p>
        </p:txBody>
      </p:sp>
      <p:grpSp>
        <p:nvGrpSpPr>
          <p:cNvPr id="25" name="Group 24"/>
          <p:cNvGrpSpPr/>
          <p:nvPr/>
        </p:nvGrpSpPr>
        <p:grpSpPr>
          <a:xfrm>
            <a:off x="2895600" y="2133600"/>
            <a:ext cx="3522118" cy="3861375"/>
            <a:chOff x="2895600" y="2133600"/>
            <a:chExt cx="3522118" cy="3861375"/>
          </a:xfrm>
        </p:grpSpPr>
        <p:sp>
          <p:nvSpPr>
            <p:cNvPr id="2" name="TextBox 1"/>
            <p:cNvSpPr txBox="1"/>
            <p:nvPr/>
          </p:nvSpPr>
          <p:spPr>
            <a:xfrm>
              <a:off x="2895600" y="5410200"/>
              <a:ext cx="352211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3200" smtClean="0">
                  <a:solidFill>
                    <a:srgbClr val="FF0000"/>
                  </a:solidFill>
                </a:rPr>
                <a:t>(</a:t>
              </a:r>
              <a:r>
                <a:rPr lang="hu-HU" sz="3200" i="1" smtClean="0">
                  <a:solidFill>
                    <a:srgbClr val="FF0000"/>
                  </a:solidFill>
                </a:rPr>
                <a:t>x,y</a:t>
              </a:r>
              <a:r>
                <a:rPr lang="hu-HU" sz="3200" smtClean="0">
                  <a:solidFill>
                    <a:srgbClr val="FF0000"/>
                  </a:solidFill>
                </a:rPr>
                <a:t>)</a:t>
              </a:r>
              <a:r>
                <a:rPr lang="hu-HU" sz="3200" i="1" smtClean="0">
                  <a:solidFill>
                    <a:srgbClr val="FF0000"/>
                  </a:solidFill>
                </a:rPr>
                <a:t> </a:t>
              </a:r>
              <a:r>
                <a:rPr lang="hu-HU" sz="3200" smtClean="0">
                  <a:solidFill>
                    <a:srgbClr val="FF0000"/>
                  </a:solidFill>
                  <a:sym typeface="Euclid Extra"/>
                </a:rPr>
                <a:t> </a:t>
              </a:r>
              <a:r>
                <a:rPr lang="hu-HU" sz="3200" i="1" smtClean="0">
                  <a:solidFill>
                    <a:srgbClr val="FF0000"/>
                  </a:solidFill>
                  <a:sym typeface="Euclid Extra"/>
                </a:rPr>
                <a:t>x</a:t>
              </a:r>
              <a:r>
                <a:rPr lang="hu-HU" sz="3200" smtClean="0">
                  <a:solidFill>
                    <a:srgbClr val="FF0000"/>
                  </a:solidFill>
                  <a:sym typeface="Euclid Extra"/>
                </a:rPr>
                <a:t>+</a:t>
              </a:r>
              <a:r>
                <a:rPr lang="hu-HU" sz="3200" i="1" smtClean="0">
                  <a:solidFill>
                    <a:srgbClr val="FF0000"/>
                  </a:solidFill>
                  <a:sym typeface="Euclid Extra"/>
                </a:rPr>
                <a:t>y</a:t>
              </a:r>
              <a:r>
                <a:rPr lang="hu-HU" sz="3200" smtClean="0">
                  <a:solidFill>
                    <a:srgbClr val="FF0000"/>
                  </a:solidFill>
                  <a:sym typeface="Euclid Extra"/>
                </a:rPr>
                <a:t> mod 1</a:t>
              </a:r>
              <a:endParaRPr lang="hu-HU" sz="3200" i="1" smtClean="0">
                <a:solidFill>
                  <a:srgbClr val="FF0000"/>
                </a:solidFill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 bwMode="auto">
            <a:xfrm flipH="1">
              <a:off x="3657600" y="2938790"/>
              <a:ext cx="1524000" cy="0"/>
            </a:xfrm>
            <a:prstGeom prst="straightConnector1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4" name="TextBox 23"/>
            <p:cNvSpPr txBox="1"/>
            <p:nvPr/>
          </p:nvSpPr>
          <p:spPr>
            <a:xfrm>
              <a:off x="4191000" y="2133600"/>
              <a:ext cx="4635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3600" smtClean="0">
                  <a:solidFill>
                    <a:srgbClr val="FF0000"/>
                  </a:solidFill>
                  <a:sym typeface="Symbol"/>
                </a:rPr>
                <a:t></a:t>
              </a:r>
              <a:endParaRPr lang="hu-HU" sz="3600" smtClean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8833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Dátum helye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hu-HU" sz="1400" smtClean="0">
                <a:solidFill>
                  <a:srgbClr val="000000"/>
                </a:solidFill>
              </a:rPr>
              <a:t>August 2017</a:t>
            </a:r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3526-3F87-4004-82AE-EEAF8A23322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u-HU" sz="3200" smtClean="0">
                <a:solidFill>
                  <a:srgbClr val="000000"/>
                </a:solidFill>
              </a:rPr>
              <a:t>Local equivalence</a:t>
            </a:r>
            <a:endParaRPr lang="en-US" sz="3200">
              <a:solidFill>
                <a:srgbClr val="000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229215" y="1066800"/>
            <a:ext cx="8242268" cy="173664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u-HU" sz="3200" i="1" smtClean="0">
                <a:solidFill>
                  <a:srgbClr val="000000"/>
                </a:solidFill>
              </a:rPr>
              <a:t>G</a:t>
            </a:r>
            <a:r>
              <a:rPr lang="hu-HU" sz="3200" baseline="-25000" smtClean="0">
                <a:solidFill>
                  <a:srgbClr val="000000"/>
                </a:solidFill>
              </a:rPr>
              <a:t>1</a:t>
            </a:r>
            <a:r>
              <a:rPr lang="hu-HU" sz="3200" smtClean="0">
                <a:solidFill>
                  <a:srgbClr val="000000"/>
                </a:solidFill>
              </a:rPr>
              <a:t> </a:t>
            </a:r>
            <a:r>
              <a:rPr lang="hu-HU" sz="3200" smtClean="0">
                <a:solidFill>
                  <a:srgbClr val="000000"/>
                </a:solidFill>
                <a:sym typeface="Symbol"/>
              </a:rPr>
              <a:t>and </a:t>
            </a:r>
            <a:r>
              <a:rPr lang="hu-HU" sz="3200" i="1" smtClean="0">
                <a:solidFill>
                  <a:srgbClr val="000000"/>
                </a:solidFill>
                <a:sym typeface="Symbol"/>
              </a:rPr>
              <a:t>G</a:t>
            </a:r>
            <a:r>
              <a:rPr lang="hu-HU" sz="3200" baseline="-25000" smtClean="0">
                <a:solidFill>
                  <a:srgbClr val="000000"/>
                </a:solidFill>
                <a:sym typeface="Symbol"/>
              </a:rPr>
              <a:t>2</a:t>
            </a:r>
            <a:r>
              <a:rPr lang="hu-HU" sz="3200" smtClean="0">
                <a:solidFill>
                  <a:srgbClr val="000000"/>
                </a:solidFill>
                <a:sym typeface="Symbol"/>
              </a:rPr>
              <a:t> are </a:t>
            </a:r>
            <a:r>
              <a:rPr lang="hu-HU" sz="3200" smtClean="0">
                <a:solidFill>
                  <a:srgbClr val="000000"/>
                </a:solidFill>
                <a:sym typeface="Symbol"/>
              </a:rPr>
              <a:t>locally </a:t>
            </a:r>
            <a:r>
              <a:rPr lang="hu-HU" sz="3200" smtClean="0">
                <a:solidFill>
                  <a:srgbClr val="000000"/>
                </a:solidFill>
                <a:sym typeface="Symbol"/>
              </a:rPr>
              <a:t>equivalent</a:t>
            </a:r>
          </a:p>
          <a:p>
            <a:pPr algn="ctr"/>
            <a:r>
              <a:rPr lang="hu-HU" sz="3200">
                <a:solidFill>
                  <a:srgbClr val="000000"/>
                </a:solidFill>
                <a:sym typeface="Symbol"/>
              </a:rPr>
              <a:t></a:t>
            </a:r>
            <a:r>
              <a:rPr lang="hu-HU" sz="3200" smtClean="0">
                <a:solidFill>
                  <a:srgbClr val="000000"/>
                </a:solidFill>
                <a:sym typeface="Symbol"/>
              </a:rPr>
              <a:t> </a:t>
            </a:r>
            <a:endParaRPr lang="hu-HU" sz="3200" smtClean="0">
              <a:solidFill>
                <a:srgbClr val="000000"/>
              </a:solidFill>
              <a:sym typeface="Symbol"/>
            </a:endParaRPr>
          </a:p>
          <a:p>
            <a:pPr algn="ctr"/>
            <a:r>
              <a:rPr lang="hu-HU" sz="3200" smtClean="0">
                <a:solidFill>
                  <a:srgbClr val="000000"/>
                </a:solidFill>
                <a:sym typeface="Symbol"/>
              </a:rPr>
              <a:t></a:t>
            </a:r>
            <a:r>
              <a:rPr lang="hu-HU" sz="3200" i="1" smtClean="0">
                <a:solidFill>
                  <a:srgbClr val="000000"/>
                </a:solidFill>
                <a:sym typeface="Symbol"/>
              </a:rPr>
              <a:t>G </a:t>
            </a:r>
            <a:r>
              <a:rPr lang="hu-HU" sz="3200" smtClean="0">
                <a:solidFill>
                  <a:srgbClr val="000000"/>
                </a:solidFill>
                <a:sym typeface="Symbol"/>
              </a:rPr>
              <a:t>and local isomorphisms </a:t>
            </a:r>
            <a:r>
              <a:rPr lang="hu-HU" sz="3200" i="1" smtClean="0">
                <a:solidFill>
                  <a:srgbClr val="000000"/>
                </a:solidFill>
                <a:sym typeface="Symbol"/>
              </a:rPr>
              <a:t>GG</a:t>
            </a:r>
            <a:r>
              <a:rPr lang="hu-HU" sz="3200" baseline="-25000" smtClean="0">
                <a:solidFill>
                  <a:srgbClr val="000000"/>
                </a:solidFill>
                <a:sym typeface="Symbol"/>
              </a:rPr>
              <a:t>1</a:t>
            </a:r>
            <a:r>
              <a:rPr lang="hu-HU" sz="3200" smtClean="0">
                <a:solidFill>
                  <a:srgbClr val="000000"/>
                </a:solidFill>
                <a:sym typeface="Symbol"/>
              </a:rPr>
              <a:t>, </a:t>
            </a:r>
            <a:r>
              <a:rPr lang="hu-HU" sz="3200" i="1">
                <a:solidFill>
                  <a:srgbClr val="000000"/>
                </a:solidFill>
                <a:sym typeface="Symbol"/>
              </a:rPr>
              <a:t>G</a:t>
            </a:r>
            <a:r>
              <a:rPr lang="hu-HU" sz="3200" i="1">
                <a:solidFill>
                  <a:srgbClr val="000000"/>
                </a:solidFill>
                <a:sym typeface="Symbol"/>
              </a:rPr>
              <a:t></a:t>
            </a:r>
            <a:r>
              <a:rPr lang="hu-HU" sz="3200" i="1" smtClean="0">
                <a:solidFill>
                  <a:srgbClr val="000000"/>
                </a:solidFill>
                <a:sym typeface="Symbol"/>
              </a:rPr>
              <a:t>G</a:t>
            </a:r>
            <a:r>
              <a:rPr lang="hu-HU" sz="3200" baseline="-25000" smtClean="0">
                <a:solidFill>
                  <a:srgbClr val="000000"/>
                </a:solidFill>
                <a:sym typeface="Symbol"/>
              </a:rPr>
              <a:t>2</a:t>
            </a:r>
            <a:r>
              <a:rPr lang="hu-HU" sz="3200" smtClean="0">
                <a:solidFill>
                  <a:srgbClr val="000000"/>
                </a:solidFill>
                <a:sym typeface="Symbol"/>
              </a:rPr>
              <a:t>.</a:t>
            </a:r>
            <a:endParaRPr lang="en-US" sz="3200" baseline="-25000" smtClean="0">
              <a:solidFill>
                <a:srgbClr val="000000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943100" y="3048000"/>
            <a:ext cx="5600700" cy="2658093"/>
            <a:chOff x="1143000" y="3048000"/>
            <a:chExt cx="6400800" cy="3037820"/>
          </a:xfrm>
        </p:grpSpPr>
        <p:sp>
          <p:nvSpPr>
            <p:cNvPr id="6" name="Oval 5"/>
            <p:cNvSpPr/>
            <p:nvPr/>
          </p:nvSpPr>
          <p:spPr bwMode="auto">
            <a:xfrm>
              <a:off x="1143000" y="4572000"/>
              <a:ext cx="1600200" cy="914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hu-HU" sz="2800" smtClean="0">
                <a:solidFill>
                  <a:srgbClr val="000000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3505200" y="3048000"/>
              <a:ext cx="1600200" cy="914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hu-HU" sz="2800" smtClean="0">
                <a:solidFill>
                  <a:srgbClr val="000000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5943600" y="4648200"/>
              <a:ext cx="1600200" cy="914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hu-HU" sz="2800" smtClean="0">
                <a:solidFill>
                  <a:srgbClr val="000000"/>
                </a:solidFill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 bwMode="auto">
            <a:xfrm flipH="1">
              <a:off x="2743200" y="3962400"/>
              <a:ext cx="685800" cy="533400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>
              <a:off x="5257800" y="3962400"/>
              <a:ext cx="685800" cy="533400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1676400" y="5562600"/>
              <a:ext cx="5966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i="1" smtClean="0">
                  <a:solidFill>
                    <a:srgbClr val="000000"/>
                  </a:solidFill>
                </a:rPr>
                <a:t>G</a:t>
              </a:r>
              <a:r>
                <a:rPr lang="hu-HU" sz="2800" baseline="-25000" smtClean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566162" y="5562600"/>
              <a:ext cx="5966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i="1" smtClean="0">
                  <a:solidFill>
                    <a:srgbClr val="000000"/>
                  </a:solidFill>
                </a:rPr>
                <a:t>G</a:t>
              </a:r>
              <a:r>
                <a:rPr lang="hu-HU" sz="2800" baseline="-25000" smtClean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038600" y="3962400"/>
              <a:ext cx="46358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i="1" smtClean="0">
                  <a:solidFill>
                    <a:srgbClr val="000000"/>
                  </a:solidFill>
                </a:rPr>
                <a:t>G</a:t>
              </a:r>
              <a:endParaRPr lang="hu-HU" sz="2800" baseline="-25000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7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2800" smtClean="0"/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24745</TotalTime>
  <Words>885</Words>
  <Application>Microsoft Office PowerPoint</Application>
  <PresentationFormat>On-screen Show (4:3)</PresentationFormat>
  <Paragraphs>360</Paragraphs>
  <Slides>39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52" baseType="lpstr">
      <vt:lpstr>Arial</vt:lpstr>
      <vt:lpstr>Euclid Extra</vt:lpstr>
      <vt:lpstr>Copperplate Gothic Light</vt:lpstr>
      <vt:lpstr>Euclid Math Two</vt:lpstr>
      <vt:lpstr>Comic Sans MS</vt:lpstr>
      <vt:lpstr>Euclid Symbol</vt:lpstr>
      <vt:lpstr>Lucida Calligraphy</vt:lpstr>
      <vt:lpstr>Symbol</vt:lpstr>
      <vt:lpstr>Calibri</vt:lpstr>
      <vt:lpstr>Euclid Math One</vt:lpstr>
      <vt:lpstr>Default Design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lovasz</dc:creator>
  <cp:lastModifiedBy>ll</cp:lastModifiedBy>
  <cp:revision>347</cp:revision>
  <dcterms:created xsi:type="dcterms:W3CDTF">2003-11-09T04:09:10Z</dcterms:created>
  <dcterms:modified xsi:type="dcterms:W3CDTF">2017-08-29T06:38:49Z</dcterms:modified>
</cp:coreProperties>
</file>